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113.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129.xml" ContentType="application/vnd.openxmlformats-officedocument.presentationml.slide+xml"/>
  <Override PartName="/ppt/slides/slide99.xml" ContentType="application/vnd.openxmlformats-officedocument.presentationml.slide+xml"/>
  <Override PartName="/ppt/slides/slide118.xml" ContentType="application/vnd.openxmlformats-officedocument.presentationml.slide+xml"/>
  <Override PartName="/ppt/slides/slide136.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slides/slide125.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s/slide132.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s/slide119.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Override PartName="/ppt/slides/slide89.xml" ContentType="application/vnd.openxmlformats-officedocument.presentationml.slide+xml"/>
  <Override PartName="/ppt/slides/slide98.xml" ContentType="application/vnd.openxmlformats-officedocument.presentationml.slide+xml"/>
  <Override PartName="/ppt/slides/slide108.xml" ContentType="application/vnd.openxmlformats-officedocument.presentationml.slide+xml"/>
  <Override PartName="/ppt/slides/slide117.xml" ContentType="application/vnd.openxmlformats-officedocument.presentationml.slide+xml"/>
  <Override PartName="/ppt/slides/slide126.xml" ContentType="application/vnd.openxmlformats-officedocument.presentationml.slide+xml"/>
  <Override PartName="/ppt/slides/slide128.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slides/slide106.xml" ContentType="application/vnd.openxmlformats-officedocument.presentationml.slide+xml"/>
  <Override PartName="/ppt/slides/slide115.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s/slide134.xml" ContentType="application/vnd.openxmlformats-officedocument.presentationml.slide+xml"/>
  <Override PartName="/ppt/slideLayouts/slideLayout9.xml" ContentType="application/vnd.openxmlformats-officedocument.presentationml.slideLayou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30.xml" ContentType="application/vnd.openxmlformats-officedocument.presentationml.slide+xml"/>
  <Override PartName="/ppt/slideLayouts/slideLayout5.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48" r:id="rId1"/>
  </p:sldMasterIdLst>
  <p:sldIdLst>
    <p:sldId id="407" r:id="rId2"/>
    <p:sldId id="409" r:id="rId3"/>
    <p:sldId id="410" r:id="rId4"/>
    <p:sldId id="411" r:id="rId5"/>
    <p:sldId id="412" r:id="rId6"/>
    <p:sldId id="413" r:id="rId7"/>
    <p:sldId id="414" r:id="rId8"/>
    <p:sldId id="415" r:id="rId9"/>
    <p:sldId id="416" r:id="rId10"/>
    <p:sldId id="417" r:id="rId11"/>
    <p:sldId id="418" r:id="rId12"/>
    <p:sldId id="419" r:id="rId13"/>
    <p:sldId id="420" r:id="rId14"/>
    <p:sldId id="553" r:id="rId15"/>
    <p:sldId id="423" r:id="rId16"/>
    <p:sldId id="424" r:id="rId17"/>
    <p:sldId id="425" r:id="rId18"/>
    <p:sldId id="426" r:id="rId19"/>
    <p:sldId id="427" r:id="rId20"/>
    <p:sldId id="428" r:id="rId21"/>
    <p:sldId id="429" r:id="rId22"/>
    <p:sldId id="430" r:id="rId23"/>
    <p:sldId id="431" r:id="rId24"/>
    <p:sldId id="432" r:id="rId25"/>
    <p:sldId id="433" r:id="rId26"/>
    <p:sldId id="434" r:id="rId27"/>
    <p:sldId id="435" r:id="rId28"/>
    <p:sldId id="436" r:id="rId29"/>
    <p:sldId id="437" r:id="rId30"/>
    <p:sldId id="438" r:id="rId31"/>
    <p:sldId id="439" r:id="rId32"/>
    <p:sldId id="440" r:id="rId33"/>
    <p:sldId id="441" r:id="rId34"/>
    <p:sldId id="442" r:id="rId35"/>
    <p:sldId id="445" r:id="rId36"/>
    <p:sldId id="447" r:id="rId37"/>
    <p:sldId id="448" r:id="rId38"/>
    <p:sldId id="450" r:id="rId39"/>
    <p:sldId id="451" r:id="rId40"/>
    <p:sldId id="452" r:id="rId41"/>
    <p:sldId id="453" r:id="rId42"/>
    <p:sldId id="454" r:id="rId43"/>
    <p:sldId id="457" r:id="rId44"/>
    <p:sldId id="458" r:id="rId45"/>
    <p:sldId id="459" r:id="rId46"/>
    <p:sldId id="460" r:id="rId47"/>
    <p:sldId id="461" r:id="rId48"/>
    <p:sldId id="462" r:id="rId49"/>
    <p:sldId id="463" r:id="rId50"/>
    <p:sldId id="464" r:id="rId51"/>
    <p:sldId id="465" r:id="rId52"/>
    <p:sldId id="466" r:id="rId53"/>
    <p:sldId id="467" r:id="rId54"/>
    <p:sldId id="468" r:id="rId55"/>
    <p:sldId id="469" r:id="rId56"/>
    <p:sldId id="456" r:id="rId57"/>
    <p:sldId id="470" r:id="rId58"/>
    <p:sldId id="471" r:id="rId59"/>
    <p:sldId id="472" r:id="rId60"/>
    <p:sldId id="473" r:id="rId61"/>
    <p:sldId id="474" r:id="rId62"/>
    <p:sldId id="475" r:id="rId63"/>
    <p:sldId id="476" r:id="rId64"/>
    <p:sldId id="477" r:id="rId65"/>
    <p:sldId id="478" r:id="rId66"/>
    <p:sldId id="554" r:id="rId67"/>
    <p:sldId id="555" r:id="rId68"/>
    <p:sldId id="482" r:id="rId69"/>
    <p:sldId id="483" r:id="rId70"/>
    <p:sldId id="484" r:id="rId71"/>
    <p:sldId id="485" r:id="rId72"/>
    <p:sldId id="486" r:id="rId73"/>
    <p:sldId id="487" r:id="rId74"/>
    <p:sldId id="488" r:id="rId75"/>
    <p:sldId id="489" r:id="rId76"/>
    <p:sldId id="490" r:id="rId77"/>
    <p:sldId id="491" r:id="rId78"/>
    <p:sldId id="492" r:id="rId79"/>
    <p:sldId id="557" r:id="rId80"/>
    <p:sldId id="558" r:id="rId81"/>
    <p:sldId id="559" r:id="rId82"/>
    <p:sldId id="560" r:id="rId83"/>
    <p:sldId id="561" r:id="rId84"/>
    <p:sldId id="497" r:id="rId85"/>
    <p:sldId id="498" r:id="rId86"/>
    <p:sldId id="499" r:id="rId87"/>
    <p:sldId id="500" r:id="rId88"/>
    <p:sldId id="501" r:id="rId89"/>
    <p:sldId id="502" r:id="rId90"/>
    <p:sldId id="562" r:id="rId91"/>
    <p:sldId id="504" r:id="rId92"/>
    <p:sldId id="505" r:id="rId93"/>
    <p:sldId id="506" r:id="rId94"/>
    <p:sldId id="507" r:id="rId95"/>
    <p:sldId id="563" r:id="rId96"/>
    <p:sldId id="509" r:id="rId97"/>
    <p:sldId id="510" r:id="rId98"/>
    <p:sldId id="511" r:id="rId99"/>
    <p:sldId id="512" r:id="rId100"/>
    <p:sldId id="513" r:id="rId101"/>
    <p:sldId id="514" r:id="rId102"/>
    <p:sldId id="516" r:id="rId103"/>
    <p:sldId id="517" r:id="rId104"/>
    <p:sldId id="518" r:id="rId105"/>
    <p:sldId id="519" r:id="rId106"/>
    <p:sldId id="520" r:id="rId107"/>
    <p:sldId id="564" r:id="rId108"/>
    <p:sldId id="522" r:id="rId109"/>
    <p:sldId id="523" r:id="rId110"/>
    <p:sldId id="524" r:id="rId111"/>
    <p:sldId id="525" r:id="rId112"/>
    <p:sldId id="526" r:id="rId113"/>
    <p:sldId id="527" r:id="rId114"/>
    <p:sldId id="565" r:id="rId115"/>
    <p:sldId id="566" r:id="rId116"/>
    <p:sldId id="530" r:id="rId117"/>
    <p:sldId id="531" r:id="rId118"/>
    <p:sldId id="567" r:id="rId119"/>
    <p:sldId id="533" r:id="rId120"/>
    <p:sldId id="534" r:id="rId121"/>
    <p:sldId id="535" r:id="rId122"/>
    <p:sldId id="536" r:id="rId123"/>
    <p:sldId id="537" r:id="rId124"/>
    <p:sldId id="538" r:id="rId125"/>
    <p:sldId id="539" r:id="rId126"/>
    <p:sldId id="540" r:id="rId127"/>
    <p:sldId id="541" r:id="rId128"/>
    <p:sldId id="542" r:id="rId129"/>
    <p:sldId id="543" r:id="rId130"/>
    <p:sldId id="544" r:id="rId131"/>
    <p:sldId id="546" r:id="rId132"/>
    <p:sldId id="547" r:id="rId133"/>
    <p:sldId id="548" r:id="rId134"/>
    <p:sldId id="549" r:id="rId135"/>
    <p:sldId id="550" r:id="rId136"/>
    <p:sldId id="551" r:id="rId13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9" d="100"/>
          <a:sy n="99" d="100"/>
        </p:scale>
        <p:origin x="-240"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presProps" Target="pres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image" Target="../media/image31.png"/></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4.png"/></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41.png"/></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image" Target="../media/image42.png"/></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45.png"/></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46.png"/></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47.png"/></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48.png"/></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49.png"/></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50.png"/></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1.png"/><Relationship Id="rId5" Type="http://schemas.openxmlformats.org/officeDocument/2006/relationships/image" Target="../media/image15.png"/><Relationship Id="rId4" Type="http://schemas.openxmlformats.org/officeDocument/2006/relationships/image" Target="../media/image14.png"/></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51.png"/></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52.png"/></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53.png"/></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54.png"/></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55.png"/></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56.png"/></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57.png"/></Relationships>
</file>

<file path=ppt/drawings/_rels/vmlDrawing27.v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image" Target="../media/image58.png"/></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60.png"/></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61.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8.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9.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0.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1.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2.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3.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4.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20.02.2016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20.02.2016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20.02.2016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20.02.2016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20.02.2016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20.02.2016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20.02.2016</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20.02.2016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20.02.2016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20.02.2016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20.02.2016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20.02.2016</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vmlDrawing" Target="../drawings/vmlDrawing21.vml"/><Relationship Id="rId4" Type="http://schemas.openxmlformats.org/officeDocument/2006/relationships/oleObject" Target="../embeddings/oleObject28.bin"/></Relationships>
</file>

<file path=ppt/slides/_rels/slide10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vmlDrawing" Target="../drawings/vmlDrawing22.vml"/><Relationship Id="rId4" Type="http://schemas.openxmlformats.org/officeDocument/2006/relationships/oleObject" Target="../embeddings/oleObject29.bin"/></Relationships>
</file>

<file path=ppt/slides/_rels/slide10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vmlDrawing" Target="../drawings/vmlDrawing23.vml"/><Relationship Id="rId4" Type="http://schemas.openxmlformats.org/officeDocument/2006/relationships/oleObject" Target="../embeddings/oleObject30.bin"/></Relationships>
</file>

<file path=ppt/slides/_rels/slide1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vmlDrawing" Target="../drawings/vmlDrawing24.vml"/><Relationship Id="rId4" Type="http://schemas.openxmlformats.org/officeDocument/2006/relationships/oleObject" Target="../embeddings/oleObject31.bin"/></Relationships>
</file>

<file path=ppt/slides/_rels/slide1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vmlDrawing" Target="../drawings/vmlDrawing25.vml"/><Relationship Id="rId4" Type="http://schemas.openxmlformats.org/officeDocument/2006/relationships/oleObject" Target="../embeddings/oleObject32.bin"/></Relationships>
</file>

<file path=ppt/slides/_rels/slide1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vmlDrawing" Target="../drawings/vmlDrawing26.vml"/><Relationship Id="rId4" Type="http://schemas.openxmlformats.org/officeDocument/2006/relationships/oleObject" Target="../embeddings/oleObject33.bin"/></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vmlDrawing" Target="../drawings/vmlDrawing27.vml"/><Relationship Id="rId5" Type="http://schemas.openxmlformats.org/officeDocument/2006/relationships/oleObject" Target="../embeddings/oleObject35.bin"/><Relationship Id="rId4" Type="http://schemas.openxmlformats.org/officeDocument/2006/relationships/oleObject" Target="../embeddings/oleObject34.bin"/></Relationships>
</file>

<file path=ppt/slides/_rels/slide1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vmlDrawing" Target="../drawings/vmlDrawing28.vml"/><Relationship Id="rId4" Type="http://schemas.openxmlformats.org/officeDocument/2006/relationships/oleObject" Target="../embeddings/oleObject36.bin"/></Relationships>
</file>

<file path=ppt/slides/_rels/slide1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vmlDrawing" Target="../drawings/vmlDrawing29.vml"/><Relationship Id="rId4" Type="http://schemas.openxmlformats.org/officeDocument/2006/relationships/oleObject" Target="../embeddings/oleObject37.bin"/></Relationships>
</file>

<file path=ppt/slides/_rels/slide1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image" Target="../media/image1.png"/><Relationship Id="rId7"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oleObject" Target="../embeddings/oleObject2.bin"/><Relationship Id="rId4" Type="http://schemas.openxmlformats.org/officeDocument/2006/relationships/image" Target="../media/image16.png"/><Relationship Id="rId9" Type="http://schemas.openxmlformats.org/officeDocument/2006/relationships/oleObject" Target="../embeddings/oleObject6.bin"/></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oleObject" Target="../embeddings/oleObject7.bin"/></Relationships>
</file>

<file path=ppt/slides/_rels/slide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vmlDrawing" Target="../drawings/vmlDrawing4.vml"/><Relationship Id="rId4" Type="http://schemas.openxmlformats.org/officeDocument/2006/relationships/oleObject" Target="../embeddings/oleObject8.bin"/></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vmlDrawing" Target="../drawings/vmlDrawing5.vml"/><Relationship Id="rId4" Type="http://schemas.openxmlformats.org/officeDocument/2006/relationships/oleObject" Target="../embeddings/oleObject9.bin"/></Relationships>
</file>

<file path=ppt/slides/_rels/slide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vmlDrawing" Target="../drawings/vmlDrawing6.vml"/><Relationship Id="rId4" Type="http://schemas.openxmlformats.org/officeDocument/2006/relationships/oleObject" Target="../embeddings/oleObject10.bin"/></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vmlDrawing" Target="../drawings/vmlDrawing7.vml"/><Relationship Id="rId4" Type="http://schemas.openxmlformats.org/officeDocument/2006/relationships/oleObject" Target="../embeddings/oleObject11.bin"/></Relationships>
</file>

<file path=ppt/slides/_rels/slide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vmlDrawing" Target="../drawings/vmlDrawing8.vml"/><Relationship Id="rId4" Type="http://schemas.openxmlformats.org/officeDocument/2006/relationships/oleObject" Target="../embeddings/oleObject12.bin"/></Relationships>
</file>

<file path=ppt/slides/_rels/slide4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vmlDrawing" Target="../drawings/vmlDrawing9.vml"/><Relationship Id="rId4" Type="http://schemas.openxmlformats.org/officeDocument/2006/relationships/oleObject" Target="../embeddings/oleObject13.bin"/></Relationships>
</file>

<file path=ppt/slides/_rels/slide4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30.png"/><Relationship Id="rId4" Type="http://schemas.openxmlformats.org/officeDocument/2006/relationships/image" Target="../media/image29.png"/></Relationships>
</file>

<file path=ppt/slides/_rels/slide5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vmlDrawing" Target="../drawings/vmlDrawing10.vml"/><Relationship Id="rId6" Type="http://schemas.openxmlformats.org/officeDocument/2006/relationships/oleObject" Target="../embeddings/oleObject15.bin"/><Relationship Id="rId5" Type="http://schemas.openxmlformats.org/officeDocument/2006/relationships/image" Target="../media/image33.png"/><Relationship Id="rId4" Type="http://schemas.openxmlformats.org/officeDocument/2006/relationships/oleObject" Target="../embeddings/oleObject14.bin"/></Relationships>
</file>

<file path=ppt/slides/_rels/slide5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vmlDrawing" Target="../drawings/vmlDrawing11.vml"/><Relationship Id="rId5" Type="http://schemas.openxmlformats.org/officeDocument/2006/relationships/oleObject" Target="../embeddings/oleObject16.bin"/><Relationship Id="rId4" Type="http://schemas.openxmlformats.org/officeDocument/2006/relationships/image" Target="../media/image35.jpeg"/></Relationships>
</file>

<file path=ppt/slides/_rels/slide5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39.png"/><Relationship Id="rId4" Type="http://schemas.openxmlformats.org/officeDocument/2006/relationships/image" Target="../media/image38.png"/></Relationships>
</file>

<file path=ppt/slides/_rels/slide6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vmlDrawing" Target="../drawings/vmlDrawing12.vml"/><Relationship Id="rId4" Type="http://schemas.openxmlformats.org/officeDocument/2006/relationships/oleObject" Target="../embeddings/oleObject17.bin"/></Relationships>
</file>

<file path=ppt/slides/_rels/slide6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vmlDrawing" Target="../drawings/vmlDrawing13.vml"/><Relationship Id="rId6" Type="http://schemas.openxmlformats.org/officeDocument/2006/relationships/oleObject" Target="../embeddings/oleObject20.bin"/><Relationship Id="rId5" Type="http://schemas.openxmlformats.org/officeDocument/2006/relationships/oleObject" Target="../embeddings/oleObject19.bin"/><Relationship Id="rId4" Type="http://schemas.openxmlformats.org/officeDocument/2006/relationships/oleObject" Target="../embeddings/oleObject18.bin"/></Relationships>
</file>

<file path=ppt/slides/_rels/slide6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vmlDrawing" Target="../drawings/vmlDrawing14.vml"/><Relationship Id="rId4" Type="http://schemas.openxmlformats.org/officeDocument/2006/relationships/oleObject" Target="../embeddings/oleObject21.bin"/></Relationships>
</file>

<file path=ppt/slides/_rels/slide7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vmlDrawing" Target="../drawings/vmlDrawing15.vml"/><Relationship Id="rId4" Type="http://schemas.openxmlformats.org/officeDocument/2006/relationships/oleObject" Target="../embeddings/oleObject22.bin"/></Relationships>
</file>

<file path=ppt/slides/_rels/slide8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vmlDrawing" Target="../drawings/vmlDrawing16.vml"/><Relationship Id="rId4" Type="http://schemas.openxmlformats.org/officeDocument/2006/relationships/oleObject" Target="../embeddings/oleObject23.bin"/></Relationships>
</file>

<file path=ppt/slides/_rels/slide8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vmlDrawing" Target="../drawings/vmlDrawing17.vml"/><Relationship Id="rId4" Type="http://schemas.openxmlformats.org/officeDocument/2006/relationships/oleObject" Target="../embeddings/oleObject24.bin"/></Relationships>
</file>

<file path=ppt/slides/_rels/slide8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vmlDrawing" Target="../drawings/vmlDrawing18.vml"/><Relationship Id="rId4" Type="http://schemas.openxmlformats.org/officeDocument/2006/relationships/oleObject" Target="../embeddings/oleObject25.bin"/></Relationships>
</file>

<file path=ppt/slides/_rels/slide9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vmlDrawing" Target="../drawings/vmlDrawing19.vml"/><Relationship Id="rId4" Type="http://schemas.openxmlformats.org/officeDocument/2006/relationships/oleObject" Target="../embeddings/oleObject26.bin"/></Relationships>
</file>

<file path=ppt/slides/_rels/slide9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vmlDrawing" Target="../drawings/vmlDrawing20.vml"/><Relationship Id="rId4" Type="http://schemas.openxmlformats.org/officeDocument/2006/relationships/oleObject" Target="../embeddings/oleObject27.bin"/></Relationships>
</file>

<file path=ppt/slides/_rels/slide9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0" y="-27384"/>
            <a:ext cx="9144001" cy="6858000"/>
          </a:xfrm>
          <a:prstGeom prst="rect">
            <a:avLst/>
          </a:prstGeom>
          <a:noFill/>
          <a:ln w="9525">
            <a:noFill/>
            <a:miter lim="800000"/>
            <a:headEnd/>
            <a:tailEnd/>
          </a:ln>
        </p:spPr>
      </p:pic>
      <p:sp>
        <p:nvSpPr>
          <p:cNvPr id="3" name="Заголовок 1"/>
          <p:cNvSpPr txBox="1">
            <a:spLocks/>
          </p:cNvSpPr>
          <p:nvPr/>
        </p:nvSpPr>
        <p:spPr>
          <a:xfrm>
            <a:off x="1214414" y="500042"/>
            <a:ext cx="7200896" cy="3721046"/>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kk-KZ" sz="8000" b="1" i="0" u="none" strike="noStrike" kern="1200" cap="none" spc="0" normalizeH="0" baseline="0" noProof="0" dirty="0" smtClean="0">
                <a:ln w="6350">
                  <a:noFill/>
                </a:ln>
                <a:solidFill>
                  <a:schemeClr val="accent1">
                    <a:lumMod val="60000"/>
                    <a:lumOff val="40000"/>
                  </a:schemeClr>
                </a:solidFill>
                <a:effectLst>
                  <a:outerShdw blurRad="114300" dist="101600" dir="2700000" algn="tl" rotWithShape="0">
                    <a:srgbClr val="000000">
                      <a:alpha val="40000"/>
                    </a:srgbClr>
                  </a:outerShdw>
                </a:effectLst>
                <a:uLnTx/>
                <a:uFillTx/>
                <a:latin typeface="+mj-lt"/>
                <a:ea typeface="+mj-ea"/>
                <a:cs typeface="+mj-cs"/>
              </a:rPr>
              <a:t>23-тарау</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kk-KZ" sz="8000" b="1" i="0" u="none" strike="noStrike" kern="1200" cap="none" spc="0" normalizeH="0" baseline="0" noProof="0" dirty="0" smtClean="0">
                <a:ln w="6350">
                  <a:noFill/>
                </a:ln>
                <a:solidFill>
                  <a:schemeClr val="accent1">
                    <a:lumMod val="60000"/>
                    <a:lumOff val="40000"/>
                  </a:schemeClr>
                </a:solidFill>
                <a:effectLst>
                  <a:outerShdw blurRad="114300" dist="101600" dir="2700000" algn="tl" rotWithShape="0">
                    <a:srgbClr val="000000">
                      <a:alpha val="40000"/>
                    </a:srgbClr>
                  </a:outerShdw>
                </a:effectLst>
                <a:uLnTx/>
                <a:uFillTx/>
                <a:latin typeface="+mj-lt"/>
                <a:ea typeface="+mj-ea"/>
                <a:cs typeface="+mj-cs"/>
              </a:rPr>
              <a:t>Өмірдің</a:t>
            </a:r>
            <a:r>
              <a:rPr kumimoji="0" lang="kk-KZ" sz="8000" b="1" i="0" u="none" strike="noStrike" kern="1200" cap="none" spc="0" normalizeH="0" baseline="0" noProof="0" dirty="0" smtClean="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uLnTx/>
                <a:uFillTx/>
                <a:latin typeface="+mj-lt"/>
                <a:ea typeface="+mj-ea"/>
                <a:cs typeface="+mj-cs"/>
              </a:rPr>
              <a:t> үздіксіздігі</a:t>
            </a:r>
            <a:endParaRPr kumimoji="0" lang="ru-RU" sz="8000" b="1" i="0" u="none" strike="noStrike" kern="1200" cap="none" spc="0" normalizeH="0" baseline="0" noProof="0"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uLnTx/>
              <a:uFillTx/>
              <a:latin typeface="+mj-lt"/>
              <a:ea typeface="+mj-ea"/>
              <a:cs typeface="+mj-cs"/>
            </a:endParaRPr>
          </a:p>
        </p:txBody>
      </p:sp>
      <p:sp>
        <p:nvSpPr>
          <p:cNvPr id="4" name="Подзаголовок 2"/>
          <p:cNvSpPr txBox="1">
            <a:spLocks/>
          </p:cNvSpPr>
          <p:nvPr/>
        </p:nvSpPr>
        <p:spPr>
          <a:xfrm>
            <a:off x="467544" y="4725144"/>
            <a:ext cx="6400800" cy="1252534"/>
          </a:xfrm>
          <a:prstGeom prst="rect">
            <a:avLst/>
          </a:prstGeom>
        </p:spPr>
        <p:txBody>
          <a:bodyPr/>
          <a:lstStyle/>
          <a:p>
            <a:pPr marL="548640" marR="0" lvl="0" indent="-411480" algn="l" defTabSz="914400" rtl="0" eaLnBrk="1" fontAlgn="auto" latinLnBrk="0" hangingPunct="1">
              <a:lnSpc>
                <a:spcPct val="100000"/>
              </a:lnSpc>
              <a:spcBef>
                <a:spcPct val="20000"/>
              </a:spcBef>
              <a:spcAft>
                <a:spcPts val="0"/>
              </a:spcAft>
              <a:buClr>
                <a:schemeClr val="tx1">
                  <a:shade val="95000"/>
                </a:schemeClr>
              </a:buClr>
              <a:buSzPct val="65000"/>
              <a:buFont typeface="Wingdings 2"/>
              <a:buChar char=""/>
              <a:tabLst/>
              <a:defRPr/>
            </a:pPr>
            <a:r>
              <a:rPr kumimoji="0" lang="kk-KZ" sz="2800" b="0" i="0" u="none" strike="noStrike" kern="1200" cap="none" spc="0" normalizeH="0" baseline="0" noProof="0" dirty="0" smtClean="0">
                <a:ln>
                  <a:noFill/>
                </a:ln>
                <a:effectLst/>
                <a:uLnTx/>
                <a:uFillTx/>
                <a:latin typeface="+mn-lt"/>
                <a:ea typeface="+mn-ea"/>
                <a:cs typeface="+mn-cs"/>
              </a:rPr>
              <a:t>Орындаған: Мұстафа Камшат 9 “В”</a:t>
            </a:r>
            <a:endParaRPr kumimoji="0" lang="ru-RU" sz="2800" b="0" i="0" u="none" strike="noStrike" kern="1200" cap="none" spc="0" normalizeH="0" baseline="0" noProof="0" dirty="0">
              <a:ln>
                <a:noFill/>
              </a:ln>
              <a:effectLst/>
              <a:uLnTx/>
              <a:uFillTx/>
              <a:latin typeface="+mn-lt"/>
              <a:ea typeface="+mn-ea"/>
              <a:cs typeface="+mn-c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0" y="0"/>
            <a:ext cx="9144001" cy="6858000"/>
          </a:xfrm>
          <a:prstGeom prst="rect">
            <a:avLst/>
          </a:prstGeom>
          <a:noFill/>
          <a:ln w="9525">
            <a:noFill/>
            <a:miter lim="800000"/>
            <a:headEnd/>
            <a:tailEnd/>
          </a:ln>
        </p:spPr>
      </p:pic>
      <p:sp>
        <p:nvSpPr>
          <p:cNvPr id="3" name="Содержимое 2"/>
          <p:cNvSpPr txBox="1">
            <a:spLocks/>
          </p:cNvSpPr>
          <p:nvPr/>
        </p:nvSpPr>
        <p:spPr>
          <a:xfrm>
            <a:off x="457200" y="1357298"/>
            <a:ext cx="8229600" cy="4768865"/>
          </a:xfrm>
          <a:prstGeom prst="rect">
            <a:avLst/>
          </a:prstGeom>
        </p:spPr>
        <p:txBody>
          <a:bodyPr>
            <a:normAutofit lnSpcReduction="1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kk-KZ" sz="3200" b="0" i="0" u="none" strike="noStrike" kern="1200" cap="none" spc="0" normalizeH="0" baseline="0" noProof="0" dirty="0" smtClean="0">
                <a:ln>
                  <a:noFill/>
                </a:ln>
                <a:solidFill>
                  <a:schemeClr val="tx1"/>
                </a:solidFill>
                <a:effectLst/>
                <a:uLnTx/>
                <a:uFillTx/>
                <a:latin typeface="+mn-lt"/>
                <a:ea typeface="+mn-ea"/>
                <a:cs typeface="+mn-cs"/>
              </a:rPr>
              <a:t> Екі жұп хромосомалардың бар болуы екі мүмкіндік береді:</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kk-KZ" sz="3200" b="0" i="0" u="none" strike="noStrike" kern="1200" cap="none" spc="0" normalizeH="0" baseline="0" noProof="0" dirty="0" smtClean="0">
                <a:ln>
                  <a:noFill/>
                </a:ln>
                <a:solidFill>
                  <a:schemeClr val="tx1"/>
                </a:solidFill>
                <a:effectLst/>
                <a:uLnTx/>
                <a:uFillTx/>
                <a:latin typeface="+mn-lt"/>
                <a:ea typeface="+mn-ea"/>
                <a:cs typeface="+mn-cs"/>
              </a:rPr>
              <a:t>1) қанша дегенмен, әр индивидуум екі ата-ананың да белгілерін алатын болғандықтан, генетикалық өзгергіштік өседі;</a:t>
            </a:r>
            <a:endParaRPr kumimoji="0" lang="ru-RU"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kk-KZ" sz="3200" b="0" i="0" u="none" strike="noStrike" kern="1200" cap="none" spc="0" normalizeH="0" baseline="0" noProof="0" dirty="0" smtClean="0">
                <a:ln>
                  <a:noFill/>
                </a:ln>
                <a:solidFill>
                  <a:schemeClr val="tx1"/>
                </a:solidFill>
                <a:effectLst/>
                <a:uLnTx/>
                <a:uFillTx/>
                <a:latin typeface="+mn-lt"/>
                <a:ea typeface="+mn-ea"/>
                <a:cs typeface="+mn-cs"/>
              </a:rPr>
              <a:t>2) егер қандай да бір ген толық емес болса, екі хромосоманың біреуіндегі гомологиялық хромосомада болатын ген бұл кемшіліктің орнын толтыра алады.</a:t>
            </a:r>
            <a:endParaRPr kumimoji="0" lang="ru-RU"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ru-RU"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0" y="0"/>
            <a:ext cx="9144001" cy="6858000"/>
          </a:xfrm>
          <a:prstGeom prst="rect">
            <a:avLst/>
          </a:prstGeom>
          <a:noFill/>
          <a:ln w="9525">
            <a:noFill/>
            <a:miter lim="800000"/>
            <a:headEnd/>
            <a:tailEnd/>
          </a:ln>
        </p:spPr>
      </p:pic>
      <p:sp>
        <p:nvSpPr>
          <p:cNvPr id="3" name="Содержимое 2"/>
          <p:cNvSpPr txBox="1">
            <a:spLocks/>
          </p:cNvSpPr>
          <p:nvPr/>
        </p:nvSpPr>
        <p:spPr>
          <a:xfrm>
            <a:off x="457200" y="1285860"/>
            <a:ext cx="8229600" cy="5286412"/>
          </a:xfrm>
          <a:prstGeom prst="rect">
            <a:avLst/>
          </a:prstGeom>
        </p:spPr>
        <p:txBody>
          <a:bodyPr>
            <a:normAutofit fontScale="775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kk-KZ" sz="3200" b="0" i="1" u="none" strike="noStrike" kern="1200" cap="none" spc="0" normalizeH="0" baseline="0" noProof="0" dirty="0" smtClean="0">
                <a:ln>
                  <a:noFill/>
                </a:ln>
                <a:solidFill>
                  <a:schemeClr val="accent1">
                    <a:lumMod val="60000"/>
                    <a:lumOff val="40000"/>
                  </a:schemeClr>
                </a:solidFill>
                <a:effectLst>
                  <a:outerShdw blurRad="38100" dist="38100" dir="2700000" algn="tl">
                    <a:srgbClr val="000000">
                      <a:alpha val="43137"/>
                    </a:srgbClr>
                  </a:outerShdw>
                </a:effectLst>
                <a:uLnTx/>
                <a:uFillTx/>
                <a:latin typeface="+mn-lt"/>
                <a:ea typeface="+mn-ea"/>
                <a:cs typeface="+mn-cs"/>
              </a:rPr>
              <a:t>Код құрамында тыныс белгілері бар</a:t>
            </a:r>
            <a:endParaRPr kumimoji="0" lang="ru-RU" sz="3200" b="0" i="1" u="none" strike="noStrike" kern="1200" cap="none" spc="0" normalizeH="0" baseline="0" noProof="0" dirty="0" smtClean="0">
              <a:ln>
                <a:noFill/>
              </a:ln>
              <a:solidFill>
                <a:schemeClr val="accent1">
                  <a:lumMod val="60000"/>
                  <a:lumOff val="40000"/>
                </a:schemeClr>
              </a:solidFill>
              <a:effectLst>
                <a:outerShdw blurRad="38100" dist="38100" dir="2700000" algn="tl">
                  <a:srgbClr val="000000">
                    <a:alpha val="43137"/>
                  </a:srgbClr>
                </a:outerShdw>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kk-KZ" sz="3200" b="0" i="0" u="none" strike="noStrike" kern="1200" cap="none" spc="0" normalizeH="0" baseline="0" noProof="0" dirty="0" smtClean="0">
                <a:ln>
                  <a:noFill/>
                </a:ln>
                <a:solidFill>
                  <a:schemeClr val="tx1"/>
                </a:solidFill>
                <a:effectLst/>
                <a:uLnTx/>
                <a:uFillTx/>
                <a:latin typeface="+mn-lt"/>
                <a:ea typeface="+mn-ea"/>
                <a:cs typeface="+mn-cs"/>
              </a:rPr>
              <a:t>Кестеде ұсынылған кодондар арасындағы үшеуі «нүкте» ретінде қызмет атқарады, яғни хабарламаның аяқталғанын білдіреді. Мысал ретінде УАА үштігі қызмет атқарады. Мұндай кодондарды кейде «нонсенс-кодондар» деп атайды; олар аминқышқылдардың  біреуін де код арқылы реттемейді. Көргеніміз бойынша, бұл кодондар берілген геннің соңын білдіреді, яғни трансляция кезінде полипептидтік тізбек синтезін тоқтататын «стоп-сигналдар» ретінде қызмет атқарады.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kk-KZ" sz="3200" b="0" i="0" u="none" strike="noStrike" kern="1200" cap="none" spc="0" normalizeH="0" baseline="0" noProof="0" dirty="0" smtClean="0">
                <a:ln>
                  <a:noFill/>
                </a:ln>
                <a:solidFill>
                  <a:schemeClr val="tx1"/>
                </a:solidFill>
                <a:effectLst/>
                <a:uLnTx/>
                <a:uFillTx/>
                <a:latin typeface="+mn-lt"/>
                <a:ea typeface="+mn-ea"/>
                <a:cs typeface="+mn-cs"/>
              </a:rPr>
              <a:t>АУГ (метионин) тәрізді кейбір басқа кодондар, полипептидтік тізбектегі трансляция (ауысу) кіріспесіне нұсқай отырып, «старт-сигналдар» ретінде қызмет атқарады.</a:t>
            </a:r>
            <a:endParaRPr kumimoji="0" lang="ru-RU"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ru-RU"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ru-RU"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0" y="0"/>
            <a:ext cx="9144001" cy="6858000"/>
          </a:xfrm>
          <a:prstGeom prst="rect">
            <a:avLst/>
          </a:prstGeom>
          <a:noFill/>
          <a:ln w="9525">
            <a:noFill/>
            <a:miter lim="800000"/>
            <a:headEnd/>
            <a:tailEnd/>
          </a:ln>
        </p:spPr>
      </p:pic>
      <p:sp>
        <p:nvSpPr>
          <p:cNvPr id="3" name="Содержимое 2"/>
          <p:cNvSpPr txBox="1">
            <a:spLocks/>
          </p:cNvSpPr>
          <p:nvPr/>
        </p:nvSpPr>
        <p:spPr>
          <a:xfrm>
            <a:off x="285720" y="1142984"/>
            <a:ext cx="8643998" cy="5429288"/>
          </a:xfrm>
          <a:prstGeom prst="rect">
            <a:avLst/>
          </a:prstGeom>
        </p:spPr>
        <p:txBody>
          <a:bodyPr>
            <a:normAutofit fontScale="625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kk-KZ" sz="3200" b="0" i="1" u="none" strike="noStrike" kern="1200" cap="none" spc="0" normalizeH="0" baseline="0" noProof="0" dirty="0" smtClean="0">
                <a:ln>
                  <a:noFill/>
                </a:ln>
                <a:solidFill>
                  <a:schemeClr val="accent1">
                    <a:lumMod val="60000"/>
                    <a:lumOff val="40000"/>
                  </a:schemeClr>
                </a:solidFill>
                <a:effectLst>
                  <a:outerShdw blurRad="38100" dist="38100" dir="2700000" algn="tl">
                    <a:srgbClr val="000000">
                      <a:alpha val="43137"/>
                    </a:srgbClr>
                  </a:outerShdw>
                </a:effectLst>
                <a:uLnTx/>
                <a:uFillTx/>
                <a:latin typeface="+mn-lt"/>
                <a:ea typeface="+mn-ea"/>
                <a:cs typeface="+mn-cs"/>
              </a:rPr>
              <a:t>Код әмбебап болып табылады</a:t>
            </a:r>
            <a:endParaRPr kumimoji="0" lang="ru-RU" sz="3200" b="0" i="1" u="none" strike="noStrike" kern="1200" cap="none" spc="0" normalizeH="0" baseline="0" noProof="0" dirty="0" smtClean="0">
              <a:ln>
                <a:noFill/>
              </a:ln>
              <a:solidFill>
                <a:schemeClr val="accent1">
                  <a:lumMod val="60000"/>
                  <a:lumOff val="40000"/>
                </a:schemeClr>
              </a:solidFill>
              <a:effectLst>
                <a:outerShdw blurRad="38100" dist="38100" dir="2700000" algn="tl">
                  <a:srgbClr val="000000">
                    <a:alpha val="43137"/>
                  </a:srgbClr>
                </a:outerShdw>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kk-KZ" sz="3200" b="0" i="0" u="none" strike="noStrike" kern="1200" cap="none" spc="0" normalizeH="0" baseline="0" noProof="0" dirty="0" smtClean="0">
                <a:ln>
                  <a:noFill/>
                </a:ln>
                <a:solidFill>
                  <a:schemeClr val="tx1"/>
                </a:solidFill>
                <a:effectLst/>
                <a:uLnTx/>
                <a:uFillTx/>
                <a:latin typeface="+mn-lt"/>
                <a:ea typeface="+mn-ea"/>
                <a:cs typeface="+mn-cs"/>
              </a:rPr>
              <a:t>Генетикалық кодтың елеулі ерекшеліктерінің бірі, бұл, көргеніміз бойынша, оның әмбебаптығында. Барлық тірі ағзаларда барлығында да бірдей  20 аминқышқыл және бірдей бес негіз болады (А, Г, Т, Ц және У).</a:t>
            </a:r>
            <a:endParaRPr kumimoji="0" lang="ru-RU"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kk-KZ" sz="3200" b="0" i="0" u="none" strike="noStrike" kern="1200" cap="none" spc="0" normalizeH="0" baseline="0" noProof="0" dirty="0" smtClean="0">
                <a:ln>
                  <a:noFill/>
                </a:ln>
                <a:solidFill>
                  <a:schemeClr val="tx1"/>
                </a:solidFill>
                <a:effectLst/>
                <a:uLnTx/>
                <a:uFillTx/>
                <a:latin typeface="+mn-lt"/>
                <a:ea typeface="+mn-ea"/>
                <a:cs typeface="+mn-cs"/>
              </a:rPr>
              <a:t>Қазіргі уақытта молекулалық биологиядағы жетістіктер, бүтін гендер және бүтін ағзалар үшін негіздердің реттілігін анықтау мүмкін болатындай деңгейге жетті. Бүтін генетикалық кодының мағынасын ашу мүмкіндігі туған бірінші ағза, вирустардың бірі— фаг ϕХ174 болды. Бұл фагта бар болғаны 10 ген бар, ал оның толық генетикалық коды 5386 негізден тұрады. Бұл негіздердің реттілігін— алғаш рет нәруыздардың біреуінде аминқышқылдардың реттілігін ашқан зерттеуші— Фред Сенджер орнатты. Ол, бұл іргелі жаңалықтарының әрқайсысы үшін Нобель сыйлығынан алды. Енді, гендік инженерияда қолданыс табатын бүтін гендерді синтездеу мүмкін болды. ХХІ ғасырдың ең басында «Адам геномы» жобасы айналасында, ұзындығы, бағалау бойынша 3000 мм негіздер жұбына тең, адамның толық генетикалық кодының мағынасын ашу мүмкін болатындығын күту керек.(Геном— бұл берілген ағзаның барлық ДНҚ-сы. Қазіргі кезде </a:t>
            </a:r>
            <a:r>
              <a:rPr kumimoji="0" lang="kk-KZ" sz="3200" b="1" i="0" u="none" strike="noStrike" kern="1200" cap="none" spc="0" normalizeH="0" baseline="0" noProof="0" dirty="0" smtClean="0">
                <a:ln>
                  <a:noFill/>
                </a:ln>
                <a:solidFill>
                  <a:schemeClr val="tx1"/>
                </a:solidFill>
                <a:effectLst/>
                <a:uLnTx/>
                <a:uFillTx/>
                <a:latin typeface="+mn-lt"/>
                <a:ea typeface="+mn-ea"/>
                <a:cs typeface="+mn-cs"/>
              </a:rPr>
              <a:t>E.coli</a:t>
            </a:r>
            <a:r>
              <a:rPr kumimoji="0" lang="kk-KZ" sz="3200" b="0" i="0" u="none" strike="noStrike" kern="1200" cap="none" spc="0" normalizeH="0" baseline="0" noProof="0" dirty="0" smtClean="0">
                <a:ln>
                  <a:noFill/>
                </a:ln>
                <a:solidFill>
                  <a:schemeClr val="tx1"/>
                </a:solidFill>
                <a:effectLst/>
                <a:uLnTx/>
                <a:uFillTx/>
                <a:latin typeface="+mn-lt"/>
                <a:ea typeface="+mn-ea"/>
                <a:cs typeface="+mn-cs"/>
              </a:rPr>
              <a:t>, шыбын</a:t>
            </a:r>
            <a:r>
              <a:rPr kumimoji="0" lang="kk-KZ" sz="3200" b="1" i="1" u="none" strike="noStrike" kern="1200" cap="none" spc="0" normalizeH="0" baseline="0" noProof="0" dirty="0" smtClean="0">
                <a:ln>
                  <a:noFill/>
                </a:ln>
                <a:solidFill>
                  <a:schemeClr val="tx1"/>
                </a:solidFill>
                <a:effectLst/>
                <a:uLnTx/>
                <a:uFillTx/>
                <a:latin typeface="+mn-lt"/>
                <a:ea typeface="+mn-ea"/>
                <a:cs typeface="+mn-cs"/>
              </a:rPr>
              <a:t>(Drosophila</a:t>
            </a:r>
            <a:r>
              <a:rPr kumimoji="0" lang="kk-KZ" sz="3200" b="0" i="0" u="none" strike="noStrike" kern="1200" cap="none" spc="0" normalizeH="0" baseline="0" noProof="0" dirty="0" smtClean="0">
                <a:ln>
                  <a:noFill/>
                </a:ln>
                <a:solidFill>
                  <a:schemeClr val="tx1"/>
                </a:solidFill>
                <a:effectLst/>
                <a:uLnTx/>
                <a:uFillTx/>
                <a:latin typeface="+mn-lt"/>
                <a:ea typeface="+mn-ea"/>
                <a:cs typeface="+mn-cs"/>
              </a:rPr>
              <a:t>), нематодтардың(дөңгелек құрт) біреуі және лабороториялық тышқан геномдарының мағынасын ашу жөнінде жұмыстар жүргізіліп жатыр.</a:t>
            </a:r>
            <a:endParaRPr kumimoji="0" lang="ru-RU"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ru-RU"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0" y="0"/>
            <a:ext cx="9144001" cy="6858000"/>
          </a:xfrm>
          <a:prstGeom prst="rect">
            <a:avLst/>
          </a:prstGeom>
          <a:noFill/>
          <a:ln w="9525">
            <a:noFill/>
            <a:miter lim="800000"/>
            <a:headEnd/>
            <a:tailEnd/>
          </a:ln>
        </p:spPr>
      </p:pic>
      <p:sp>
        <p:nvSpPr>
          <p:cNvPr id="3" name="Заголовок 1"/>
          <p:cNvSpPr txBox="1">
            <a:spLocks/>
          </p:cNvSpPr>
          <p:nvPr/>
        </p:nvSpPr>
        <p:spPr>
          <a:xfrm>
            <a:off x="1285852" y="274638"/>
            <a:ext cx="7400948" cy="1143000"/>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kk-KZ" sz="2800" b="1" i="0" u="none" strike="noStrike" kern="1200" cap="none" spc="0" normalizeH="0" baseline="0" noProof="0" dirty="0" smtClean="0">
                <a:ln>
                  <a:noFill/>
                </a:ln>
                <a:solidFill>
                  <a:schemeClr val="accent1">
                    <a:lumMod val="60000"/>
                    <a:lumOff val="40000"/>
                  </a:schemeClr>
                </a:solidFill>
                <a:effectLst>
                  <a:outerShdw blurRad="38100" dist="38100" dir="2700000" algn="tl">
                    <a:srgbClr val="000000">
                      <a:alpha val="43137"/>
                    </a:srgbClr>
                  </a:outerShdw>
                </a:effectLst>
                <a:uLnTx/>
                <a:uFillTx/>
                <a:latin typeface="+mj-lt"/>
                <a:ea typeface="+mj-ea"/>
                <a:cs typeface="+mj-cs"/>
              </a:rPr>
              <a:t>Нәруыз синтезі</a:t>
            </a:r>
            <a:br>
              <a:rPr kumimoji="0" lang="kk-KZ" sz="2800" b="1" i="0" u="none" strike="noStrike" kern="1200" cap="none" spc="0" normalizeH="0" baseline="0" noProof="0" dirty="0" smtClean="0">
                <a:ln>
                  <a:noFill/>
                </a:ln>
                <a:solidFill>
                  <a:schemeClr val="accent1">
                    <a:lumMod val="60000"/>
                    <a:lumOff val="40000"/>
                  </a:schemeClr>
                </a:solidFill>
                <a:effectLst>
                  <a:outerShdw blurRad="38100" dist="38100" dir="2700000" algn="tl">
                    <a:srgbClr val="000000">
                      <a:alpha val="43137"/>
                    </a:srgbClr>
                  </a:outerShdw>
                </a:effectLst>
                <a:uLnTx/>
                <a:uFillTx/>
                <a:latin typeface="+mj-lt"/>
                <a:ea typeface="+mj-ea"/>
                <a:cs typeface="+mj-cs"/>
              </a:rPr>
            </a:br>
            <a:r>
              <a:rPr kumimoji="0" lang="kk-KZ" sz="2800" b="0" i="1" u="none" strike="noStrike" kern="1200" cap="none" spc="0" normalizeH="0" baseline="0" noProof="0" dirty="0" smtClean="0">
                <a:ln>
                  <a:noFill/>
                </a:ln>
                <a:solidFill>
                  <a:schemeClr val="accent1">
                    <a:lumMod val="60000"/>
                    <a:lumOff val="40000"/>
                  </a:schemeClr>
                </a:solidFill>
                <a:effectLst>
                  <a:outerShdw blurRad="38100" dist="38100" dir="2700000" algn="tl">
                    <a:srgbClr val="000000">
                      <a:alpha val="43137"/>
                    </a:srgbClr>
                  </a:outerShdw>
                </a:effectLst>
                <a:uLnTx/>
                <a:uFillTx/>
                <a:latin typeface="+mj-lt"/>
                <a:ea typeface="+mj-ea"/>
                <a:cs typeface="+mj-cs"/>
              </a:rPr>
              <a:t>«ДНҚ РНҚ тудырады, ал РНҚ нәруыз тудырады»</a:t>
            </a:r>
            <a:r>
              <a:rPr kumimoji="0" lang="ru-RU" sz="2800" b="0" i="0" u="none" strike="noStrike" kern="1200" cap="none" spc="0" normalizeH="0" baseline="0" noProof="0" dirty="0" smtClean="0">
                <a:ln>
                  <a:noFill/>
                </a:ln>
                <a:solidFill>
                  <a:schemeClr val="accent1">
                    <a:lumMod val="60000"/>
                    <a:lumOff val="40000"/>
                  </a:schemeClr>
                </a:solidFill>
                <a:effectLst>
                  <a:outerShdw blurRad="38100" dist="38100" dir="2700000" algn="tl">
                    <a:srgbClr val="000000">
                      <a:alpha val="43137"/>
                    </a:srgbClr>
                  </a:outerShdw>
                </a:effectLst>
                <a:uLnTx/>
                <a:uFillTx/>
                <a:latin typeface="+mj-lt"/>
                <a:ea typeface="+mj-ea"/>
                <a:cs typeface="+mj-cs"/>
              </a:rPr>
              <a:t/>
            </a:r>
            <a:br>
              <a:rPr kumimoji="0" lang="ru-RU" sz="2800" b="0" i="0" u="none" strike="noStrike" kern="1200" cap="none" spc="0" normalizeH="0" baseline="0" noProof="0" dirty="0" smtClean="0">
                <a:ln>
                  <a:noFill/>
                </a:ln>
                <a:solidFill>
                  <a:schemeClr val="accent1">
                    <a:lumMod val="60000"/>
                    <a:lumOff val="40000"/>
                  </a:schemeClr>
                </a:solidFill>
                <a:effectLst>
                  <a:outerShdw blurRad="38100" dist="38100" dir="2700000" algn="tl">
                    <a:srgbClr val="000000">
                      <a:alpha val="43137"/>
                    </a:srgbClr>
                  </a:outerShdw>
                </a:effectLst>
                <a:uLnTx/>
                <a:uFillTx/>
                <a:latin typeface="+mj-lt"/>
                <a:ea typeface="+mj-ea"/>
                <a:cs typeface="+mj-cs"/>
              </a:rPr>
            </a:br>
            <a:endParaRPr kumimoji="0" lang="ru-RU" sz="2800" b="0" i="0" u="none" strike="noStrike" kern="1200" cap="none" spc="0" normalizeH="0" baseline="0" noProof="0" dirty="0">
              <a:ln>
                <a:noFill/>
              </a:ln>
              <a:solidFill>
                <a:schemeClr val="accent1">
                  <a:lumMod val="60000"/>
                  <a:lumOff val="40000"/>
                </a:schemeClr>
              </a:solidFill>
              <a:effectLst>
                <a:outerShdw blurRad="38100" dist="38100" dir="2700000" algn="tl">
                  <a:srgbClr val="000000">
                    <a:alpha val="43137"/>
                  </a:srgbClr>
                </a:outerShdw>
              </a:effectLst>
              <a:uLnTx/>
              <a:uFillTx/>
              <a:latin typeface="+mj-lt"/>
              <a:ea typeface="+mj-ea"/>
              <a:cs typeface="+mj-cs"/>
            </a:endParaRPr>
          </a:p>
        </p:txBody>
      </p:sp>
      <p:sp>
        <p:nvSpPr>
          <p:cNvPr id="4" name="Содержимое 2"/>
          <p:cNvSpPr txBox="1">
            <a:spLocks/>
          </p:cNvSpPr>
          <p:nvPr/>
        </p:nvSpPr>
        <p:spPr>
          <a:xfrm>
            <a:off x="214282" y="1714488"/>
            <a:ext cx="8715436" cy="4929222"/>
          </a:xfrm>
          <a:prstGeom prst="rect">
            <a:avLst/>
          </a:prstGeom>
        </p:spPr>
        <p:txBody>
          <a:bodyPr>
            <a:normAutofit fontScale="775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kk-KZ" sz="3200" b="0" i="0" u="none" strike="noStrike" kern="1200" cap="none" spc="0" normalizeH="0" baseline="0" noProof="0" dirty="0" smtClean="0">
                <a:ln>
                  <a:noFill/>
                </a:ln>
                <a:solidFill>
                  <a:schemeClr val="tx1"/>
                </a:solidFill>
                <a:effectLst/>
                <a:uLnTx/>
                <a:uFillTx/>
                <a:latin typeface="+mn-lt"/>
                <a:ea typeface="+mn-ea"/>
                <a:cs typeface="+mn-cs"/>
              </a:rPr>
              <a:t>Ферменттер синтезіне және барлық басқа нәруыздарға қажетті «нұсқаулар», толықтай дерлік ядрода орналасқан ДНҚ-да орныққан. Бірақ, ХХ ғасырдың 50-жылдарының басында көрсетілгендей, синтез нақты цитоплазмада жүреді және оған рибосомалар қатысады. Генетикалық ақпаратты ядродан цитоплазмаға ауыстыратын,  қандай да бір механизм болуы керек екендігі анықталды. 1961 жылы екі француз биохимигі Жакоб және Моно, өздері </a:t>
            </a:r>
            <a:r>
              <a:rPr kumimoji="0" lang="kk-KZ" sz="3200" b="1" i="0" u="none" strike="noStrike" kern="1200" cap="none" spc="0" normalizeH="0" baseline="0" noProof="0" dirty="0" smtClean="0">
                <a:ln>
                  <a:noFill/>
                </a:ln>
                <a:solidFill>
                  <a:schemeClr val="tx1"/>
                </a:solidFill>
                <a:effectLst/>
                <a:uLnTx/>
                <a:uFillTx/>
                <a:latin typeface="+mn-lt"/>
                <a:ea typeface="+mn-ea"/>
                <a:cs typeface="+mn-cs"/>
              </a:rPr>
              <a:t>матрицалық</a:t>
            </a:r>
            <a:r>
              <a:rPr kumimoji="0" lang="kk-KZ" sz="3200" b="0" i="0" u="none" strike="noStrike" kern="1200" cap="none" spc="0" normalizeH="0" baseline="0" noProof="0" dirty="0" smtClean="0">
                <a:ln>
                  <a:noFill/>
                </a:ln>
                <a:solidFill>
                  <a:schemeClr val="tx1"/>
                </a:solidFill>
                <a:effectLst/>
                <a:uLnTx/>
                <a:uFillTx/>
                <a:latin typeface="+mn-lt"/>
                <a:ea typeface="+mn-ea"/>
                <a:cs typeface="+mn-cs"/>
              </a:rPr>
              <a:t> </a:t>
            </a:r>
            <a:r>
              <a:rPr kumimoji="0" lang="kk-KZ" sz="3200" b="1" i="0" u="none" strike="noStrike" kern="1200" cap="none" spc="0" normalizeH="0" baseline="0" noProof="0" dirty="0" smtClean="0">
                <a:ln>
                  <a:noFill/>
                </a:ln>
                <a:solidFill>
                  <a:schemeClr val="tx1"/>
                </a:solidFill>
                <a:effectLst/>
                <a:uLnTx/>
                <a:uFillTx/>
                <a:latin typeface="+mn-lt"/>
                <a:ea typeface="+mn-ea"/>
                <a:cs typeface="+mn-cs"/>
              </a:rPr>
              <a:t>РНҚ</a:t>
            </a:r>
            <a:r>
              <a:rPr kumimoji="0" lang="kk-KZ" sz="3200" b="0" i="0" u="none" strike="noStrike" kern="1200" cap="none" spc="0" normalizeH="0" baseline="0" noProof="0" dirty="0" smtClean="0">
                <a:ln>
                  <a:noFill/>
                </a:ln>
                <a:solidFill>
                  <a:schemeClr val="tx1"/>
                </a:solidFill>
                <a:effectLst/>
                <a:uLnTx/>
                <a:uFillTx/>
                <a:latin typeface="+mn-lt"/>
                <a:ea typeface="+mn-ea"/>
                <a:cs typeface="+mn-cs"/>
              </a:rPr>
              <a:t>(мРНҚ) деп атаған ерекше РНҚ формасы бар екендігін жазбаша жариялады. Олардың ойлары дұрыс болып шықты. Нәруыз синтезі процесінде болатын оқиғалар реттелігі мына сөйлемде тұжырымдалған:  «ДНҚ РНҚ тудырады, ал РНҚ нәруыз тудырады».</a:t>
            </a:r>
            <a:endParaRPr kumimoji="0" lang="ru-RU"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ru-RU"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ru-RU"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0" y="0"/>
            <a:ext cx="9144001" cy="6858000"/>
          </a:xfrm>
          <a:prstGeom prst="rect">
            <a:avLst/>
          </a:prstGeom>
          <a:noFill/>
          <a:ln w="9525">
            <a:noFill/>
            <a:miter lim="800000"/>
            <a:headEnd/>
            <a:tailEnd/>
          </a:ln>
        </p:spPr>
      </p:pic>
      <p:sp>
        <p:nvSpPr>
          <p:cNvPr id="3" name="Заголовок 1"/>
          <p:cNvSpPr txBox="1">
            <a:spLocks/>
          </p:cNvSpPr>
          <p:nvPr/>
        </p:nvSpPr>
        <p:spPr>
          <a:xfrm>
            <a:off x="457200" y="274638"/>
            <a:ext cx="8229600" cy="868346"/>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kk-KZ" sz="4400" b="1" i="0" u="none" strike="noStrike" kern="1200" cap="none" spc="0" normalizeH="0" baseline="0" noProof="0" dirty="0" smtClean="0">
                <a:ln>
                  <a:noFill/>
                </a:ln>
                <a:solidFill>
                  <a:schemeClr val="accent1">
                    <a:lumMod val="60000"/>
                    <a:lumOff val="40000"/>
                  </a:schemeClr>
                </a:solidFill>
                <a:effectLst>
                  <a:outerShdw blurRad="38100" dist="38100" dir="2700000" algn="tl">
                    <a:srgbClr val="000000">
                      <a:alpha val="43137"/>
                    </a:srgbClr>
                  </a:outerShdw>
                </a:effectLst>
                <a:uLnTx/>
                <a:uFillTx/>
                <a:latin typeface="+mj-lt"/>
                <a:ea typeface="+mj-ea"/>
                <a:cs typeface="+mj-cs"/>
              </a:rPr>
              <a:t>РНҚ рөлі</a:t>
            </a:r>
            <a:endParaRPr kumimoji="0" lang="ru-RU" sz="4400" b="0" i="0" u="none" strike="noStrike" kern="1200" cap="none" spc="0" normalizeH="0" baseline="0" noProof="0" dirty="0">
              <a:ln>
                <a:noFill/>
              </a:ln>
              <a:solidFill>
                <a:schemeClr val="accent1">
                  <a:lumMod val="60000"/>
                  <a:lumOff val="40000"/>
                </a:schemeClr>
              </a:solidFill>
              <a:effectLst>
                <a:outerShdw blurRad="38100" dist="38100" dir="2700000" algn="tl">
                  <a:srgbClr val="000000">
                    <a:alpha val="43137"/>
                  </a:srgbClr>
                </a:outerShdw>
              </a:effectLst>
              <a:uLnTx/>
              <a:uFillTx/>
              <a:latin typeface="+mj-lt"/>
              <a:ea typeface="+mj-ea"/>
              <a:cs typeface="+mj-cs"/>
            </a:endParaRPr>
          </a:p>
        </p:txBody>
      </p:sp>
      <p:sp>
        <p:nvSpPr>
          <p:cNvPr id="4" name="Содержимое 2"/>
          <p:cNvSpPr txBox="1">
            <a:spLocks/>
          </p:cNvSpPr>
          <p:nvPr/>
        </p:nvSpPr>
        <p:spPr>
          <a:xfrm>
            <a:off x="428596" y="1285860"/>
            <a:ext cx="8501122" cy="5572140"/>
          </a:xfrm>
          <a:prstGeom prst="rect">
            <a:avLst/>
          </a:prstGeom>
        </p:spPr>
        <p:txBody>
          <a:bodyPr>
            <a:normAutofit fontScale="85000" lnSpcReduction="1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kk-KZ" sz="3200" b="0" i="0" u="none" strike="noStrike" kern="1200" cap="none" spc="0" normalizeH="0" baseline="0" noProof="0" dirty="0" smtClean="0">
                <a:ln>
                  <a:noFill/>
                </a:ln>
                <a:solidFill>
                  <a:schemeClr val="tx1"/>
                </a:solidFill>
                <a:effectLst/>
                <a:uLnTx/>
                <a:uFillTx/>
                <a:latin typeface="+mn-lt"/>
                <a:ea typeface="+mn-ea"/>
                <a:cs typeface="+mn-cs"/>
              </a:rPr>
              <a:t>РНҚ барлық тірі жасушалар құрамында біртізбекшелі молекула түрінде болады. Ол ДНҚ-дан , құрамында  пентоза ретінде рибоза (дезоксирибоза орнына) , ал пиримидиндік негіздердің бірі ретінде— урацил (тимин орнына) бар екендігімен ерекшеленеді. Жасуша құрамындағы РНҚ анализі, нәруыз молекулалары синтезіне қатысатын РНҚ-ның  үш түрі бар екендігін көрсетті. Олар матрицалық, немесе ақпараттық РНҚ(мРНҚ), транспорттық РНҚ(тРНҚ) және рибосомдық РНҚ(рРНҚ). Барлық үш РНҚ тікелей ДНҚ-да синтезделеді, ал әр жасушадағы РНҚ мөлшері, осы жасушадан түзілітін нәруыз мөлшеріне тікелей байланысты болады.</a:t>
            </a:r>
            <a:endParaRPr kumimoji="0" lang="ru-RU"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ru-RU"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0" y="0"/>
            <a:ext cx="9144001" cy="6858000"/>
          </a:xfrm>
          <a:prstGeom prst="rect">
            <a:avLst/>
          </a:prstGeom>
          <a:noFill/>
          <a:ln w="9525">
            <a:noFill/>
            <a:miter lim="800000"/>
            <a:headEnd/>
            <a:tailEnd/>
          </a:ln>
        </p:spPr>
      </p:pic>
      <p:sp>
        <p:nvSpPr>
          <p:cNvPr id="3" name="Заголовок 1"/>
          <p:cNvSpPr txBox="1">
            <a:spLocks/>
          </p:cNvSpPr>
          <p:nvPr/>
        </p:nvSpPr>
        <p:spPr>
          <a:xfrm>
            <a:off x="457200" y="274638"/>
            <a:ext cx="8229600" cy="868346"/>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kk-KZ" sz="4400" b="1" i="0" u="none" strike="noStrike" kern="1200" cap="none" spc="0" normalizeH="0" baseline="0" noProof="0" dirty="0" smtClean="0">
                <a:ln>
                  <a:noFill/>
                </a:ln>
                <a:solidFill>
                  <a:schemeClr val="accent1">
                    <a:lumMod val="60000"/>
                    <a:lumOff val="40000"/>
                  </a:schemeClr>
                </a:solidFill>
                <a:effectLst>
                  <a:outerShdw blurRad="38100" dist="38100" dir="2700000" algn="tl">
                    <a:srgbClr val="000000">
                      <a:alpha val="43137"/>
                    </a:srgbClr>
                  </a:outerShdw>
                </a:effectLst>
                <a:uLnTx/>
                <a:uFillTx/>
                <a:latin typeface="+mj-lt"/>
                <a:ea typeface="+mj-ea"/>
                <a:cs typeface="+mj-cs"/>
              </a:rPr>
              <a:t>Матрицалық РНҚ </a:t>
            </a:r>
            <a:endParaRPr kumimoji="0" lang="ru-RU" sz="4400" b="0" i="0" u="none" strike="noStrike" kern="1200" cap="none" spc="0" normalizeH="0" baseline="0" noProof="0" dirty="0">
              <a:ln>
                <a:noFill/>
              </a:ln>
              <a:solidFill>
                <a:schemeClr val="accent1">
                  <a:lumMod val="60000"/>
                  <a:lumOff val="40000"/>
                </a:schemeClr>
              </a:solidFill>
              <a:effectLst>
                <a:outerShdw blurRad="38100" dist="38100" dir="2700000" algn="tl">
                  <a:srgbClr val="000000">
                    <a:alpha val="43137"/>
                  </a:srgbClr>
                </a:outerShdw>
              </a:effectLst>
              <a:uLnTx/>
              <a:uFillTx/>
              <a:latin typeface="+mj-lt"/>
              <a:ea typeface="+mj-ea"/>
              <a:cs typeface="+mj-cs"/>
            </a:endParaRPr>
          </a:p>
        </p:txBody>
      </p:sp>
      <p:sp>
        <p:nvSpPr>
          <p:cNvPr id="4" name="Содержимое 2"/>
          <p:cNvSpPr txBox="1">
            <a:spLocks/>
          </p:cNvSpPr>
          <p:nvPr/>
        </p:nvSpPr>
        <p:spPr>
          <a:xfrm>
            <a:off x="285720" y="1428736"/>
            <a:ext cx="8643998" cy="5072098"/>
          </a:xfrm>
          <a:prstGeom prst="rect">
            <a:avLst/>
          </a:prstGeom>
        </p:spPr>
        <p:txBody>
          <a:bodyPr>
            <a:normAutofit fontScale="850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kk-KZ" sz="3200" b="0" i="0" u="none" strike="noStrike" kern="1200" cap="none" spc="0" normalizeH="0" baseline="0" noProof="0" dirty="0" smtClean="0">
                <a:ln>
                  <a:noFill/>
                </a:ln>
                <a:solidFill>
                  <a:schemeClr val="tx1"/>
                </a:solidFill>
                <a:effectLst/>
                <a:uLnTx/>
                <a:uFillTx/>
                <a:latin typeface="+mn-lt"/>
                <a:ea typeface="+mn-ea"/>
                <a:cs typeface="+mn-cs"/>
              </a:rPr>
              <a:t>Анализдердің көрсетуі бойынша, мРНҚ, барлық РНҚ жасушаларының 3-5% құрайды. Бұл, </a:t>
            </a:r>
            <a:r>
              <a:rPr kumimoji="0" lang="kk-KZ" sz="3200" b="1" i="0" u="none" strike="noStrike" kern="1200" cap="none" spc="0" normalizeH="0" baseline="0" noProof="0" dirty="0" smtClean="0">
                <a:ln>
                  <a:noFill/>
                </a:ln>
                <a:solidFill>
                  <a:schemeClr val="tx1"/>
                </a:solidFill>
                <a:effectLst/>
                <a:uLnTx/>
                <a:uFillTx/>
                <a:latin typeface="+mn-lt"/>
                <a:ea typeface="+mn-ea"/>
                <a:cs typeface="+mn-cs"/>
              </a:rPr>
              <a:t>транскрипция</a:t>
            </a:r>
            <a:r>
              <a:rPr kumimoji="0" lang="kk-KZ" sz="3200" b="0" i="0" u="none" strike="noStrike" kern="1200" cap="none" spc="0" normalizeH="0" baseline="0" noProof="0" dirty="0" smtClean="0">
                <a:ln>
                  <a:noFill/>
                </a:ln>
                <a:solidFill>
                  <a:schemeClr val="tx1"/>
                </a:solidFill>
                <a:effectLst/>
                <a:uLnTx/>
                <a:uFillTx/>
                <a:latin typeface="+mn-lt"/>
                <a:ea typeface="+mn-ea"/>
                <a:cs typeface="+mn-cs"/>
              </a:rPr>
              <a:t> деп аталатын процессте ДНҚ тізбегінің біреуінде қалыптасатын біртізбекшелі молекула. мРНҚ синтезі кезінде тек қана ДНҚ молекуласының бір тізбегі көшірмеленеді. мРНҚ-дағы негіздердің реттілігі, сәйкес келетін ДНҚ тізбегінің комплементарлы көшірмесін құрайды; оның ұзындығы, ол код арқылы реттейтін полипептидтік тізбек ұзындығына байланысты өзгеріп тұрады. мРНҚ-ның  көп бөлігі жасушада тек қысқа уақыт ішінде болады. Бактерияларда бұл бар болғаны бірнеше минут болуы мүмкін, онда дамып жатырған эритроциттерде мРНҚ, гемоглобин синтезі үшін матрица ретінде бірнеше күндер ішінде қызмет ете алады.</a:t>
            </a:r>
            <a:endParaRPr kumimoji="0" lang="ru-RU"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ru-RU"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0" y="0"/>
            <a:ext cx="9144001" cy="6858000"/>
          </a:xfrm>
          <a:prstGeom prst="rect">
            <a:avLst/>
          </a:prstGeom>
          <a:noFill/>
          <a:ln w="9525">
            <a:noFill/>
            <a:miter lim="800000"/>
            <a:headEnd/>
            <a:tailEnd/>
          </a:ln>
        </p:spPr>
      </p:pic>
      <p:sp>
        <p:nvSpPr>
          <p:cNvPr id="3" name="Заголовок 1"/>
          <p:cNvSpPr txBox="1">
            <a:spLocks/>
          </p:cNvSpPr>
          <p:nvPr/>
        </p:nvSpPr>
        <p:spPr>
          <a:xfrm>
            <a:off x="457200" y="274638"/>
            <a:ext cx="8229600" cy="796908"/>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kk-KZ" sz="4400" b="1" i="0" u="none" strike="noStrike" kern="1200" cap="none" spc="0" normalizeH="0" baseline="0" noProof="0" dirty="0" smtClean="0">
                <a:ln>
                  <a:noFill/>
                </a:ln>
                <a:solidFill>
                  <a:schemeClr val="accent1">
                    <a:lumMod val="60000"/>
                    <a:lumOff val="40000"/>
                  </a:schemeClr>
                </a:solidFill>
                <a:effectLst>
                  <a:outerShdw blurRad="38100" dist="38100" dir="2700000" algn="tl">
                    <a:srgbClr val="000000">
                      <a:alpha val="43137"/>
                    </a:srgbClr>
                  </a:outerShdw>
                </a:effectLst>
                <a:uLnTx/>
                <a:uFillTx/>
                <a:latin typeface="+mj-lt"/>
                <a:ea typeface="+mj-ea"/>
                <a:cs typeface="+mj-cs"/>
              </a:rPr>
              <a:t> Рибосомдық РНҚ</a:t>
            </a:r>
            <a:endParaRPr kumimoji="0" lang="ru-RU" sz="4400" b="0" i="0" u="none" strike="noStrike" kern="1200" cap="none" spc="0" normalizeH="0" baseline="0" noProof="0" dirty="0">
              <a:ln>
                <a:noFill/>
              </a:ln>
              <a:solidFill>
                <a:schemeClr val="accent1">
                  <a:lumMod val="60000"/>
                  <a:lumOff val="40000"/>
                </a:schemeClr>
              </a:solidFill>
              <a:effectLst>
                <a:outerShdw blurRad="38100" dist="38100" dir="2700000" algn="tl">
                  <a:srgbClr val="000000">
                    <a:alpha val="43137"/>
                  </a:srgbClr>
                </a:outerShdw>
              </a:effectLst>
              <a:uLnTx/>
              <a:uFillTx/>
              <a:latin typeface="+mj-lt"/>
              <a:ea typeface="+mj-ea"/>
              <a:cs typeface="+mj-cs"/>
            </a:endParaRPr>
          </a:p>
        </p:txBody>
      </p:sp>
      <p:sp>
        <p:nvSpPr>
          <p:cNvPr id="4" name="Содержимое 2"/>
          <p:cNvSpPr txBox="1">
            <a:spLocks/>
          </p:cNvSpPr>
          <p:nvPr/>
        </p:nvSpPr>
        <p:spPr>
          <a:xfrm>
            <a:off x="214282" y="1285860"/>
            <a:ext cx="8643998" cy="5214974"/>
          </a:xfrm>
          <a:prstGeom prst="rect">
            <a:avLst/>
          </a:prstGeom>
        </p:spPr>
        <p:txBody>
          <a:bodyPr>
            <a:normAutofit fontScale="850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kk-KZ" sz="3200" b="0" i="0" u="none" strike="noStrike" kern="1200" cap="none" spc="0" normalizeH="0" baseline="0" noProof="0" dirty="0" smtClean="0">
                <a:ln>
                  <a:noFill/>
                </a:ln>
                <a:solidFill>
                  <a:schemeClr val="tx1"/>
                </a:solidFill>
                <a:effectLst/>
                <a:uLnTx/>
                <a:uFillTx/>
                <a:latin typeface="+mn-lt"/>
                <a:ea typeface="+mn-ea"/>
                <a:cs typeface="+mn-cs"/>
              </a:rPr>
              <a:t>Рибосомдық РНҚ, шамамен, барлық жасуша РНҚ-сының 80%-ын құрайды. Ол </a:t>
            </a:r>
            <a:r>
              <a:rPr kumimoji="0" lang="kk-KZ" sz="3200" b="1" i="0" u="none" strike="noStrike" kern="1200" cap="none" spc="0" normalizeH="0" baseline="0" noProof="0" dirty="0" smtClean="0">
                <a:ln>
                  <a:noFill/>
                </a:ln>
                <a:solidFill>
                  <a:schemeClr val="tx1"/>
                </a:solidFill>
                <a:effectLst/>
                <a:uLnTx/>
                <a:uFillTx/>
                <a:latin typeface="+mn-lt"/>
                <a:ea typeface="+mn-ea"/>
                <a:cs typeface="+mn-cs"/>
              </a:rPr>
              <a:t>ядрошық</a:t>
            </a:r>
            <a:r>
              <a:rPr kumimoji="0" lang="kk-KZ" sz="3200" b="0" i="0" u="none" strike="noStrike" kern="1200" cap="none" spc="0" normalizeH="0" baseline="0" noProof="0" dirty="0" smtClean="0">
                <a:ln>
                  <a:noFill/>
                </a:ln>
                <a:solidFill>
                  <a:schemeClr val="tx1"/>
                </a:solidFill>
                <a:effectLst/>
                <a:uLnTx/>
                <a:uFillTx/>
                <a:latin typeface="+mn-lt"/>
                <a:ea typeface="+mn-ea"/>
                <a:cs typeface="+mn-cs"/>
              </a:rPr>
              <a:t> </a:t>
            </a:r>
            <a:r>
              <a:rPr kumimoji="0" lang="kk-KZ" sz="3200" b="1" i="0" u="none" strike="noStrike" kern="1200" cap="none" spc="0" normalizeH="0" baseline="0" noProof="0" dirty="0" smtClean="0">
                <a:ln>
                  <a:noFill/>
                </a:ln>
                <a:solidFill>
                  <a:schemeClr val="tx1"/>
                </a:solidFill>
                <a:effectLst/>
                <a:uLnTx/>
                <a:uFillTx/>
                <a:latin typeface="+mn-lt"/>
                <a:ea typeface="+mn-ea"/>
                <a:cs typeface="+mn-cs"/>
              </a:rPr>
              <a:t>ұйымдастырушысы</a:t>
            </a:r>
            <a:r>
              <a:rPr kumimoji="0" lang="kk-KZ" sz="3200" b="0" i="0" u="none" strike="noStrike" kern="1200" cap="none" spc="0" normalizeH="0" baseline="0" noProof="0" dirty="0" smtClean="0">
                <a:ln>
                  <a:noFill/>
                </a:ln>
                <a:solidFill>
                  <a:schemeClr val="tx1"/>
                </a:solidFill>
                <a:effectLst/>
                <a:uLnTx/>
                <a:uFillTx/>
                <a:latin typeface="+mn-lt"/>
                <a:ea typeface="+mn-ea"/>
                <a:cs typeface="+mn-cs"/>
              </a:rPr>
              <a:t> атымен белгілі ядрошық аймағында орналасқан бірнеше хромосомалар ДНҚ-сындағы гендермен код арқылы реттеледі. рРНҚ-дағы негіздер реттілігі  барлық ағзаларда ұқсас— бактериядан бастап, жоғары өсімдіктер мен  жануарларға дейін. рРНҚ, нәруыз молекулаларымен бірге рибосома деп аталатын жасуша органеллаларын түзе отырып байланысатын жер— цитоплазма құрамында болады.</a:t>
            </a:r>
            <a:endParaRPr kumimoji="0" lang="ru-RU"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kk-KZ" sz="3200" b="0" i="0" u="none" strike="noStrike" kern="1200" cap="none" spc="0" normalizeH="0" baseline="0" noProof="0" dirty="0" smtClean="0">
                <a:ln>
                  <a:noFill/>
                </a:ln>
                <a:solidFill>
                  <a:schemeClr val="tx1"/>
                </a:solidFill>
                <a:effectLst/>
                <a:uLnTx/>
                <a:uFillTx/>
                <a:latin typeface="+mn-lt"/>
                <a:ea typeface="+mn-ea"/>
                <a:cs typeface="+mn-cs"/>
              </a:rPr>
              <a:t>Рибосомаларда нәруыз синтезі болады. Бұл жерде мРНҚ-да орныққан «код», полипептидтік тізбектің аминқышқылдық реттілігіне тасымалданады.</a:t>
            </a:r>
            <a:endParaRPr kumimoji="0" lang="ru-RU"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ru-RU"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0" y="0"/>
            <a:ext cx="9144001" cy="6858000"/>
          </a:xfrm>
          <a:prstGeom prst="rect">
            <a:avLst/>
          </a:prstGeom>
          <a:noFill/>
          <a:ln w="9525">
            <a:noFill/>
            <a:miter lim="800000"/>
            <a:headEnd/>
            <a:tailEnd/>
          </a:ln>
        </p:spPr>
      </p:pic>
      <p:sp>
        <p:nvSpPr>
          <p:cNvPr id="5" name="Заголовок 1"/>
          <p:cNvSpPr txBox="1">
            <a:spLocks/>
          </p:cNvSpPr>
          <p:nvPr/>
        </p:nvSpPr>
        <p:spPr>
          <a:xfrm>
            <a:off x="457200" y="274638"/>
            <a:ext cx="8229600" cy="511156"/>
          </a:xfrm>
          <a:prstGeom prst="rect">
            <a:avLst/>
          </a:prstGeom>
        </p:spPr>
        <p:txBody>
          <a:bodyPr>
            <a:normAutofit fontScale="75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kk-KZ" sz="4400" b="1" i="0" u="none" strike="noStrike" kern="1200" cap="none" spc="0" normalizeH="0" baseline="0" noProof="0" dirty="0" smtClean="0">
                <a:ln>
                  <a:noFill/>
                </a:ln>
                <a:solidFill>
                  <a:schemeClr val="accent1">
                    <a:lumMod val="60000"/>
                    <a:lumOff val="40000"/>
                  </a:schemeClr>
                </a:solidFill>
                <a:effectLst>
                  <a:outerShdw blurRad="38100" dist="38100" dir="2700000" algn="tl">
                    <a:srgbClr val="000000">
                      <a:alpha val="43137"/>
                    </a:srgbClr>
                  </a:outerShdw>
                </a:effectLst>
                <a:uLnTx/>
                <a:uFillTx/>
                <a:latin typeface="+mj-lt"/>
                <a:ea typeface="+mj-ea"/>
                <a:cs typeface="+mj-cs"/>
              </a:rPr>
              <a:t>Транспорттық РНҚ</a:t>
            </a:r>
            <a:endParaRPr kumimoji="0" lang="ru-RU" sz="4400" b="0" i="0" u="none" strike="noStrike" kern="1200" cap="none" spc="0" normalizeH="0" baseline="0" noProof="0" dirty="0">
              <a:ln>
                <a:noFill/>
              </a:ln>
              <a:solidFill>
                <a:schemeClr val="accent1">
                  <a:lumMod val="60000"/>
                  <a:lumOff val="40000"/>
                </a:schemeClr>
              </a:solidFill>
              <a:effectLst>
                <a:outerShdw blurRad="38100" dist="38100" dir="2700000" algn="tl">
                  <a:srgbClr val="000000">
                    <a:alpha val="43137"/>
                  </a:srgbClr>
                </a:outerShdw>
              </a:effectLst>
              <a:uLnTx/>
              <a:uFillTx/>
              <a:latin typeface="+mj-lt"/>
              <a:ea typeface="+mj-ea"/>
              <a:cs typeface="+mj-cs"/>
            </a:endParaRPr>
          </a:p>
        </p:txBody>
      </p:sp>
      <p:sp>
        <p:nvSpPr>
          <p:cNvPr id="6" name="Содержимое 2"/>
          <p:cNvSpPr txBox="1">
            <a:spLocks/>
          </p:cNvSpPr>
          <p:nvPr/>
        </p:nvSpPr>
        <p:spPr>
          <a:xfrm>
            <a:off x="285720" y="1268760"/>
            <a:ext cx="8715436" cy="5446364"/>
          </a:xfrm>
          <a:prstGeom prst="rect">
            <a:avLst/>
          </a:prstGeom>
        </p:spPr>
        <p:txBody>
          <a:bodyPr>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kk-KZ" sz="2400" b="0" i="0" u="none" strike="noStrike" kern="1200" cap="none" spc="0" normalizeH="0" baseline="0" noProof="0" dirty="0" smtClean="0">
                <a:ln>
                  <a:noFill/>
                </a:ln>
                <a:solidFill>
                  <a:schemeClr val="tx1"/>
                </a:solidFill>
                <a:effectLst/>
                <a:uLnTx/>
                <a:uFillTx/>
                <a:latin typeface="+mn-lt"/>
                <a:ea typeface="+mn-ea"/>
                <a:cs typeface="+mn-cs"/>
              </a:rPr>
              <a:t>Транспорттық РНҚ-ның(тРНҚ) бар  екендігі Крикпен жазбаша жарияланды және 1855 жылы Хоглендпен көрсетілді. Әр аминқышқылда тРНҚ молекулаларының жеке отбасысы болады. Олар цитоплазма құрамындағы аминқышқылдарды рибосомаға жеткізеді. Осылайша, тРНҚ, мРНҚ-дағы үштік код және полипептидтік тізбектегі аминқышқылдық реттілік арасында, аралық молекула ретінде қызмет атқарады. тРНҚ үлесіне, шамамен, барлық жасушалық РНҚ-ның 15%-ы келеді ; Ең қысқа полинуклеотидтік тізбек, осы РНҚ-да— оған орташа есеппен 80 нуклеотид кіреді. Әр жеке жасуша құрамында 20-дан көбірек тРНҚ молекулалары болады(қазір 60-ы анықталған). Барлық тРНҚ молекулалары ұқсас негізгі құрылымды болады.</a:t>
            </a:r>
            <a:endParaRPr kumimoji="0" lang="ru-RU" sz="24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cstate="print"/>
          <a:srcRect/>
          <a:stretch>
            <a:fillRect/>
          </a:stretch>
        </p:blipFill>
        <p:spPr bwMode="auto">
          <a:xfrm>
            <a:off x="0" y="0"/>
            <a:ext cx="9144001" cy="6858000"/>
          </a:xfrm>
          <a:prstGeom prst="rect">
            <a:avLst/>
          </a:prstGeom>
          <a:noFill/>
          <a:ln w="9525">
            <a:noFill/>
            <a:miter lim="800000"/>
            <a:headEnd/>
            <a:tailEnd/>
          </a:ln>
        </p:spPr>
      </p:pic>
      <p:sp>
        <p:nvSpPr>
          <p:cNvPr id="33792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337921" name="Object 1"/>
          <p:cNvGraphicFramePr>
            <a:graphicFrameLocks noChangeAspect="1"/>
          </p:cNvGraphicFramePr>
          <p:nvPr/>
        </p:nvGraphicFramePr>
        <p:xfrm>
          <a:off x="3779912" y="404664"/>
          <a:ext cx="4968552" cy="6048672"/>
        </p:xfrm>
        <a:graphic>
          <a:graphicData uri="http://schemas.openxmlformats.org/presentationml/2006/ole">
            <p:oleObj spid="_x0000_s337921" name="Точечный рисунок" r:id="rId4" imgW="3115110" imgH="3000000" progId="Paint.Picture">
              <p:embed/>
            </p:oleObj>
          </a:graphicData>
        </a:graphic>
      </p:graphicFrame>
      <p:graphicFrame>
        <p:nvGraphicFramePr>
          <p:cNvPr id="5" name="Таблица 4"/>
          <p:cNvGraphicFramePr>
            <a:graphicFrameLocks noGrp="1"/>
          </p:cNvGraphicFramePr>
          <p:nvPr/>
        </p:nvGraphicFramePr>
        <p:xfrm>
          <a:off x="611560" y="1700808"/>
          <a:ext cx="2664296" cy="4267200"/>
        </p:xfrm>
        <a:graphic>
          <a:graphicData uri="http://schemas.openxmlformats.org/drawingml/2006/table">
            <a:tbl>
              <a:tblPr/>
              <a:tblGrid>
                <a:gridCol w="2664296"/>
              </a:tblGrid>
              <a:tr h="1584176">
                <a:tc>
                  <a:txBody>
                    <a:bodyPr/>
                    <a:lstStyle/>
                    <a:p>
                      <a:pPr marR="12700" algn="just">
                        <a:lnSpc>
                          <a:spcPct val="100000"/>
                        </a:lnSpc>
                        <a:spcAft>
                          <a:spcPts val="0"/>
                        </a:spcAft>
                      </a:pPr>
                      <a:r>
                        <a:rPr lang="kk-KZ" sz="2000" b="0" i="1" u="none" strike="noStrike" spc="0" dirty="0">
                          <a:solidFill>
                            <a:srgbClr val="000000"/>
                          </a:solidFill>
                          <a:latin typeface="Times New Roman"/>
                          <a:ea typeface="Calibri"/>
                          <a:cs typeface="Times New Roman"/>
                        </a:rPr>
                        <a:t>Транспорттық РНҚ (тРНҚ) құрылымының ұсынылған модельдерінің бірі. Молекула 80 нуклеотидтен тұрады, бірақ негіздердің комплементарлық байланысуы нәтижесінде түзілген жұптар саны тек қана 21.</a:t>
                      </a:r>
                      <a:endParaRPr lang="ru-RU" sz="2000" b="0" i="1" dirty="0">
                        <a:latin typeface="Times New Roman"/>
                        <a:ea typeface="Calibri"/>
                      </a:endParaRPr>
                    </a:p>
                  </a:txBody>
                  <a:tcPr marL="114300" marR="114300" marT="0" marB="0">
                    <a:lnL>
                      <a:noFill/>
                    </a:lnL>
                    <a:lnR>
                      <a:noFill/>
                    </a:lnR>
                    <a:lnT>
                      <a:noFill/>
                    </a:lnT>
                    <a:lnB>
                      <a:noFill/>
                    </a:lnB>
                  </a:tcPr>
                </a:tc>
              </a:tr>
            </a:tbl>
          </a:graphicData>
        </a:graphic>
      </p:graphicFrame>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cstate="print"/>
          <a:srcRect/>
          <a:stretch>
            <a:fillRect/>
          </a:stretch>
        </p:blipFill>
        <p:spPr bwMode="auto">
          <a:xfrm>
            <a:off x="0" y="0"/>
            <a:ext cx="9144001" cy="6858000"/>
          </a:xfrm>
          <a:prstGeom prst="rect">
            <a:avLst/>
          </a:prstGeom>
          <a:noFill/>
          <a:ln w="9525">
            <a:noFill/>
            <a:miter lim="800000"/>
            <a:headEnd/>
            <a:tailEnd/>
          </a:ln>
        </p:spPr>
      </p:pic>
      <p:graphicFrame>
        <p:nvGraphicFramePr>
          <p:cNvPr id="206850" name="Object 2"/>
          <p:cNvGraphicFramePr>
            <a:graphicFrameLocks noChangeAspect="1"/>
          </p:cNvGraphicFramePr>
          <p:nvPr/>
        </p:nvGraphicFramePr>
        <p:xfrm>
          <a:off x="827584" y="1268760"/>
          <a:ext cx="7743205" cy="4392488"/>
        </p:xfrm>
        <a:graphic>
          <a:graphicData uri="http://schemas.openxmlformats.org/presentationml/2006/ole">
            <p:oleObj spid="_x0000_s206852" name="Точечный рисунок" r:id="rId4" imgW="3219899" imgH="1781424" progId="PBrush">
              <p:embed/>
            </p:oleObj>
          </a:graphicData>
        </a:graphic>
      </p:graphicFrame>
      <p:graphicFrame>
        <p:nvGraphicFramePr>
          <p:cNvPr id="4" name="Таблица 3"/>
          <p:cNvGraphicFramePr>
            <a:graphicFrameLocks noGrp="1"/>
          </p:cNvGraphicFramePr>
          <p:nvPr/>
        </p:nvGraphicFramePr>
        <p:xfrm>
          <a:off x="2143108" y="285728"/>
          <a:ext cx="6096000" cy="782701"/>
        </p:xfrm>
        <a:graphic>
          <a:graphicData uri="http://schemas.openxmlformats.org/drawingml/2006/table">
            <a:tbl>
              <a:tblPr/>
              <a:tblGrid>
                <a:gridCol w="6096000"/>
              </a:tblGrid>
              <a:tr h="357190">
                <a:tc>
                  <a:txBody>
                    <a:bodyPr/>
                    <a:lstStyle/>
                    <a:p>
                      <a:pPr algn="ctr">
                        <a:lnSpc>
                          <a:spcPct val="107000"/>
                        </a:lnSpc>
                        <a:spcAft>
                          <a:spcPts val="800"/>
                        </a:spcAft>
                      </a:pPr>
                      <a:r>
                        <a:rPr lang="kk-KZ" sz="2400" i="1" dirty="0">
                          <a:latin typeface="Times New Roman"/>
                          <a:ea typeface="Calibri"/>
                          <a:cs typeface="Times New Roman"/>
                        </a:rPr>
                        <a:t>Нәруыз синтезінің басты кезеңдерінің сызбасы</a:t>
                      </a:r>
                      <a:endParaRPr lang="ru-RU" sz="2400" dirty="0">
                        <a:latin typeface="Calibri"/>
                        <a:ea typeface="Calibri"/>
                        <a:cs typeface="Times New Roman"/>
                      </a:endParaRPr>
                    </a:p>
                  </a:txBody>
                  <a:tcPr marL="114300" marR="114300" marT="0" marB="0">
                    <a:lnL>
                      <a:noFill/>
                    </a:lnL>
                    <a:lnR>
                      <a:noFill/>
                    </a:lnR>
                    <a:lnT>
                      <a:noFill/>
                    </a:lnT>
                    <a:lnB>
                      <a:noFill/>
                    </a:lnB>
                  </a:tcPr>
                </a:tc>
              </a:tr>
            </a:tbl>
          </a:graphicData>
        </a:graphic>
      </p:graphicFrame>
      <p:sp>
        <p:nvSpPr>
          <p:cNvPr id="5" name="Содержимое 2"/>
          <p:cNvSpPr txBox="1">
            <a:spLocks/>
          </p:cNvSpPr>
          <p:nvPr/>
        </p:nvSpPr>
        <p:spPr>
          <a:xfrm>
            <a:off x="467544" y="5373216"/>
            <a:ext cx="8229600" cy="1198486"/>
          </a:xfrm>
          <a:prstGeom prst="rect">
            <a:avLst/>
          </a:prstGeom>
        </p:spPr>
        <p:txBody>
          <a:bodyPr>
            <a:normAutofit fontScale="775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kk-KZ" sz="3200" b="0" i="0" u="none" strike="noStrike" kern="1200" cap="none" spc="0" normalizeH="0" baseline="0" noProof="0" dirty="0" smtClean="0">
                <a:ln>
                  <a:noFill/>
                </a:ln>
                <a:solidFill>
                  <a:schemeClr val="tx1"/>
                </a:solidFill>
                <a:effectLst/>
                <a:uLnTx/>
                <a:uFillTx/>
                <a:latin typeface="+mn-lt"/>
                <a:ea typeface="+mn-ea"/>
                <a:cs typeface="+mn-cs"/>
              </a:rPr>
              <a:t>Нәруыз синтезі процесі екі қадамнан тұрады:</a:t>
            </a:r>
            <a:endParaRPr kumimoji="0" lang="ru-RU"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kk-KZ" sz="3200" b="0" i="0" u="none" strike="noStrike" kern="1200" cap="none" spc="0" normalizeH="0" baseline="0" noProof="0" dirty="0" smtClean="0">
                <a:ln>
                  <a:noFill/>
                </a:ln>
                <a:solidFill>
                  <a:schemeClr val="tx1"/>
                </a:solidFill>
                <a:effectLst/>
                <a:uLnTx/>
                <a:uFillTx/>
                <a:latin typeface="+mn-lt"/>
                <a:ea typeface="+mn-ea"/>
                <a:cs typeface="+mn-cs"/>
              </a:rPr>
              <a:t>1.     Транскрипция</a:t>
            </a:r>
            <a:endParaRPr kumimoji="0" lang="ru-RU"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kk-KZ" sz="3200" b="0" i="0" u="none" strike="noStrike" kern="1200" cap="none" spc="0" normalizeH="0" baseline="0" noProof="0" dirty="0" smtClean="0">
                <a:ln>
                  <a:noFill/>
                </a:ln>
                <a:solidFill>
                  <a:schemeClr val="tx1"/>
                </a:solidFill>
                <a:effectLst/>
                <a:uLnTx/>
                <a:uFillTx/>
                <a:latin typeface="+mn-lt"/>
                <a:ea typeface="+mn-ea"/>
                <a:cs typeface="+mn-cs"/>
              </a:rPr>
              <a:t>2.      Трансляция</a:t>
            </a:r>
            <a:endParaRPr kumimoji="0" lang="ru-RU"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ru-RU"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0" y="0"/>
            <a:ext cx="9144001" cy="6858000"/>
          </a:xfrm>
          <a:prstGeom prst="rect">
            <a:avLst/>
          </a:prstGeom>
          <a:noFill/>
          <a:ln w="9525">
            <a:noFill/>
            <a:miter lim="800000"/>
            <a:headEnd/>
            <a:tailEnd/>
          </a:ln>
        </p:spPr>
      </p:pic>
      <p:sp>
        <p:nvSpPr>
          <p:cNvPr id="3" name="Заголовок 1"/>
          <p:cNvSpPr txBox="1">
            <a:spLocks/>
          </p:cNvSpPr>
          <p:nvPr/>
        </p:nvSpPr>
        <p:spPr>
          <a:xfrm>
            <a:off x="500034" y="428604"/>
            <a:ext cx="8229600" cy="1296974"/>
          </a:xfrm>
          <a:prstGeom prst="rect">
            <a:avLst/>
          </a:prstGeom>
        </p:spPr>
        <p:txBody>
          <a:bodyP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kk-KZ" sz="4400" i="0" u="none" strike="noStrike" kern="1200" cap="none" spc="0" normalizeH="0" baseline="0" noProof="0" dirty="0" smtClean="0">
                <a:ln>
                  <a:noFill/>
                </a:ln>
                <a:solidFill>
                  <a:schemeClr val="accent1">
                    <a:lumMod val="60000"/>
                    <a:lumOff val="40000"/>
                  </a:schemeClr>
                </a:solidFill>
                <a:effectLst>
                  <a:outerShdw blurRad="38100" dist="38100" dir="2700000" algn="tl">
                    <a:srgbClr val="000000">
                      <a:alpha val="43137"/>
                    </a:srgbClr>
                  </a:outerShdw>
                </a:effectLst>
                <a:uLnTx/>
                <a:uFillTx/>
                <a:latin typeface="+mj-lt"/>
                <a:ea typeface="+mj-ea"/>
                <a:cs typeface="+mj-cs"/>
              </a:rPr>
              <a:t>Транскрипция</a:t>
            </a:r>
            <a:endParaRPr kumimoji="0" lang="ru-RU" sz="4400" i="0" u="none" strike="noStrike" kern="1200" cap="none" spc="0" normalizeH="0" baseline="0" noProof="0" dirty="0">
              <a:ln>
                <a:noFill/>
              </a:ln>
              <a:solidFill>
                <a:schemeClr val="accent1">
                  <a:lumMod val="60000"/>
                  <a:lumOff val="40000"/>
                </a:schemeClr>
              </a:solidFill>
              <a:effectLst>
                <a:outerShdw blurRad="38100" dist="38100" dir="2700000" algn="tl">
                  <a:srgbClr val="000000">
                    <a:alpha val="43137"/>
                  </a:srgbClr>
                </a:outerShdw>
              </a:effectLst>
              <a:uLnTx/>
              <a:uFillTx/>
              <a:latin typeface="+mj-lt"/>
              <a:ea typeface="+mj-ea"/>
              <a:cs typeface="+mj-cs"/>
            </a:endParaRPr>
          </a:p>
        </p:txBody>
      </p:sp>
      <p:sp>
        <p:nvSpPr>
          <p:cNvPr id="4" name="Содержимое 2"/>
          <p:cNvSpPr txBox="1">
            <a:spLocks/>
          </p:cNvSpPr>
          <p:nvPr/>
        </p:nvSpPr>
        <p:spPr>
          <a:xfrm>
            <a:off x="214282" y="1428736"/>
            <a:ext cx="8715436" cy="5072098"/>
          </a:xfrm>
          <a:prstGeom prst="rect">
            <a:avLst/>
          </a:prstGeom>
        </p:spPr>
        <p:txBody>
          <a:bodyPr>
            <a:normAutofit fontScale="85000" lnSpcReduction="1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kk-KZ" sz="3200" b="0" i="0" u="none" strike="noStrike" kern="1200" cap="none" spc="0" normalizeH="0" baseline="0" noProof="0" dirty="0" smtClean="0">
                <a:ln>
                  <a:noFill/>
                </a:ln>
                <a:solidFill>
                  <a:schemeClr val="tx1"/>
                </a:solidFill>
                <a:effectLst/>
                <a:uLnTx/>
                <a:uFillTx/>
                <a:latin typeface="+mn-lt"/>
                <a:ea typeface="+mn-ea"/>
                <a:cs typeface="+mn-cs"/>
              </a:rPr>
              <a:t>Транскрипция деп, ДНҚ тізбегі аймағының біреуіндегі негіздер реттілігінің, мРНҚ негізінің комплементарлық реттілігіне «көшіріліп жазылуы» көмегімен жүретін процессті айтады.  ДНҚ-ның қос спиралі, екі жалғыз ДНҚ тізбектері негіздерінің арасындағы салыстырмалы әлсіз сутектік байланыстардың үзілуі нәтижесінде тарқатылады. Бұл тізбектің біреуі ғана, мРНҚ-ның комплементарлы жалғыз тізбегі түзілуі үшін матрица ретінде таңдалуы мүмкін. Бұл молекула, ДНҚ және РНҚ негіздерінің жұптасу ережелерімен сәйкес болғандағы РНҚ-полимеразалары әсерінен, еркін рибонуклеотидтердің бір-бірімен байланысуы нәтижесінде түзіледі.</a:t>
            </a:r>
            <a:endParaRPr kumimoji="0" lang="ru-RU"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0" y="0"/>
            <a:ext cx="9144001" cy="6858000"/>
          </a:xfrm>
          <a:prstGeom prst="rect">
            <a:avLst/>
          </a:prstGeom>
          <a:noFill/>
          <a:ln w="9525">
            <a:noFill/>
            <a:miter lim="800000"/>
            <a:headEnd/>
            <a:tailEnd/>
          </a:ln>
        </p:spPr>
      </p:pic>
      <p:sp>
        <p:nvSpPr>
          <p:cNvPr id="3" name="Заголовок 1"/>
          <p:cNvSpPr txBox="1">
            <a:spLocks/>
          </p:cNvSpPr>
          <p:nvPr/>
        </p:nvSpPr>
        <p:spPr>
          <a:xfrm>
            <a:off x="1928794" y="274638"/>
            <a:ext cx="6758006" cy="1143000"/>
          </a:xfrm>
          <a:prstGeom prst="rect">
            <a:avLst/>
          </a:prstGeom>
        </p:spPr>
        <p:txBody>
          <a:bodyPr>
            <a:normAutofit fontScale="90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4400" b="1" i="0" u="none" strike="noStrike" kern="1200" cap="none" spc="0" normalizeH="0" baseline="0" noProof="0" dirty="0" smtClean="0">
                <a:ln>
                  <a:noFill/>
                </a:ln>
                <a:solidFill>
                  <a:schemeClr val="accent1">
                    <a:lumMod val="60000"/>
                    <a:lumOff val="40000"/>
                  </a:schemeClr>
                </a:solidFill>
                <a:effectLst>
                  <a:outerShdw blurRad="38100" dist="38100" dir="2700000" algn="tl">
                    <a:srgbClr val="000000">
                      <a:alpha val="43137"/>
                    </a:srgbClr>
                  </a:outerShdw>
                </a:effectLst>
                <a:uLnTx/>
                <a:uFillTx/>
                <a:latin typeface="+mj-lt"/>
                <a:ea typeface="+mj-ea"/>
                <a:cs typeface="+mj-cs"/>
              </a:rPr>
              <a:t> </a:t>
            </a:r>
            <a:r>
              <a:rPr kumimoji="0" lang="kk-KZ" sz="4400" b="1" i="1" u="none" strike="noStrike" kern="1200" cap="none" spc="0" normalizeH="0" baseline="0" noProof="0" dirty="0" smtClean="0">
                <a:ln>
                  <a:noFill/>
                </a:ln>
                <a:solidFill>
                  <a:schemeClr val="accent1">
                    <a:lumMod val="60000"/>
                    <a:lumOff val="40000"/>
                  </a:schemeClr>
                </a:solidFill>
                <a:effectLst>
                  <a:outerShdw blurRad="38100" dist="38100" dir="2700000" algn="tl">
                    <a:srgbClr val="000000">
                      <a:alpha val="43137"/>
                    </a:srgbClr>
                  </a:outerShdw>
                </a:effectLst>
                <a:uLnTx/>
                <a:uFillTx/>
                <a:latin typeface="+mj-lt"/>
                <a:ea typeface="+mj-ea"/>
                <a:cs typeface="+mj-cs"/>
              </a:rPr>
              <a:t>Ядроны</a:t>
            </a:r>
            <a:r>
              <a:rPr kumimoji="0" lang="kk-KZ" sz="4400" b="1" i="0" u="none" strike="noStrike" kern="1200" cap="none" spc="0" normalizeH="0" baseline="0" noProof="0" dirty="0" smtClean="0">
                <a:ln>
                  <a:noFill/>
                </a:ln>
                <a:solidFill>
                  <a:schemeClr val="accent1">
                    <a:lumMod val="60000"/>
                    <a:lumOff val="40000"/>
                  </a:schemeClr>
                </a:solidFill>
                <a:effectLst>
                  <a:outerShdw blurRad="38100" dist="38100" dir="2700000" algn="tl">
                    <a:srgbClr val="000000">
                      <a:alpha val="43137"/>
                    </a:srgbClr>
                  </a:outerShdw>
                </a:effectLst>
                <a:uLnTx/>
                <a:uFillTx/>
                <a:latin typeface="+mj-lt"/>
                <a:ea typeface="+mj-ea"/>
                <a:cs typeface="+mj-cs"/>
              </a:rPr>
              <a:t> бөлудің екі түрлі тәсілі не үшін керек?</a:t>
            </a:r>
            <a:endParaRPr kumimoji="0" lang="ru-RU" sz="4400" b="0" i="0" u="none" strike="noStrike" kern="1200" cap="none" spc="0" normalizeH="0" baseline="0" noProof="0" dirty="0">
              <a:ln>
                <a:noFill/>
              </a:ln>
              <a:solidFill>
                <a:schemeClr val="accent1">
                  <a:lumMod val="60000"/>
                  <a:lumOff val="40000"/>
                </a:schemeClr>
              </a:solidFill>
              <a:effectLst>
                <a:outerShdw blurRad="38100" dist="38100" dir="2700000" algn="tl">
                  <a:srgbClr val="000000">
                    <a:alpha val="43137"/>
                  </a:srgbClr>
                </a:outerShdw>
              </a:effectLst>
              <a:uLnTx/>
              <a:uFillTx/>
              <a:latin typeface="+mj-lt"/>
              <a:ea typeface="+mj-ea"/>
              <a:cs typeface="+mj-cs"/>
            </a:endParaRPr>
          </a:p>
        </p:txBody>
      </p:sp>
      <p:sp>
        <p:nvSpPr>
          <p:cNvPr id="4" name="Содержимое 2"/>
          <p:cNvSpPr txBox="1">
            <a:spLocks/>
          </p:cNvSpPr>
          <p:nvPr/>
        </p:nvSpPr>
        <p:spPr>
          <a:xfrm>
            <a:off x="457200" y="1600200"/>
            <a:ext cx="8229600" cy="4900634"/>
          </a:xfrm>
          <a:prstGeom prst="rect">
            <a:avLst/>
          </a:prstGeom>
        </p:spPr>
        <p:txBody>
          <a:bodyPr>
            <a:normAutofit fontScale="925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kk-KZ" sz="3200" b="0" i="0" u="none" strike="noStrike" kern="1200" cap="none" spc="0" normalizeH="0" baseline="0" noProof="0" dirty="0" smtClean="0">
                <a:ln>
                  <a:noFill/>
                </a:ln>
                <a:solidFill>
                  <a:schemeClr val="tx1"/>
                </a:solidFill>
                <a:effectLst/>
                <a:uLnTx/>
                <a:uFillTx/>
                <a:latin typeface="+mn-lt"/>
                <a:ea typeface="+mn-ea"/>
                <a:cs typeface="+mn-cs"/>
              </a:rPr>
              <a:t>ХІХ ғасырдың соңында, ядроны бөлу екі түрлі тәсілмен жүзеге асатындығы анықталды. Бұл, ағзаның өмірлік циклінде жыныстық көбею кезеңі болған кезде, кез-келген жағдайда өте қажет.</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kk-KZ" sz="3200" b="0" i="0" u="none" strike="noStrike" kern="1200" cap="none" spc="0" normalizeH="0" baseline="0" noProof="0" dirty="0" smtClean="0">
                <a:ln>
                  <a:noFill/>
                </a:ln>
                <a:solidFill>
                  <a:schemeClr val="tx1"/>
                </a:solidFill>
                <a:effectLst/>
                <a:uLnTx/>
                <a:uFillTx/>
                <a:latin typeface="+mn-lt"/>
                <a:ea typeface="+mn-ea"/>
                <a:cs typeface="+mn-cs"/>
              </a:rPr>
              <a:t> Барлық   көпжасушалы  ағзалардың   дамуы,   бір   ғана жасушадан   басталады.  Әр   жасушаның   бөлінуінің   алдында,   ядро  бөлінеді.   Егер   де   бұдан   ядродағы хромосома   саны  әр   кезде   екі   есе   азаятын  болса,  онда жақын   арада   әр  жасушада   өте   аз   хромосома  қалар   еді. </a:t>
            </a:r>
            <a:endParaRPr kumimoji="0" lang="ru-RU" sz="32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0" y="0"/>
            <a:ext cx="9144001" cy="6858000"/>
          </a:xfrm>
          <a:prstGeom prst="rect">
            <a:avLst/>
          </a:prstGeom>
          <a:noFill/>
          <a:ln w="9525">
            <a:noFill/>
            <a:miter lim="800000"/>
            <a:headEnd/>
            <a:tailEnd/>
          </a:ln>
        </p:spPr>
      </p:pic>
      <p:sp>
        <p:nvSpPr>
          <p:cNvPr id="3" name="Содержимое 2"/>
          <p:cNvSpPr txBox="1">
            <a:spLocks/>
          </p:cNvSpPr>
          <p:nvPr/>
        </p:nvSpPr>
        <p:spPr>
          <a:xfrm>
            <a:off x="285720" y="1285860"/>
            <a:ext cx="8572560" cy="5357850"/>
          </a:xfrm>
          <a:prstGeom prst="rect">
            <a:avLst/>
          </a:prstGeom>
        </p:spPr>
        <p:txBody>
          <a:bodyPr>
            <a:normAutofit fontScale="850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kk-KZ" sz="3200" b="0" i="0" u="none" strike="noStrike" kern="1200" cap="none" spc="0" normalizeH="0" baseline="0" noProof="0" dirty="0" smtClean="0">
                <a:ln>
                  <a:noFill/>
                </a:ln>
                <a:solidFill>
                  <a:schemeClr val="tx1"/>
                </a:solidFill>
                <a:effectLst/>
                <a:uLnTx/>
                <a:uFillTx/>
                <a:latin typeface="+mn-lt"/>
                <a:ea typeface="+mn-ea"/>
                <a:cs typeface="+mn-cs"/>
              </a:rPr>
              <a:t>РНҚ негізіндегі ДНҚ негіздерінің транскрипциясы дәл қандай тәсілмен жүретіндігі, тек қана бір нуклеотид түрінен</a:t>
            </a:r>
            <a:r>
              <a:rPr kumimoji="0" lang="kk-KZ" sz="3200" b="1" i="0" u="none" strike="noStrike" kern="1200" cap="none" spc="0" normalizeH="0" baseline="0" noProof="0" dirty="0" smtClean="0">
                <a:ln>
                  <a:noFill/>
                </a:ln>
                <a:solidFill>
                  <a:schemeClr val="tx1"/>
                </a:solidFill>
                <a:effectLst/>
                <a:uLnTx/>
                <a:uFillTx/>
                <a:latin typeface="+mn-lt"/>
                <a:ea typeface="+mn-ea"/>
                <a:cs typeface="+mn-cs"/>
              </a:rPr>
              <a:t>— </a:t>
            </a:r>
            <a:r>
              <a:rPr kumimoji="0" lang="kk-KZ" sz="3200" b="0" i="0" u="none" strike="noStrike" kern="1200" cap="none" spc="0" normalizeH="0" baseline="0" noProof="0" dirty="0" smtClean="0">
                <a:ln>
                  <a:noFill/>
                </a:ln>
                <a:solidFill>
                  <a:schemeClr val="tx1"/>
                </a:solidFill>
                <a:effectLst/>
                <a:uLnTx/>
                <a:uFillTx/>
                <a:latin typeface="+mn-lt"/>
                <a:ea typeface="+mn-ea"/>
                <a:cs typeface="+mn-cs"/>
              </a:rPr>
              <a:t>тимидиннен(ТТТ...) тұратын синтетикалық ДНҚ тәжірибелерінде көрсетілді. Бұл ДНҚ-ны құрамында ДНҚ-полимераза және барлық 4 нуклеотид(А, У, Г және Ц) бар жасушасыз жүйеге енгізгенде, құрамында тек қана комплементарлы адионуклеотидтер бар мРНҚ синтезделді.</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kk-KZ" sz="3200" b="0" i="0" u="none" strike="noStrike" kern="1200" cap="none" spc="0" normalizeH="0" baseline="0" noProof="0" dirty="0" smtClean="0">
                <a:ln>
                  <a:noFill/>
                </a:ln>
                <a:solidFill>
                  <a:schemeClr val="tx1"/>
                </a:solidFill>
                <a:effectLst/>
                <a:uLnTx/>
                <a:uFillTx/>
                <a:latin typeface="+mn-lt"/>
                <a:ea typeface="+mn-ea"/>
                <a:cs typeface="+mn-cs"/>
              </a:rPr>
              <a:t>Синтезделген мРНҚ молекулалары ядродан ядролық тесіктер арқылы шығады және генетикалық ақпаратты рибосомаларға апарады. Транскрипция процесінде мРНҚ молекулаларының жеткілікті мөлшері түзілгеннен кейін, РНҚ-полимераза ДНҚ-ны қалдырып кетеді («</a:t>
            </a:r>
            <a:r>
              <a:rPr lang="kk-KZ" sz="3200" dirty="0" smtClean="0"/>
              <a:t>құлып</a:t>
            </a:r>
            <a:r>
              <a:rPr kumimoji="0" lang="kk-KZ" sz="3200" b="0" i="0" u="none" strike="noStrike" kern="1200" cap="none" spc="0" normalizeH="0" baseline="0" noProof="0" dirty="0" smtClean="0">
                <a:ln>
                  <a:noFill/>
                </a:ln>
                <a:solidFill>
                  <a:schemeClr val="tx1"/>
                </a:solidFill>
                <a:effectLst/>
                <a:uLnTx/>
                <a:uFillTx/>
                <a:latin typeface="+mn-lt"/>
                <a:ea typeface="+mn-ea"/>
                <a:cs typeface="+mn-cs"/>
              </a:rPr>
              <a:t>» бекітіледі)</a:t>
            </a:r>
            <a:r>
              <a:rPr kumimoji="0" lang="kk-KZ" sz="3200" b="1" i="0" u="none" strike="noStrike" kern="1200" cap="none" spc="0" normalizeH="0" baseline="0" noProof="0" dirty="0" smtClean="0">
                <a:ln>
                  <a:noFill/>
                </a:ln>
                <a:solidFill>
                  <a:schemeClr val="tx1"/>
                </a:solidFill>
                <a:effectLst/>
                <a:uLnTx/>
                <a:uFillTx/>
                <a:latin typeface="+mn-lt"/>
                <a:ea typeface="+mn-ea"/>
                <a:cs typeface="+mn-cs"/>
              </a:rPr>
              <a:t>— </a:t>
            </a:r>
            <a:r>
              <a:rPr kumimoji="0" lang="kk-KZ" sz="3200" b="0" i="0" u="none" strike="noStrike" kern="1200" cap="none" spc="0" normalizeH="0" baseline="0" noProof="0" dirty="0" smtClean="0">
                <a:ln>
                  <a:noFill/>
                </a:ln>
                <a:solidFill>
                  <a:schemeClr val="tx1"/>
                </a:solidFill>
                <a:effectLst/>
                <a:uLnTx/>
                <a:uFillTx/>
                <a:latin typeface="+mn-lt"/>
                <a:ea typeface="+mn-ea"/>
                <a:cs typeface="+mn-cs"/>
              </a:rPr>
              <a:t>қос спираль қалпына келтіріледі.</a:t>
            </a:r>
            <a:endParaRPr kumimoji="0" lang="ru-RU"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ru-RU"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ru-RU"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cstate="print"/>
          <a:srcRect/>
          <a:stretch>
            <a:fillRect/>
          </a:stretch>
        </p:blipFill>
        <p:spPr bwMode="auto">
          <a:xfrm>
            <a:off x="0" y="0"/>
            <a:ext cx="9144001" cy="6858000"/>
          </a:xfrm>
          <a:prstGeom prst="rect">
            <a:avLst/>
          </a:prstGeom>
          <a:noFill/>
          <a:ln w="9525">
            <a:noFill/>
            <a:miter lim="800000"/>
            <a:headEnd/>
            <a:tailEnd/>
          </a:ln>
        </p:spPr>
      </p:pic>
      <p:graphicFrame>
        <p:nvGraphicFramePr>
          <p:cNvPr id="207874" name="Object 2"/>
          <p:cNvGraphicFramePr>
            <a:graphicFrameLocks noChangeAspect="1"/>
          </p:cNvGraphicFramePr>
          <p:nvPr/>
        </p:nvGraphicFramePr>
        <p:xfrm>
          <a:off x="3857620" y="285728"/>
          <a:ext cx="5143536" cy="6286544"/>
        </p:xfrm>
        <a:graphic>
          <a:graphicData uri="http://schemas.openxmlformats.org/presentationml/2006/ole">
            <p:oleObj spid="_x0000_s207876" name="Точечный рисунок" r:id="rId4" imgW="3685714" imgH="3457143" progId="PBrush">
              <p:embed/>
            </p:oleObj>
          </a:graphicData>
        </a:graphic>
      </p:graphicFrame>
      <p:sp>
        <p:nvSpPr>
          <p:cNvPr id="4" name="Прямоугольник 3"/>
          <p:cNvSpPr/>
          <p:nvPr/>
        </p:nvSpPr>
        <p:spPr>
          <a:xfrm>
            <a:off x="500034" y="1285860"/>
            <a:ext cx="3286116" cy="3970318"/>
          </a:xfrm>
          <a:prstGeom prst="rect">
            <a:avLst/>
          </a:prstGeom>
        </p:spPr>
        <p:txBody>
          <a:bodyPr wrap="square">
            <a:spAutoFit/>
          </a:bodyPr>
          <a:lstStyle/>
          <a:p>
            <a:r>
              <a:rPr lang="kk-KZ" b="1" dirty="0" smtClean="0"/>
              <a:t>Транскрипция механизмінің сызбасы. РНҚ-полимераза болғанда қос ДНҚ спиралі, комплементарлы негіздер арасындағы сутектік байланыстың үзілуі нәтижесінде тарқатылады.Бос рибонуклеотидтерден түзілген жалғыз ДНҚ тізбегінде, мРНҚ-ның полинуклеотидтік тізбегі қайда құрылады. мРНҚ негіздері ДНҚ-ның комплементарлы негіздеріне қарсы орналасады. </a:t>
            </a:r>
            <a:endParaRPr lang="ru-RU" dirty="0"/>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0" y="0"/>
            <a:ext cx="9144001" cy="6858000"/>
          </a:xfrm>
          <a:prstGeom prst="rect">
            <a:avLst/>
          </a:prstGeom>
          <a:noFill/>
          <a:ln w="9525">
            <a:noFill/>
            <a:miter lim="800000"/>
            <a:headEnd/>
            <a:tailEnd/>
          </a:ln>
        </p:spPr>
      </p:pic>
      <p:sp>
        <p:nvSpPr>
          <p:cNvPr id="3" name="Заголовок 1"/>
          <p:cNvSpPr txBox="1">
            <a:spLocks/>
          </p:cNvSpPr>
          <p:nvPr/>
        </p:nvSpPr>
        <p:spPr>
          <a:xfrm>
            <a:off x="457200" y="274638"/>
            <a:ext cx="8229600" cy="1082660"/>
          </a:xfrm>
          <a:prstGeom prst="rect">
            <a:avLst/>
          </a:prstGeom>
        </p:spPr>
        <p:txBody>
          <a:bodyP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kk-KZ" sz="4400" b="1" i="0" u="none" strike="noStrike" kern="1200" cap="none" spc="0" normalizeH="0" baseline="0" noProof="0" dirty="0" smtClean="0">
                <a:ln>
                  <a:noFill/>
                </a:ln>
                <a:solidFill>
                  <a:schemeClr val="accent1">
                    <a:lumMod val="60000"/>
                    <a:lumOff val="40000"/>
                  </a:schemeClr>
                </a:solidFill>
                <a:effectLst>
                  <a:outerShdw blurRad="38100" dist="38100" dir="2700000" algn="tl">
                    <a:srgbClr val="000000">
                      <a:alpha val="43137"/>
                    </a:srgbClr>
                  </a:outerShdw>
                </a:effectLst>
                <a:uLnTx/>
                <a:uFillTx/>
                <a:latin typeface="+mj-lt"/>
                <a:ea typeface="+mj-ea"/>
                <a:cs typeface="+mj-cs"/>
              </a:rPr>
              <a:t>Трансляция</a:t>
            </a:r>
            <a:endParaRPr kumimoji="0" lang="ru-RU" sz="4400" b="0" i="0" u="none" strike="noStrike" kern="1200" cap="none" spc="0" normalizeH="0" baseline="0" noProof="0" dirty="0">
              <a:ln>
                <a:noFill/>
              </a:ln>
              <a:solidFill>
                <a:schemeClr val="accent1">
                  <a:lumMod val="60000"/>
                  <a:lumOff val="40000"/>
                </a:schemeClr>
              </a:solidFill>
              <a:effectLst>
                <a:outerShdw blurRad="38100" dist="38100" dir="2700000" algn="tl">
                  <a:srgbClr val="000000">
                    <a:alpha val="43137"/>
                  </a:srgbClr>
                </a:outerShdw>
              </a:effectLst>
              <a:uLnTx/>
              <a:uFillTx/>
              <a:latin typeface="+mj-lt"/>
              <a:ea typeface="+mj-ea"/>
              <a:cs typeface="+mj-cs"/>
            </a:endParaRPr>
          </a:p>
        </p:txBody>
      </p:sp>
      <p:sp>
        <p:nvSpPr>
          <p:cNvPr id="4" name="Содержимое 2"/>
          <p:cNvSpPr txBox="1">
            <a:spLocks/>
          </p:cNvSpPr>
          <p:nvPr/>
        </p:nvSpPr>
        <p:spPr>
          <a:xfrm>
            <a:off x="285720" y="1500174"/>
            <a:ext cx="8715436" cy="5000660"/>
          </a:xfrm>
          <a:prstGeom prst="rect">
            <a:avLst/>
          </a:prstGeom>
        </p:spPr>
        <p:txBody>
          <a:bodyPr>
            <a:normAutofit fontScale="550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kk-KZ" sz="3600" b="0" i="0" u="none" strike="noStrike" kern="1200" cap="none" spc="0" normalizeH="0" baseline="0" noProof="0" dirty="0" smtClean="0">
                <a:ln>
                  <a:noFill/>
                </a:ln>
                <a:solidFill>
                  <a:schemeClr val="tx1"/>
                </a:solidFill>
                <a:effectLst/>
                <a:uLnTx/>
                <a:uFillTx/>
                <a:latin typeface="+mn-lt"/>
                <a:ea typeface="+mn-ea"/>
                <a:cs typeface="+mn-cs"/>
              </a:rPr>
              <a:t>Трансляция деп РНҚ молекуласындағы негіздер реттілігі, полипептидтік тізбектегі аминқышқылдар реттілігіне тасымалдануы көмегімен жүретін процессті атайды. Бұл процесс рибосомаларда жүреді. Бірнеше рибосома мРНҚ түрінде, полирибосома немесе полисома деп аталатын құрылым түзе отырып бірігеді. Полисомаларды электрондық микроскоп  көмегімен көруге болады . Полисомдық ұйымның артықшылығы, бұл кезде, бір уақытта бірнеше полипептидтердің синтезі  мүмкін болатындығында. Әр рибосома екі суббірліктен тұрады</a:t>
            </a:r>
            <a:r>
              <a:rPr kumimoji="0" lang="kk-KZ" sz="3600" b="1" i="0" u="none" strike="noStrike" kern="1200" cap="none" spc="0" normalizeH="0" baseline="0" noProof="0" dirty="0" smtClean="0">
                <a:ln>
                  <a:noFill/>
                </a:ln>
                <a:solidFill>
                  <a:schemeClr val="tx1"/>
                </a:solidFill>
                <a:effectLst/>
                <a:uLnTx/>
                <a:uFillTx/>
                <a:latin typeface="+mn-lt"/>
                <a:ea typeface="+mn-ea"/>
                <a:cs typeface="+mn-cs"/>
              </a:rPr>
              <a:t>—</a:t>
            </a:r>
            <a:r>
              <a:rPr kumimoji="0" lang="kk-KZ" sz="3600" b="0" i="0" u="none" strike="noStrike" kern="1200" cap="none" spc="0" normalizeH="0" baseline="0" noProof="0" dirty="0" smtClean="0">
                <a:ln>
                  <a:noFill/>
                </a:ln>
                <a:solidFill>
                  <a:schemeClr val="tx1"/>
                </a:solidFill>
                <a:effectLst/>
                <a:uLnTx/>
                <a:uFillTx/>
                <a:latin typeface="+mn-lt"/>
                <a:ea typeface="+mn-ea"/>
                <a:cs typeface="+mn-cs"/>
              </a:rPr>
              <a:t>үлкен және кіші-және пішіні бойынша саңырауқұлақты еске түсіреді. мРНҚ-ның алғашқы екі кодоны (қосындысы 6 негіз) рибосомаға кіреді. Бірінші кодон, құрамында оған комплементарлы антикодон бар және синтезделіп жатқан полипептидтің бірінші аминқышқылын (әдетте, бұл, метионин) тасмымалдайтын аминоацил-тРНҚ молекуласын байланыстырады. Содан соң екінші кодон, өзіне,құрамында оған комплементарлы антикодоны бар аминоацил-тРНҚ молекуласын қосып алады. Рибосома функциясы, трансляция процесіне қатысатын мРНҚ, тРНҚ және ферменттерді, көршілес аминқышқылдар арасында пептидтік байланыс түзілгенге дейін қажетті жағдайда ұстап тұруында болып табылады.</a:t>
            </a:r>
            <a:endParaRPr kumimoji="0" lang="ru-RU" sz="36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ru-RU"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cstate="print"/>
          <a:srcRect/>
          <a:stretch>
            <a:fillRect/>
          </a:stretch>
        </p:blipFill>
        <p:spPr bwMode="auto">
          <a:xfrm>
            <a:off x="0" y="0"/>
            <a:ext cx="9144001" cy="6858000"/>
          </a:xfrm>
          <a:prstGeom prst="rect">
            <a:avLst/>
          </a:prstGeom>
          <a:noFill/>
          <a:ln w="9525">
            <a:noFill/>
            <a:miter lim="800000"/>
            <a:headEnd/>
            <a:tailEnd/>
          </a:ln>
        </p:spPr>
      </p:pic>
      <p:graphicFrame>
        <p:nvGraphicFramePr>
          <p:cNvPr id="208898" name="Object 2"/>
          <p:cNvGraphicFramePr>
            <a:graphicFrameLocks noChangeAspect="1"/>
          </p:cNvGraphicFramePr>
          <p:nvPr/>
        </p:nvGraphicFramePr>
        <p:xfrm>
          <a:off x="3929058" y="285728"/>
          <a:ext cx="4786346" cy="6215106"/>
        </p:xfrm>
        <a:graphic>
          <a:graphicData uri="http://schemas.openxmlformats.org/presentationml/2006/ole">
            <p:oleObj spid="_x0000_s208900" name="Точечный рисунок" r:id="rId4" imgW="3315163" imgH="3866667" progId="PBrush">
              <p:embed/>
            </p:oleObj>
          </a:graphicData>
        </a:graphic>
      </p:graphicFrame>
      <p:graphicFrame>
        <p:nvGraphicFramePr>
          <p:cNvPr id="4" name="Таблица 3"/>
          <p:cNvGraphicFramePr>
            <a:graphicFrameLocks noGrp="1"/>
          </p:cNvGraphicFramePr>
          <p:nvPr/>
        </p:nvGraphicFramePr>
        <p:xfrm>
          <a:off x="500034" y="1285860"/>
          <a:ext cx="3214710" cy="5286412"/>
        </p:xfrm>
        <a:graphic>
          <a:graphicData uri="http://schemas.openxmlformats.org/drawingml/2006/table">
            <a:tbl>
              <a:tblPr/>
              <a:tblGrid>
                <a:gridCol w="3214710"/>
              </a:tblGrid>
              <a:tr h="5286412">
                <a:tc>
                  <a:txBody>
                    <a:bodyPr/>
                    <a:lstStyle/>
                    <a:p>
                      <a:pPr marL="12700" indent="-139700" algn="just">
                        <a:lnSpc>
                          <a:spcPct val="100000"/>
                        </a:lnSpc>
                        <a:spcAft>
                          <a:spcPts val="0"/>
                        </a:spcAft>
                      </a:pPr>
                      <a:r>
                        <a:rPr lang="kk-KZ" sz="1600" b="0" i="1" u="none" strike="noStrike" spc="-5" dirty="0">
                          <a:solidFill>
                            <a:srgbClr val="000000"/>
                          </a:solidFill>
                          <a:latin typeface="Times New Roman"/>
                          <a:ea typeface="Calibri"/>
                          <a:cs typeface="Times New Roman"/>
                        </a:rPr>
                        <a:t>Бактериядағы транскрипция және полисома түзілуі процесстері. Қанша дегенмен, бактерияда ядро болмайтындығына назар аударыңыз.Олар да РНҚ ДНҚ-дан бөлінбеуі керек. </a:t>
                      </a:r>
                      <a:r>
                        <a:rPr lang="kk-KZ" sz="1600" b="1" i="1" u="none" strike="noStrike" spc="-5" dirty="0">
                          <a:solidFill>
                            <a:srgbClr val="000000"/>
                          </a:solidFill>
                          <a:latin typeface="Times New Roman"/>
                          <a:ea typeface="Calibri"/>
                          <a:cs typeface="Times New Roman"/>
                        </a:rPr>
                        <a:t>А</a:t>
                      </a:r>
                      <a:r>
                        <a:rPr lang="kk-KZ" sz="1600" b="0" i="1" u="none" strike="noStrike" spc="-5" dirty="0" smtClean="0">
                          <a:solidFill>
                            <a:srgbClr val="000000"/>
                          </a:solidFill>
                          <a:latin typeface="Times New Roman"/>
                          <a:ea typeface="Calibri"/>
                          <a:cs typeface="Times New Roman"/>
                        </a:rPr>
                        <a:t>. мРНҚ </a:t>
                      </a:r>
                      <a:r>
                        <a:rPr lang="kk-KZ" sz="1600" b="0" i="1" u="none" strike="noStrike" spc="-5" dirty="0">
                          <a:solidFill>
                            <a:srgbClr val="000000"/>
                          </a:solidFill>
                          <a:latin typeface="Times New Roman"/>
                          <a:ea typeface="Calibri"/>
                          <a:cs typeface="Times New Roman"/>
                        </a:rPr>
                        <a:t>түзілу кезеңдерін және рибосомалардың қосылуын көруге болатын, бактериялық ДНҚ аймағының электронды микрофотосуреті. </a:t>
                      </a:r>
                      <a:r>
                        <a:rPr lang="kk-KZ" sz="1600" b="1" i="1" u="none" strike="noStrike" spc="-5" dirty="0">
                          <a:solidFill>
                            <a:srgbClr val="000000"/>
                          </a:solidFill>
                          <a:latin typeface="Times New Roman"/>
                          <a:ea typeface="Calibri"/>
                          <a:cs typeface="Times New Roman"/>
                        </a:rPr>
                        <a:t>Б</a:t>
                      </a:r>
                      <a:r>
                        <a:rPr lang="kk-KZ" sz="1600" b="0" i="1" u="none" strike="noStrike" spc="-5" dirty="0">
                          <a:solidFill>
                            <a:srgbClr val="000000"/>
                          </a:solidFill>
                          <a:latin typeface="Times New Roman"/>
                          <a:ea typeface="Calibri"/>
                          <a:cs typeface="Times New Roman"/>
                        </a:rPr>
                        <a:t>. А микрофотосуретіндегі көрсетілген құрылымның сызба түріндегі суреті.</a:t>
                      </a:r>
                      <a:endParaRPr lang="ru-RU" sz="1600" dirty="0">
                        <a:latin typeface="Arial"/>
                        <a:ea typeface="Calibri"/>
                      </a:endParaRPr>
                    </a:p>
                  </a:txBody>
                  <a:tcPr marL="114300" marR="114300" marT="0" marB="0">
                    <a:lnL>
                      <a:noFill/>
                    </a:lnL>
                    <a:lnR>
                      <a:noFill/>
                    </a:lnR>
                    <a:lnT>
                      <a:noFill/>
                    </a:lnT>
                    <a:lnB>
                      <a:noFill/>
                    </a:lnB>
                  </a:tcPr>
                </a:tc>
              </a:tr>
            </a:tbl>
          </a:graphicData>
        </a:graphic>
      </p:graphicFrame>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0" y="0"/>
            <a:ext cx="9144001" cy="6858000"/>
          </a:xfrm>
          <a:prstGeom prst="rect">
            <a:avLst/>
          </a:prstGeom>
          <a:noFill/>
          <a:ln w="9525">
            <a:noFill/>
            <a:miter lim="800000"/>
            <a:headEnd/>
            <a:tailEnd/>
          </a:ln>
        </p:spPr>
      </p:pic>
      <p:graphicFrame>
        <p:nvGraphicFramePr>
          <p:cNvPr id="3" name="Таблица 2"/>
          <p:cNvGraphicFramePr>
            <a:graphicFrameLocks noGrp="1"/>
          </p:cNvGraphicFramePr>
          <p:nvPr/>
        </p:nvGraphicFramePr>
        <p:xfrm>
          <a:off x="467544" y="1772816"/>
          <a:ext cx="8112224" cy="4392488"/>
        </p:xfrm>
        <a:graphic>
          <a:graphicData uri="http://schemas.openxmlformats.org/drawingml/2006/table">
            <a:tbl>
              <a:tblPr/>
              <a:tblGrid>
                <a:gridCol w="8112224"/>
              </a:tblGrid>
              <a:tr h="4392488">
                <a:tc>
                  <a:txBody>
                    <a:bodyPr/>
                    <a:lstStyle/>
                    <a:p>
                      <a:pPr marL="167005" algn="l">
                        <a:lnSpc>
                          <a:spcPct val="107000"/>
                        </a:lnSpc>
                        <a:spcAft>
                          <a:spcPts val="800"/>
                        </a:spcAft>
                      </a:pPr>
                      <a:r>
                        <a:rPr lang="kk-KZ" sz="2000" dirty="0">
                          <a:latin typeface="+mj-lt"/>
                          <a:ea typeface="Calibri"/>
                          <a:cs typeface="Times New Roman"/>
                        </a:rPr>
                        <a:t>Жаңа аминқышқыл өсіп жатқан полипептидтік тізбекке қосылғаннан соң бірден, рибосомаға иРНҚ-мен бір кодонға орын ауыстырады. Бұған  дейін  полипептидтік тізбекпен байланысқан тРНҚ молекуласы рибосоманы қалдырып кетеді және аминоацил-тРНҚ жаңа кешенін қалыптастыру үшін цитоплазмаға қайтып келеді (23.29.В. сур.).</a:t>
                      </a:r>
                      <a:endParaRPr lang="ru-RU" sz="2000" dirty="0">
                        <a:latin typeface="+mj-lt"/>
                        <a:ea typeface="Calibri"/>
                        <a:cs typeface="Times New Roman"/>
                      </a:endParaRPr>
                    </a:p>
                    <a:p>
                      <a:pPr marL="167005" algn="l">
                        <a:lnSpc>
                          <a:spcPct val="107000"/>
                        </a:lnSpc>
                        <a:spcAft>
                          <a:spcPts val="800"/>
                        </a:spcAft>
                      </a:pPr>
                      <a:r>
                        <a:rPr lang="kk-KZ" sz="2000" dirty="0">
                          <a:latin typeface="+mj-lt"/>
                          <a:ea typeface="Calibri"/>
                          <a:cs typeface="Times New Roman"/>
                        </a:rPr>
                        <a:t>Мұндай мРНҚ кодына орныққан рибосомамен ретті түрде «санау» және «трансляция», процесс стоп-кодондардың біріне жеткенге дейін созылады. Мұндай кодондар ретінде УАА, УАГ және  УГА үштіктері қызмет атқарады. Бұл кезеңде, ДНҚ анықталған бірінші реттік құрылым-полипептидтік тізбек, рибосоманы қалдырып кетеді және трансляция аяқталады. </a:t>
                      </a:r>
                      <a:endParaRPr lang="ru-RU" sz="2000" dirty="0">
                        <a:latin typeface="+mj-lt"/>
                        <a:ea typeface="Calibri"/>
                        <a:cs typeface="Times New Roman"/>
                      </a:endParaRPr>
                    </a:p>
                  </a:txBody>
                  <a:tcPr marL="114300" marR="114300" marT="0" marB="0">
                    <a:lnL>
                      <a:noFill/>
                    </a:lnL>
                    <a:lnR>
                      <a:noFill/>
                    </a:lnR>
                    <a:lnT>
                      <a:noFill/>
                    </a:lnT>
                    <a:lnB>
                      <a:noFill/>
                    </a:lnB>
                  </a:tcPr>
                </a:tc>
              </a:tr>
            </a:tbl>
          </a:graphicData>
        </a:graphic>
      </p:graphicFrame>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cstate="print"/>
          <a:srcRect/>
          <a:stretch>
            <a:fillRect/>
          </a:stretch>
        </p:blipFill>
        <p:spPr bwMode="auto">
          <a:xfrm>
            <a:off x="0" y="0"/>
            <a:ext cx="9144001" cy="6858000"/>
          </a:xfrm>
          <a:prstGeom prst="rect">
            <a:avLst/>
          </a:prstGeom>
          <a:noFill/>
          <a:ln w="9525">
            <a:noFill/>
            <a:miter lim="800000"/>
            <a:headEnd/>
            <a:tailEnd/>
          </a:ln>
        </p:spPr>
      </p:pic>
      <p:sp>
        <p:nvSpPr>
          <p:cNvPr id="34099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340993" name="Object 1"/>
          <p:cNvGraphicFramePr>
            <a:graphicFrameLocks noChangeAspect="1"/>
          </p:cNvGraphicFramePr>
          <p:nvPr/>
        </p:nvGraphicFramePr>
        <p:xfrm>
          <a:off x="3995936" y="260648"/>
          <a:ext cx="4897735" cy="6408712"/>
        </p:xfrm>
        <a:graphic>
          <a:graphicData uri="http://schemas.openxmlformats.org/presentationml/2006/ole">
            <p:oleObj spid="_x0000_s340993" name="Точечный рисунок" r:id="rId4" imgW="3828571" imgH="5020376" progId="Paint.Picture">
              <p:embed/>
            </p:oleObj>
          </a:graphicData>
        </a:graphic>
      </p:graphicFrame>
      <p:graphicFrame>
        <p:nvGraphicFramePr>
          <p:cNvPr id="5" name="Таблица 4"/>
          <p:cNvGraphicFramePr>
            <a:graphicFrameLocks noGrp="1"/>
          </p:cNvGraphicFramePr>
          <p:nvPr/>
        </p:nvGraphicFramePr>
        <p:xfrm>
          <a:off x="323528" y="1628800"/>
          <a:ext cx="3384376" cy="4680520"/>
        </p:xfrm>
        <a:graphic>
          <a:graphicData uri="http://schemas.openxmlformats.org/drawingml/2006/table">
            <a:tbl>
              <a:tblPr/>
              <a:tblGrid>
                <a:gridCol w="3384376"/>
              </a:tblGrid>
              <a:tr h="4680520">
                <a:tc>
                  <a:txBody>
                    <a:bodyPr/>
                    <a:lstStyle/>
                    <a:p>
                      <a:pPr algn="just">
                        <a:lnSpc>
                          <a:spcPct val="100000"/>
                        </a:lnSpc>
                        <a:spcAft>
                          <a:spcPts val="0"/>
                        </a:spcAft>
                      </a:pPr>
                      <a:r>
                        <a:rPr lang="kk-KZ" sz="1600" b="0" i="1" u="none" strike="noStrike" spc="0" dirty="0">
                          <a:solidFill>
                            <a:srgbClr val="000000"/>
                          </a:solidFill>
                          <a:latin typeface="+mj-lt"/>
                          <a:ea typeface="Calibri"/>
                          <a:cs typeface="Times New Roman"/>
                        </a:rPr>
                        <a:t>А және Б. Аминоацил-тРНҚ молекуласының, өздерінің антикодондарымен бірге мРНҚ кодондарына бекітілу процесінің кезеңдері және көршілес аминқышқылдар арасында пептидтік байланыстың түзілуі. В. мРНҚ және рибосоманың , нәтижесінде аминоацил-тРНҚ молекулаларын байланыстыру үшін жаңа үштік ашылатын (жақтауша) қосылуы. Бірінші т-РНҚ молекуласы рибосомадан бөлектенеді және аминоацил-тРНҚ жаңа комплексі түзілуін мүмкін ете отырып, оны ферменттер реактивтейтін, цитоплазмаға қайта келеді.</a:t>
                      </a:r>
                      <a:endParaRPr lang="ru-RU" sz="1600" b="0" i="1" dirty="0">
                        <a:latin typeface="+mj-lt"/>
                        <a:ea typeface="Calibri"/>
                      </a:endParaRPr>
                    </a:p>
                  </a:txBody>
                  <a:tcPr marL="114300" marR="114300" marT="0" marB="0">
                    <a:lnL>
                      <a:noFill/>
                    </a:lnL>
                    <a:lnR>
                      <a:noFill/>
                    </a:lnR>
                    <a:lnT>
                      <a:noFill/>
                    </a:lnT>
                    <a:lnB>
                      <a:noFill/>
                    </a:lnB>
                  </a:tcPr>
                </a:tc>
              </a:tr>
            </a:tbl>
          </a:graphicData>
        </a:graphic>
      </p:graphicFrame>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0" y="0"/>
            <a:ext cx="9144001" cy="6858000"/>
          </a:xfrm>
          <a:prstGeom prst="rect">
            <a:avLst/>
          </a:prstGeom>
          <a:noFill/>
          <a:ln w="9525">
            <a:noFill/>
            <a:miter lim="800000"/>
            <a:headEnd/>
            <a:tailEnd/>
          </a:ln>
        </p:spPr>
      </p:pic>
      <p:sp>
        <p:nvSpPr>
          <p:cNvPr id="3" name="Содержимое 2"/>
          <p:cNvSpPr txBox="1">
            <a:spLocks/>
          </p:cNvSpPr>
          <p:nvPr/>
        </p:nvSpPr>
        <p:spPr>
          <a:xfrm>
            <a:off x="357158" y="1214422"/>
            <a:ext cx="8615394" cy="5214974"/>
          </a:xfrm>
          <a:prstGeom prst="rect">
            <a:avLst/>
          </a:prstGeom>
        </p:spPr>
        <p:txBody>
          <a:bodyPr>
            <a:normAutofit fontScale="92500" lnSpcReduction="1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kk-KZ" sz="3200" b="0" i="0" u="none" strike="noStrike" kern="1200" cap="none" spc="0" normalizeH="0" baseline="0" noProof="0" dirty="0" smtClean="0">
                <a:ln>
                  <a:noFill/>
                </a:ln>
                <a:solidFill>
                  <a:schemeClr val="tx1"/>
                </a:solidFill>
                <a:effectLst/>
                <a:uLnTx/>
                <a:uFillTx/>
                <a:latin typeface="+mn-lt"/>
                <a:ea typeface="+mn-ea"/>
                <a:cs typeface="+mn-cs"/>
              </a:rPr>
              <a:t>Трансляция процесінің басты кезеңдері:</a:t>
            </a:r>
            <a:endParaRPr kumimoji="0" lang="ru-RU"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ru-RU" sz="3200" b="0" i="0" u="none" strike="noStrike" kern="1200" cap="none" spc="0" normalizeH="0" baseline="0" noProof="0" dirty="0" smtClean="0">
                <a:ln>
                  <a:noFill/>
                </a:ln>
                <a:solidFill>
                  <a:schemeClr val="tx1"/>
                </a:solidFill>
                <a:effectLst/>
                <a:uLnTx/>
                <a:uFillTx/>
                <a:latin typeface="+mn-lt"/>
                <a:ea typeface="+mn-ea"/>
                <a:cs typeface="+mn-cs"/>
              </a:rPr>
              <a:t>1)  </a:t>
            </a:r>
            <a:r>
              <a:rPr kumimoji="0" lang="kk-KZ" sz="3200" b="0" i="0" u="none" strike="noStrike" kern="1200" cap="none" spc="0" normalizeH="0" baseline="0" noProof="0" dirty="0" smtClean="0">
                <a:ln>
                  <a:noFill/>
                </a:ln>
                <a:solidFill>
                  <a:schemeClr val="tx1"/>
                </a:solidFill>
                <a:effectLst/>
                <a:uLnTx/>
                <a:uFillTx/>
                <a:latin typeface="+mn-lt"/>
                <a:ea typeface="+mn-ea"/>
                <a:cs typeface="+mn-cs"/>
              </a:rPr>
              <a:t>мРНҚ-ның рибосомаға қосылуы (бірігуі);</a:t>
            </a:r>
            <a:endParaRPr kumimoji="0" lang="ru-RU" sz="3200" b="0" i="0" u="none" strike="noStrike" kern="1200" cap="none" spc="0" normalizeH="0" baseline="0" noProof="0" dirty="0" smtClean="0">
              <a:ln>
                <a:noFill/>
              </a:ln>
              <a:solidFill>
                <a:schemeClr val="tx1"/>
              </a:solidFill>
              <a:effectLst/>
              <a:uLnTx/>
              <a:uFillTx/>
              <a:latin typeface="+mn-lt"/>
              <a:ea typeface="+mn-ea"/>
              <a:cs typeface="+mn-cs"/>
            </a:endParaRPr>
          </a:p>
          <a:p>
            <a:pPr marL="514350" marR="0" lvl="0" indent="-51435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kk-KZ" sz="3200" b="0" i="0" u="none" strike="noStrike" kern="1200" cap="none" spc="0" normalizeH="0" baseline="0" noProof="0" dirty="0" smtClean="0">
                <a:ln>
                  <a:noFill/>
                </a:ln>
                <a:solidFill>
                  <a:schemeClr val="tx1"/>
                </a:solidFill>
                <a:effectLst/>
                <a:uLnTx/>
                <a:uFillTx/>
                <a:latin typeface="+mn-lt"/>
                <a:ea typeface="+mn-ea"/>
                <a:cs typeface="+mn-cs"/>
              </a:rPr>
              <a:t>  2)  аминқышқылдың белсенденуі және оның      </a:t>
            </a:r>
          </a:p>
          <a:p>
            <a:pPr marL="514350" marR="0" lvl="0" indent="-51435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kk-KZ" sz="3200" b="0" i="0" u="none" strike="noStrike" kern="1200" cap="none" spc="0" normalizeH="0" baseline="0" noProof="0" dirty="0" smtClean="0">
                <a:ln>
                  <a:noFill/>
                </a:ln>
                <a:solidFill>
                  <a:schemeClr val="tx1"/>
                </a:solidFill>
                <a:effectLst/>
                <a:uLnTx/>
                <a:uFillTx/>
                <a:latin typeface="+mn-lt"/>
                <a:ea typeface="+mn-ea"/>
                <a:cs typeface="+mn-cs"/>
              </a:rPr>
              <a:t>      тРНҚ-ға қосылуы (бірігуі);</a:t>
            </a:r>
            <a:endParaRPr kumimoji="0" lang="ru-RU" sz="3200" b="0" i="0" u="none" strike="noStrike" kern="1200" cap="none" spc="0" normalizeH="0" baseline="0" noProof="0" dirty="0" smtClean="0">
              <a:ln>
                <a:noFill/>
              </a:ln>
              <a:solidFill>
                <a:schemeClr val="tx1"/>
              </a:solidFill>
              <a:effectLst/>
              <a:uLnTx/>
              <a:uFillTx/>
              <a:latin typeface="+mn-lt"/>
              <a:ea typeface="+mn-ea"/>
              <a:cs typeface="+mn-cs"/>
            </a:endParaRPr>
          </a:p>
          <a:p>
            <a:pPr marL="514350" marR="0" lvl="0" indent="-51435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kk-KZ" sz="3200" b="0" i="0" u="none" strike="noStrike" kern="1200" cap="none" spc="0" normalizeH="0" baseline="0" noProof="0" dirty="0" smtClean="0">
                <a:ln>
                  <a:noFill/>
                </a:ln>
                <a:solidFill>
                  <a:schemeClr val="tx1"/>
                </a:solidFill>
                <a:effectLst/>
                <a:uLnTx/>
                <a:uFillTx/>
                <a:latin typeface="+mn-lt"/>
                <a:ea typeface="+mn-ea"/>
                <a:cs typeface="+mn-cs"/>
              </a:rPr>
              <a:t>  3)  полипептидтік тізбектің иницияциясы </a:t>
            </a:r>
          </a:p>
          <a:p>
            <a:pPr marL="514350" marR="0" lvl="0" indent="-51435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kk-KZ" sz="3200" b="0" i="0" u="none" strike="noStrike" kern="1200" cap="none" spc="0" normalizeH="0" baseline="0" noProof="0" dirty="0" smtClean="0">
                <a:ln>
                  <a:noFill/>
                </a:ln>
                <a:solidFill>
                  <a:schemeClr val="tx1"/>
                </a:solidFill>
                <a:effectLst/>
                <a:uLnTx/>
                <a:uFillTx/>
                <a:latin typeface="+mn-lt"/>
                <a:ea typeface="+mn-ea"/>
                <a:cs typeface="+mn-cs"/>
              </a:rPr>
              <a:t>      (синтездің басталуы);</a:t>
            </a:r>
            <a:endParaRPr kumimoji="0" lang="ru-RU" sz="3200" b="0" i="0" u="none" strike="noStrike" kern="1200" cap="none" spc="0" normalizeH="0" baseline="0" noProof="0" dirty="0" smtClean="0">
              <a:ln>
                <a:noFill/>
              </a:ln>
              <a:solidFill>
                <a:schemeClr val="tx1"/>
              </a:solidFill>
              <a:effectLst/>
              <a:uLnTx/>
              <a:uFillTx/>
              <a:latin typeface="+mn-lt"/>
              <a:ea typeface="+mn-ea"/>
              <a:cs typeface="+mn-cs"/>
            </a:endParaRPr>
          </a:p>
          <a:p>
            <a:pPr marL="514350" marR="0" lvl="0" indent="-51435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kk-KZ" sz="3200" b="0" i="0" u="none" strike="noStrike" kern="1200" cap="none" spc="0" normalizeH="0" baseline="0" noProof="0" dirty="0" smtClean="0">
                <a:ln>
                  <a:noFill/>
                </a:ln>
                <a:solidFill>
                  <a:schemeClr val="tx1"/>
                </a:solidFill>
                <a:effectLst/>
                <a:uLnTx/>
                <a:uFillTx/>
                <a:latin typeface="+mn-lt"/>
                <a:ea typeface="+mn-ea"/>
                <a:cs typeface="+mn-cs"/>
              </a:rPr>
              <a:t>  4)  тізбек элонгациясы (ұзаруы);</a:t>
            </a:r>
            <a:endParaRPr kumimoji="0" lang="ru-RU" sz="3200" b="0" i="0" u="none" strike="noStrike" kern="1200" cap="none" spc="0" normalizeH="0" baseline="0" noProof="0" dirty="0" smtClean="0">
              <a:ln>
                <a:noFill/>
              </a:ln>
              <a:solidFill>
                <a:schemeClr val="tx1"/>
              </a:solidFill>
              <a:effectLst/>
              <a:uLnTx/>
              <a:uFillTx/>
              <a:latin typeface="+mn-lt"/>
              <a:ea typeface="+mn-ea"/>
              <a:cs typeface="+mn-cs"/>
            </a:endParaRPr>
          </a:p>
          <a:p>
            <a:pPr marL="514350" marR="0" lvl="0" indent="-51435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kk-KZ" sz="3200" b="0" i="0" u="none" strike="noStrike" kern="1200" cap="none" spc="0" normalizeH="0" baseline="0" noProof="0" dirty="0" smtClean="0">
                <a:ln>
                  <a:noFill/>
                </a:ln>
                <a:solidFill>
                  <a:schemeClr val="tx1"/>
                </a:solidFill>
                <a:effectLst/>
                <a:uLnTx/>
                <a:uFillTx/>
                <a:latin typeface="+mn-lt"/>
                <a:ea typeface="+mn-ea"/>
                <a:cs typeface="+mn-cs"/>
              </a:rPr>
              <a:t>  5)    тізбек терминациясы (синтездің аяқталуы);</a:t>
            </a:r>
            <a:endParaRPr kumimoji="0" lang="ru-RU" sz="3200" b="0" i="0" u="none" strike="noStrike" kern="1200" cap="none" spc="0" normalizeH="0" baseline="0" noProof="0" dirty="0" smtClean="0">
              <a:ln>
                <a:noFill/>
              </a:ln>
              <a:solidFill>
                <a:schemeClr val="tx1"/>
              </a:solidFill>
              <a:effectLst/>
              <a:uLnTx/>
              <a:uFillTx/>
              <a:latin typeface="+mn-lt"/>
              <a:ea typeface="+mn-ea"/>
              <a:cs typeface="+mn-cs"/>
            </a:endParaRPr>
          </a:p>
          <a:p>
            <a:pPr marL="514350" marR="0" lvl="0" indent="-51435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kk-KZ" sz="3200" b="0" i="0" u="none" strike="noStrike" kern="1200" cap="none" spc="0" normalizeH="0" baseline="0" noProof="0" dirty="0" smtClean="0">
                <a:ln>
                  <a:noFill/>
                </a:ln>
                <a:solidFill>
                  <a:schemeClr val="tx1"/>
                </a:solidFill>
                <a:effectLst/>
                <a:uLnTx/>
                <a:uFillTx/>
                <a:latin typeface="+mn-lt"/>
                <a:ea typeface="+mn-ea"/>
                <a:cs typeface="+mn-cs"/>
              </a:rPr>
              <a:t>  6)  мРНҚ-ның одан әрі қолданылуы немесе      </a:t>
            </a:r>
          </a:p>
          <a:p>
            <a:pPr marL="514350" marR="0" lvl="0" indent="-51435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kk-KZ" sz="3200" b="0" i="0" u="none" strike="noStrike" kern="1200" cap="none" spc="0" normalizeH="0" baseline="0" noProof="0" dirty="0" smtClean="0">
                <a:ln>
                  <a:noFill/>
                </a:ln>
                <a:solidFill>
                  <a:schemeClr val="tx1"/>
                </a:solidFill>
                <a:effectLst/>
                <a:uLnTx/>
                <a:uFillTx/>
                <a:latin typeface="+mn-lt"/>
                <a:ea typeface="+mn-ea"/>
                <a:cs typeface="+mn-cs"/>
              </a:rPr>
              <a:t>       оның бұзылуы.</a:t>
            </a:r>
            <a:endParaRPr kumimoji="0" lang="ru-RU"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ru-RU"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0" y="0"/>
            <a:ext cx="9144001" cy="6858000"/>
          </a:xfrm>
          <a:prstGeom prst="rect">
            <a:avLst/>
          </a:prstGeom>
          <a:noFill/>
          <a:ln w="9525">
            <a:noFill/>
            <a:miter lim="800000"/>
            <a:headEnd/>
            <a:tailEnd/>
          </a:ln>
        </p:spPr>
      </p:pic>
      <p:sp>
        <p:nvSpPr>
          <p:cNvPr id="3" name="Содержимое 2"/>
          <p:cNvSpPr txBox="1">
            <a:spLocks/>
          </p:cNvSpPr>
          <p:nvPr/>
        </p:nvSpPr>
        <p:spPr>
          <a:xfrm>
            <a:off x="285720" y="1214422"/>
            <a:ext cx="8572560" cy="5357850"/>
          </a:xfrm>
          <a:prstGeom prst="rect">
            <a:avLst/>
          </a:prstGeom>
        </p:spPr>
        <p:txBody>
          <a:bodyPr>
            <a:normAutofit fontScale="850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kk-KZ" sz="3200" b="0" i="0" u="none" strike="noStrike" kern="1200" cap="none" spc="0" normalizeH="0" baseline="0" noProof="0" dirty="0" smtClean="0">
                <a:ln>
                  <a:noFill/>
                </a:ln>
                <a:solidFill>
                  <a:schemeClr val="tx1"/>
                </a:solidFill>
                <a:effectLst/>
                <a:uLnTx/>
                <a:uFillTx/>
                <a:latin typeface="+mn-lt"/>
                <a:ea typeface="+mn-ea"/>
                <a:cs typeface="+mn-cs"/>
              </a:rPr>
              <a:t>Полипептидтік тізбектер рибосомалардан ажыратылғаннан кейін, олар сол бойда өздеріне тән екінші реттік, үшінші реттік немесе төртінші реттік құрылымға ие болады. Егер рибосома эндоплазмалық торға(ЭПТ) бекітілген болса, онда нәруыз, белгіленген жерге тасымалданатын ЭПТ-ға түседі. Өсіп жатқан полипептидтік тізбектің бірінші кезеңі, рибосоманың ЭПТ-ға бірігуін қамтамасыз ететін ЭПТ мембранасындағы белгілі рецепторға сәйкес келетін аминқышқылдардың «сигналды реттілігінен» тұрады. Өсіп жатқан нәруыздық молекула рецептор арқылы ЭПТ-ға түседі. Нәруыз ЭПТ-дың ішінде болғаннан кейін, сигналды реттілік одан ажырайды және нәруыздық молекула өзінің соңғы пішініне ие бола отырып қысқарады.</a:t>
            </a:r>
            <a:endParaRPr kumimoji="0" lang="ru-RU"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ru-RU"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0" y="0"/>
            <a:ext cx="9144001" cy="6858000"/>
          </a:xfrm>
          <a:prstGeom prst="rect">
            <a:avLst/>
          </a:prstGeom>
          <a:noFill/>
          <a:ln w="9525">
            <a:noFill/>
            <a:miter lim="800000"/>
            <a:headEnd/>
            <a:tailEnd/>
          </a:ln>
        </p:spPr>
      </p:pic>
      <p:graphicFrame>
        <p:nvGraphicFramePr>
          <p:cNvPr id="3" name="Таблица 2"/>
          <p:cNvGraphicFramePr>
            <a:graphicFrameLocks noGrp="1"/>
          </p:cNvGraphicFramePr>
          <p:nvPr/>
        </p:nvGraphicFramePr>
        <p:xfrm>
          <a:off x="683568" y="1484784"/>
          <a:ext cx="7896200" cy="4551426"/>
        </p:xfrm>
        <a:graphic>
          <a:graphicData uri="http://schemas.openxmlformats.org/drawingml/2006/table">
            <a:tbl>
              <a:tblPr/>
              <a:tblGrid>
                <a:gridCol w="7896200"/>
              </a:tblGrid>
              <a:tr h="4464496">
                <a:tc>
                  <a:txBody>
                    <a:bodyPr/>
                    <a:lstStyle/>
                    <a:p>
                      <a:pPr marL="167005" algn="l">
                        <a:lnSpc>
                          <a:spcPct val="107000"/>
                        </a:lnSpc>
                        <a:spcAft>
                          <a:spcPts val="800"/>
                        </a:spcAft>
                      </a:pPr>
                      <a:r>
                        <a:rPr lang="kk-KZ" sz="2000" dirty="0">
                          <a:latin typeface="+mj-lt"/>
                          <a:ea typeface="Calibri"/>
                          <a:cs typeface="Times New Roman"/>
                        </a:rPr>
                        <a:t>Аминқышқылдың полипептидтік тізбекке қосылуы, аминқышқылдың өзімен емес, мРНҚ кодоны және тРНҚ антикодоны арасындағы негіздердің комплементарлы жұптасуымен анықталатындының дәлелдемесі, келесі эксперименттен алынған болатын. тРНҚ –цистеин молекуласы, әдетте, мРНҚ кодоны УГУ-мен бірге , өзінің антикодоны АЦА  көмегімен жұптасады. Бұл кешенге Реней никелі-катализаторы әсер еткен кезде, цистеин аланин аминқышқылына айналады. Мұндай тРНҚ –аланин жаңа кешенін (тРНҚ-цистеиннің антикодонын тасымалдайтын), құрамында жатрылай(УГУ)-мРНҚ бар жасушасыз жүйеге орналастырғанда, синтезделген полипептидтік тізбек тек қана аланиннен тұрды. Бұл эксперимент, генетикалық код трансляциясындағы мРНҚ-кодон </a:t>
                      </a:r>
                      <a:r>
                        <a:rPr lang="kk-KZ" sz="2000" u="none" strike="noStrike" spc="10" dirty="0">
                          <a:solidFill>
                            <a:srgbClr val="000000"/>
                          </a:solidFill>
                          <a:latin typeface="+mj-lt"/>
                          <a:ea typeface="Calibri"/>
                          <a:cs typeface="Times New Roman"/>
                        </a:rPr>
                        <a:t>— тРНҚ-антикодон кешенінің түзілуі механизмінің маңызды рөлін тұжырымдады.</a:t>
                      </a:r>
                      <a:endParaRPr lang="ru-RU" sz="2000" dirty="0">
                        <a:latin typeface="+mj-lt"/>
                        <a:ea typeface="Calibri"/>
                        <a:cs typeface="Times New Roman"/>
                      </a:endParaRPr>
                    </a:p>
                  </a:txBody>
                  <a:tcPr marL="114300" marR="114300" marT="0" marB="0">
                    <a:lnL>
                      <a:noFill/>
                    </a:lnL>
                    <a:lnR>
                      <a:noFill/>
                    </a:lnR>
                    <a:lnT>
                      <a:noFill/>
                    </a:lnT>
                    <a:lnB>
                      <a:noFill/>
                    </a:lnB>
                  </a:tcPr>
                </a:tc>
              </a:tr>
            </a:tbl>
          </a:graphicData>
        </a:graphic>
      </p:graphicFrame>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cstate="print"/>
          <a:srcRect/>
          <a:stretch>
            <a:fillRect/>
          </a:stretch>
        </p:blipFill>
        <p:spPr bwMode="auto">
          <a:xfrm>
            <a:off x="0" y="0"/>
            <a:ext cx="9144001" cy="6858000"/>
          </a:xfrm>
          <a:prstGeom prst="rect">
            <a:avLst/>
          </a:prstGeom>
          <a:noFill/>
          <a:ln w="9525">
            <a:noFill/>
            <a:miter lim="800000"/>
            <a:headEnd/>
            <a:tailEnd/>
          </a:ln>
        </p:spPr>
      </p:pic>
      <p:graphicFrame>
        <p:nvGraphicFramePr>
          <p:cNvPr id="210946" name="Object 2"/>
          <p:cNvGraphicFramePr>
            <a:graphicFrameLocks noChangeAspect="1"/>
          </p:cNvGraphicFramePr>
          <p:nvPr/>
        </p:nvGraphicFramePr>
        <p:xfrm>
          <a:off x="3714744" y="357166"/>
          <a:ext cx="5143508" cy="6286544"/>
        </p:xfrm>
        <a:graphic>
          <a:graphicData uri="http://schemas.openxmlformats.org/presentationml/2006/ole">
            <p:oleObj spid="_x0000_s210948" name="Точечный рисунок" r:id="rId4" imgW="3552381" imgH="3600000" progId="PBrush">
              <p:embed/>
            </p:oleObj>
          </a:graphicData>
        </a:graphic>
      </p:graphicFrame>
      <p:graphicFrame>
        <p:nvGraphicFramePr>
          <p:cNvPr id="4" name="Таблица 3"/>
          <p:cNvGraphicFramePr>
            <a:graphicFrameLocks noGrp="1"/>
          </p:cNvGraphicFramePr>
          <p:nvPr/>
        </p:nvGraphicFramePr>
        <p:xfrm>
          <a:off x="500034" y="1500174"/>
          <a:ext cx="3071834" cy="4429156"/>
        </p:xfrm>
        <a:graphic>
          <a:graphicData uri="http://schemas.openxmlformats.org/drawingml/2006/table">
            <a:tbl>
              <a:tblPr/>
              <a:tblGrid>
                <a:gridCol w="3071834"/>
              </a:tblGrid>
              <a:tr h="4429156">
                <a:tc>
                  <a:txBody>
                    <a:bodyPr/>
                    <a:lstStyle/>
                    <a:p>
                      <a:pPr algn="just">
                        <a:lnSpc>
                          <a:spcPct val="100000"/>
                        </a:lnSpc>
                        <a:spcAft>
                          <a:spcPts val="0"/>
                        </a:spcAft>
                      </a:pPr>
                      <a:r>
                        <a:rPr lang="kk-KZ" sz="1600" b="0" i="0" u="none" strike="noStrike" spc="0" dirty="0">
                          <a:solidFill>
                            <a:srgbClr val="000000"/>
                          </a:solidFill>
                          <a:latin typeface="Times New Roman"/>
                          <a:ea typeface="Calibri"/>
                          <a:cs typeface="Times New Roman"/>
                        </a:rPr>
                        <a:t>Трансляция процесінің сызба түріндегі суреті.Әр жеке молекулалардың антикодоны аминоацил-тРНҚ, оған комплементарлы, рибосомадағы мРНҚ кодонымен жұптасады. Бұл жерде суреттелген жағдайда, оның артынан лейцин мен глицин арасындағы пептидтік байланыс түзілуі жүреді және осылайша өсіп жатқан полипептидтік тізбекке тағы бір аминқышқыл қосылады.</a:t>
                      </a:r>
                      <a:endParaRPr lang="ru-RU" sz="1600" b="0" i="1" dirty="0">
                        <a:latin typeface="Times New Roman"/>
                        <a:ea typeface="Calibri"/>
                      </a:endParaRPr>
                    </a:p>
                  </a:txBody>
                  <a:tcPr marL="114300" marR="114300" marT="0" marB="0">
                    <a:lnL>
                      <a:noFill/>
                    </a:lnL>
                    <a:lnR>
                      <a:noFill/>
                    </a:lnR>
                    <a:lnT>
                      <a:noFill/>
                    </a:lnT>
                    <a:lnB>
                      <a:noFill/>
                    </a:lnB>
                  </a:tcPr>
                </a:tc>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0" y="0"/>
            <a:ext cx="9144001" cy="6858000"/>
          </a:xfrm>
          <a:prstGeom prst="rect">
            <a:avLst/>
          </a:prstGeom>
          <a:noFill/>
          <a:ln w="9525">
            <a:noFill/>
            <a:miter lim="800000"/>
            <a:headEnd/>
            <a:tailEnd/>
          </a:ln>
        </p:spPr>
      </p:pic>
      <p:sp>
        <p:nvSpPr>
          <p:cNvPr id="3" name="Содержимое 2"/>
          <p:cNvSpPr txBox="1">
            <a:spLocks/>
          </p:cNvSpPr>
          <p:nvPr/>
        </p:nvSpPr>
        <p:spPr>
          <a:xfrm>
            <a:off x="457200" y="1428736"/>
            <a:ext cx="8472518" cy="5072098"/>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kk-KZ" sz="3200" b="0" i="0" u="none" strike="noStrike" kern="1200" cap="none" spc="0" normalizeH="0" baseline="0" noProof="0" dirty="0" smtClean="0">
                <a:ln>
                  <a:noFill/>
                </a:ln>
                <a:solidFill>
                  <a:schemeClr val="tx1"/>
                </a:solidFill>
                <a:effectLst/>
                <a:uLnTx/>
                <a:uFillTx/>
                <a:latin typeface="+mn-lt"/>
                <a:ea typeface="+mn-ea"/>
                <a:cs typeface="+mn-cs"/>
              </a:rPr>
              <a:t>Еншілес   жасушалардағы   хромосомалар   саны,   ата-анасының   хромосома   санымен   бірдей,   сондықтан  берілген   ағзадағы  барлық   жасушаларда   бірдей   мөлшерде хромосомалар   сақталады.   Бұл   </a:t>
            </a:r>
            <a:r>
              <a:rPr kumimoji="0" lang="kk-KZ" sz="3200" b="1" i="0" u="none" strike="noStrike" kern="1200" cap="none" spc="0" normalizeH="0" baseline="0" noProof="0" dirty="0" smtClean="0">
                <a:ln>
                  <a:noFill/>
                </a:ln>
                <a:solidFill>
                  <a:schemeClr val="tx1"/>
                </a:solidFill>
                <a:effectLst/>
                <a:uLnTx/>
                <a:uFillTx/>
                <a:latin typeface="+mn-lt"/>
                <a:ea typeface="+mn-ea"/>
                <a:cs typeface="+mn-cs"/>
              </a:rPr>
              <a:t>митоз</a:t>
            </a:r>
            <a:r>
              <a:rPr kumimoji="0" lang="kk-KZ" sz="3200" b="0" i="0" u="none" strike="noStrike" kern="1200" cap="none" spc="0" normalizeH="0" baseline="0" noProof="0" dirty="0" smtClean="0">
                <a:ln>
                  <a:noFill/>
                </a:ln>
                <a:solidFill>
                  <a:schemeClr val="tx1"/>
                </a:solidFill>
                <a:effectLst/>
                <a:uLnTx/>
                <a:uFillTx/>
                <a:latin typeface="+mn-lt"/>
                <a:ea typeface="+mn-ea"/>
                <a:cs typeface="+mn-cs"/>
              </a:rPr>
              <a:t>   атымен   белгілі бөліну   әсерінен   жеткізіледі. </a:t>
            </a:r>
            <a:endParaRPr kumimoji="0" lang="ru-RU"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cstate="print"/>
          <a:srcRect/>
          <a:stretch>
            <a:fillRect/>
          </a:stretch>
        </p:blipFill>
        <p:spPr bwMode="auto">
          <a:xfrm>
            <a:off x="-1" y="0"/>
            <a:ext cx="9144001" cy="6858000"/>
          </a:xfrm>
          <a:prstGeom prst="rect">
            <a:avLst/>
          </a:prstGeom>
          <a:noFill/>
          <a:ln w="9525">
            <a:noFill/>
            <a:miter lim="800000"/>
            <a:headEnd/>
            <a:tailEnd/>
          </a:ln>
        </p:spPr>
      </p:pic>
      <p:graphicFrame>
        <p:nvGraphicFramePr>
          <p:cNvPr id="211970" name="Object 2"/>
          <p:cNvGraphicFramePr>
            <a:graphicFrameLocks noChangeAspect="1"/>
          </p:cNvGraphicFramePr>
          <p:nvPr/>
        </p:nvGraphicFramePr>
        <p:xfrm>
          <a:off x="285720" y="1214422"/>
          <a:ext cx="3566200" cy="3500438"/>
        </p:xfrm>
        <a:graphic>
          <a:graphicData uri="http://schemas.openxmlformats.org/presentationml/2006/ole">
            <p:oleObj spid="_x0000_s211974" name="Точечный рисунок" r:id="rId4" imgW="3285714" imgH="2638095" progId="PBrush">
              <p:embed/>
            </p:oleObj>
          </a:graphicData>
        </a:graphic>
      </p:graphicFrame>
      <p:graphicFrame>
        <p:nvGraphicFramePr>
          <p:cNvPr id="211971" name="Object 3"/>
          <p:cNvGraphicFramePr>
            <a:graphicFrameLocks noChangeAspect="1"/>
          </p:cNvGraphicFramePr>
          <p:nvPr/>
        </p:nvGraphicFramePr>
        <p:xfrm>
          <a:off x="3857619" y="285728"/>
          <a:ext cx="5072099" cy="5143536"/>
        </p:xfrm>
        <a:graphic>
          <a:graphicData uri="http://schemas.openxmlformats.org/presentationml/2006/ole">
            <p:oleObj spid="_x0000_s211975" name="Точечный рисунок" r:id="rId5" imgW="3619048" imgH="2781688" progId="PBrush">
              <p:embed/>
            </p:oleObj>
          </a:graphicData>
        </a:graphic>
      </p:graphicFrame>
      <p:graphicFrame>
        <p:nvGraphicFramePr>
          <p:cNvPr id="5" name="Таблица 4"/>
          <p:cNvGraphicFramePr>
            <a:graphicFrameLocks noGrp="1"/>
          </p:cNvGraphicFramePr>
          <p:nvPr/>
        </p:nvGraphicFramePr>
        <p:xfrm>
          <a:off x="285720" y="4786322"/>
          <a:ext cx="3571900" cy="714380"/>
        </p:xfrm>
        <a:graphic>
          <a:graphicData uri="http://schemas.openxmlformats.org/drawingml/2006/table">
            <a:tbl>
              <a:tblPr/>
              <a:tblGrid>
                <a:gridCol w="3571900"/>
              </a:tblGrid>
              <a:tr h="714380">
                <a:tc>
                  <a:txBody>
                    <a:bodyPr/>
                    <a:lstStyle/>
                    <a:p>
                      <a:pPr algn="l">
                        <a:lnSpc>
                          <a:spcPct val="100000"/>
                        </a:lnSpc>
                        <a:spcAft>
                          <a:spcPts val="0"/>
                        </a:spcAft>
                      </a:pPr>
                      <a:r>
                        <a:rPr lang="kk-KZ" sz="1600" b="0" i="0" u="none" strike="noStrike" spc="0" dirty="0">
                          <a:solidFill>
                            <a:srgbClr val="000000"/>
                          </a:solidFill>
                          <a:latin typeface="Times New Roman"/>
                          <a:ea typeface="Calibri"/>
                          <a:cs typeface="Times New Roman"/>
                        </a:rPr>
                        <a:t>Жаңадан түзілген нәруыздың, эндоплазмалық </a:t>
                      </a:r>
                      <a:r>
                        <a:rPr lang="kk-KZ" sz="1600" b="0" i="0" u="none" strike="noStrike" spc="0" dirty="0" smtClean="0">
                          <a:solidFill>
                            <a:srgbClr val="000000"/>
                          </a:solidFill>
                          <a:latin typeface="Times New Roman"/>
                          <a:ea typeface="Calibri"/>
                          <a:cs typeface="Times New Roman"/>
                        </a:rPr>
                        <a:t>торға </a:t>
                      </a:r>
                      <a:r>
                        <a:rPr lang="kk-KZ" sz="1600" b="0" i="0" u="none" strike="noStrike" spc="0" dirty="0">
                          <a:solidFill>
                            <a:srgbClr val="000000"/>
                          </a:solidFill>
                          <a:latin typeface="Times New Roman"/>
                          <a:ea typeface="Calibri"/>
                          <a:cs typeface="Times New Roman"/>
                        </a:rPr>
                        <a:t>түсуі. </a:t>
                      </a:r>
                      <a:endParaRPr lang="ru-RU" sz="1600" b="0" i="1" dirty="0">
                        <a:latin typeface="Times New Roman"/>
                        <a:ea typeface="Calibri"/>
                      </a:endParaRPr>
                    </a:p>
                  </a:txBody>
                  <a:tcPr marL="114300" marR="114300" marT="0" marB="0">
                    <a:lnL>
                      <a:noFill/>
                    </a:lnL>
                    <a:lnR>
                      <a:noFill/>
                    </a:lnR>
                    <a:lnT>
                      <a:noFill/>
                    </a:lnT>
                    <a:lnB>
                      <a:noFill/>
                    </a:lnB>
                  </a:tcPr>
                </a:tc>
              </a:tr>
            </a:tbl>
          </a:graphicData>
        </a:graphic>
      </p:graphicFrame>
      <p:graphicFrame>
        <p:nvGraphicFramePr>
          <p:cNvPr id="6" name="Таблица 5"/>
          <p:cNvGraphicFramePr>
            <a:graphicFrameLocks noGrp="1"/>
          </p:cNvGraphicFramePr>
          <p:nvPr/>
        </p:nvGraphicFramePr>
        <p:xfrm>
          <a:off x="4929190" y="5572140"/>
          <a:ext cx="3333752" cy="975360"/>
        </p:xfrm>
        <a:graphic>
          <a:graphicData uri="http://schemas.openxmlformats.org/drawingml/2006/table">
            <a:tbl>
              <a:tblPr/>
              <a:tblGrid>
                <a:gridCol w="3333752"/>
              </a:tblGrid>
              <a:tr h="785818">
                <a:tc>
                  <a:txBody>
                    <a:bodyPr/>
                    <a:lstStyle/>
                    <a:p>
                      <a:pPr algn="l">
                        <a:lnSpc>
                          <a:spcPct val="100000"/>
                        </a:lnSpc>
                        <a:spcAft>
                          <a:spcPts val="0"/>
                        </a:spcAft>
                      </a:pPr>
                      <a:r>
                        <a:rPr lang="kk-KZ" sz="1600" i="1" spc="-15" dirty="0">
                          <a:solidFill>
                            <a:srgbClr val="000000"/>
                          </a:solidFill>
                          <a:latin typeface="Times New Roman"/>
                          <a:ea typeface="Calibri"/>
                          <a:cs typeface="Times New Roman"/>
                        </a:rPr>
                        <a:t>Нәруыздық синтезге қатысатын негізгі құрылымдар мен процесстердің оңайлатылған сызбасы.</a:t>
                      </a:r>
                      <a:endParaRPr lang="ru-RU" sz="1600" i="1" spc="-10" dirty="0">
                        <a:latin typeface="Times New Roman"/>
                        <a:ea typeface="Calibri"/>
                      </a:endParaRPr>
                    </a:p>
                  </a:txBody>
                  <a:tcPr marL="114300" marR="114300" marT="0" marB="0">
                    <a:lnL>
                      <a:noFill/>
                    </a:lnL>
                    <a:lnR>
                      <a:noFill/>
                    </a:lnR>
                    <a:lnT>
                      <a:noFill/>
                    </a:lnT>
                    <a:lnB>
                      <a:noFill/>
                    </a:lnB>
                  </a:tcPr>
                </a:tc>
              </a:tr>
            </a:tbl>
          </a:graphicData>
        </a:graphic>
      </p:graphicFrame>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0" y="0"/>
            <a:ext cx="9144001" cy="6858000"/>
          </a:xfrm>
          <a:prstGeom prst="rect">
            <a:avLst/>
          </a:prstGeom>
          <a:noFill/>
          <a:ln w="9525">
            <a:noFill/>
            <a:miter lim="800000"/>
            <a:headEnd/>
            <a:tailEnd/>
          </a:ln>
        </p:spPr>
      </p:pic>
      <p:sp>
        <p:nvSpPr>
          <p:cNvPr id="3" name="Заголовок 1"/>
          <p:cNvSpPr txBox="1">
            <a:spLocks/>
          </p:cNvSpPr>
          <p:nvPr/>
        </p:nvSpPr>
        <p:spPr>
          <a:xfrm>
            <a:off x="1714480" y="785794"/>
            <a:ext cx="6972320" cy="868346"/>
          </a:xfrm>
          <a:prstGeom prst="rect">
            <a:avLst/>
          </a:prstGeom>
        </p:spPr>
        <p:txBody>
          <a:bodyPr>
            <a:normAutofit fontScale="9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kk-KZ" sz="4400" b="0" i="0" u="none" strike="noStrike" kern="1200" cap="none" spc="0" normalizeH="0" baseline="0" noProof="0" dirty="0" smtClean="0">
                <a:ln>
                  <a:noFill/>
                </a:ln>
                <a:solidFill>
                  <a:schemeClr val="accent1">
                    <a:lumMod val="60000"/>
                    <a:lumOff val="40000"/>
                  </a:schemeClr>
                </a:solidFill>
                <a:effectLst>
                  <a:outerShdw blurRad="38100" dist="38100" dir="2700000" algn="tl">
                    <a:srgbClr val="000000">
                      <a:alpha val="43137"/>
                    </a:srgbClr>
                  </a:outerShdw>
                </a:effectLst>
                <a:uLnTx/>
                <a:uFillTx/>
                <a:latin typeface="+mj-lt"/>
                <a:ea typeface="+mj-ea"/>
                <a:cs typeface="+mj-cs"/>
              </a:rPr>
              <a:t>Код арқылы реттемейтін ДНҚ</a:t>
            </a:r>
            <a:endParaRPr kumimoji="0" lang="ru-RU" sz="4400" b="0" i="0" u="none" strike="noStrike" kern="1200" cap="none" spc="0" normalizeH="0" baseline="0" noProof="0" dirty="0">
              <a:ln>
                <a:noFill/>
              </a:ln>
              <a:solidFill>
                <a:schemeClr val="accent1">
                  <a:lumMod val="60000"/>
                  <a:lumOff val="40000"/>
                </a:schemeClr>
              </a:solidFill>
              <a:effectLst>
                <a:outerShdw blurRad="38100" dist="38100" dir="2700000" algn="tl">
                  <a:srgbClr val="000000">
                    <a:alpha val="43137"/>
                  </a:srgbClr>
                </a:outerShdw>
              </a:effectLst>
              <a:uLnTx/>
              <a:uFillTx/>
              <a:latin typeface="+mj-lt"/>
              <a:ea typeface="+mj-ea"/>
              <a:cs typeface="+mj-cs"/>
            </a:endParaRPr>
          </a:p>
        </p:txBody>
      </p:sp>
      <p:sp>
        <p:nvSpPr>
          <p:cNvPr id="4" name="Содержимое 2"/>
          <p:cNvSpPr txBox="1">
            <a:spLocks/>
          </p:cNvSpPr>
          <p:nvPr/>
        </p:nvSpPr>
        <p:spPr>
          <a:xfrm>
            <a:off x="0" y="1785926"/>
            <a:ext cx="8858312" cy="4857784"/>
          </a:xfrm>
          <a:prstGeom prst="rect">
            <a:avLst/>
          </a:prstGeom>
        </p:spPr>
        <p:txBody>
          <a:bodyPr>
            <a:normAutofit fontScale="700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kk-KZ" sz="3200" b="0" i="0" u="none" strike="noStrike" kern="1200" cap="none" spc="0" normalizeH="0" baseline="0" noProof="0" dirty="0" smtClean="0">
                <a:ln>
                  <a:noFill/>
                </a:ln>
                <a:solidFill>
                  <a:schemeClr val="tx1"/>
                </a:solidFill>
                <a:effectLst/>
                <a:uLnTx/>
                <a:uFillTx/>
                <a:latin typeface="+mn-lt"/>
                <a:ea typeface="+mn-ea"/>
                <a:cs typeface="+mn-cs"/>
              </a:rPr>
              <a:t>Адам ДНҚ-сы құрамында, шамамен, 3000 млн жұп негіз және, бағалау бойынша, 100000 ген бар, бірақ қазіргі кезде бұл бағалаулар тек қана, шамамен болуы мүмкін. Мәселе,ДНҚ-ның көп бөлігі(шамамен 95%), кодтауға қатыспайтындықтан, көргеніміз бойынша, қандай да бір айқын функциялардан айырылғандығында. Басқаша айтқанда, ол нәруыз синтезін де, РНҚ синтезін де кодта</a:t>
            </a:r>
            <a:r>
              <a:rPr lang="kk-KZ" sz="3200" dirty="0" smtClean="0"/>
              <a:t>майды</a:t>
            </a:r>
            <a:r>
              <a:rPr kumimoji="0" lang="kk-KZ" sz="3200" b="0" i="0" u="none" strike="noStrike" kern="1200" cap="none" spc="0" normalizeH="0" baseline="0" noProof="0" dirty="0" smtClean="0">
                <a:ln>
                  <a:noFill/>
                </a:ln>
                <a:solidFill>
                  <a:schemeClr val="tx1"/>
                </a:solidFill>
                <a:effectLst/>
                <a:uLnTx/>
                <a:uFillTx/>
                <a:latin typeface="+mn-lt"/>
                <a:ea typeface="+mn-ea"/>
                <a:cs typeface="+mn-cs"/>
              </a:rPr>
              <a:t>. Кейде оны «жарамсыз ДНҚ» деп атайды, бірақ функцияның жоқтығы тек қана бұл функциялардың белгісіздігінде екенін болжау дұрыс емес. Мүмкін, бұл ДНҚ бөлігі, қазіргі уақытта ешқандай пайдалы мақсатта қызмет атқармайтын бұрынғы гендерді құрайды. Басқа бөлігі, мысалға, хромосомаларды қаптауға қатысу арқылы, құрылымдық функцияларды орындай алады. Бұл ДНҚ-ның, шамамен, 30-40%-ы бірнеше рет қайталанатын қысқа негіздер реттілігінен тұрады. ДНҚ-ның бұл бөлігіне, «генетикалық дактилоскопиядағы» рөлі сателлитті ДНҚ жатады. ДНҚ-ның, интрон деп аталатын кейбір аймақтары, төменде қарастырылады.</a:t>
            </a:r>
            <a:endParaRPr kumimoji="0" lang="ru-RU" sz="3200" b="1"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ru-RU"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0" y="0"/>
            <a:ext cx="9144001" cy="6858000"/>
          </a:xfrm>
          <a:prstGeom prst="rect">
            <a:avLst/>
          </a:prstGeom>
          <a:noFill/>
          <a:ln w="9525">
            <a:noFill/>
            <a:miter lim="800000"/>
            <a:headEnd/>
            <a:tailEnd/>
          </a:ln>
        </p:spPr>
      </p:pic>
      <p:sp>
        <p:nvSpPr>
          <p:cNvPr id="3" name="Заголовок 1"/>
          <p:cNvSpPr txBox="1">
            <a:spLocks/>
          </p:cNvSpPr>
          <p:nvPr/>
        </p:nvSpPr>
        <p:spPr>
          <a:xfrm>
            <a:off x="1785918" y="274638"/>
            <a:ext cx="6900882" cy="654032"/>
          </a:xfrm>
          <a:prstGeom prst="rect">
            <a:avLst/>
          </a:prstGeom>
        </p:spPr>
        <p:txBody>
          <a:bodyPr>
            <a:normAutofit fontScale="900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kk-KZ" sz="4400" b="0" i="0" u="none" strike="noStrike" kern="1200" cap="none" spc="0" normalizeH="0" baseline="0" noProof="0" dirty="0" smtClean="0">
                <a:ln>
                  <a:noFill/>
                </a:ln>
                <a:solidFill>
                  <a:schemeClr val="accent1">
                    <a:lumMod val="60000"/>
                    <a:lumOff val="40000"/>
                  </a:schemeClr>
                </a:solidFill>
                <a:effectLst>
                  <a:outerShdw blurRad="38100" dist="38100" dir="2700000" algn="tl">
                    <a:srgbClr val="000000">
                      <a:alpha val="43137"/>
                    </a:srgbClr>
                  </a:outerShdw>
                </a:effectLst>
                <a:uLnTx/>
                <a:uFillTx/>
                <a:latin typeface="+mj-lt"/>
                <a:ea typeface="+mj-ea"/>
                <a:cs typeface="+mj-cs"/>
              </a:rPr>
              <a:t>Интрондар және экзондар</a:t>
            </a:r>
            <a:endParaRPr kumimoji="0" lang="ru-RU" sz="4400" b="0" i="0" u="none" strike="noStrike" kern="1200" cap="none" spc="0" normalizeH="0" baseline="0" noProof="0" dirty="0">
              <a:ln>
                <a:noFill/>
              </a:ln>
              <a:solidFill>
                <a:schemeClr val="accent1">
                  <a:lumMod val="60000"/>
                  <a:lumOff val="40000"/>
                </a:schemeClr>
              </a:solidFill>
              <a:effectLst>
                <a:outerShdw blurRad="38100" dist="38100" dir="2700000" algn="tl">
                  <a:srgbClr val="000000">
                    <a:alpha val="43137"/>
                  </a:srgbClr>
                </a:outerShdw>
              </a:effectLst>
              <a:uLnTx/>
              <a:uFillTx/>
              <a:latin typeface="+mj-lt"/>
              <a:ea typeface="+mj-ea"/>
              <a:cs typeface="+mj-cs"/>
            </a:endParaRPr>
          </a:p>
        </p:txBody>
      </p:sp>
      <p:sp>
        <p:nvSpPr>
          <p:cNvPr id="4" name="Содержимое 2"/>
          <p:cNvSpPr txBox="1">
            <a:spLocks/>
          </p:cNvSpPr>
          <p:nvPr/>
        </p:nvSpPr>
        <p:spPr>
          <a:xfrm>
            <a:off x="428596" y="1285860"/>
            <a:ext cx="8501122" cy="5357850"/>
          </a:xfrm>
          <a:prstGeom prst="rect">
            <a:avLst/>
          </a:prstGeom>
        </p:spPr>
        <p:txBody>
          <a:bodyPr>
            <a:normAutofit fontScale="550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kk-KZ" sz="3200" b="0" i="0" u="none" strike="noStrike" kern="1200" cap="none" spc="0" normalizeH="0" baseline="0" noProof="0" dirty="0" smtClean="0">
                <a:ln>
                  <a:noFill/>
                </a:ln>
                <a:solidFill>
                  <a:schemeClr val="tx1"/>
                </a:solidFill>
                <a:effectLst/>
                <a:uLnTx/>
                <a:uFillTx/>
                <a:latin typeface="+mn-lt"/>
                <a:ea typeface="+mn-ea"/>
                <a:cs typeface="+mn-cs"/>
              </a:rPr>
              <a:t>1977 жылы биологтар, эукариоттық ағзалардың ДНҚ-сынан, сәйкес мРНҚ-ға қарағанда ұзындау гендерді анықтау арқылы таңғалды. мРНҚ, геннің көшірмесі болғандықтан, генмен дәл бірдей болуы тиіс еді. мРНҚ синтезі аяқталғаннан кейін,сол бойда, оның молекуласының кейбір аймақтары ол трансляцияда қолданылғанға дейін қиылатындығы анықталды. </a:t>
            </a:r>
            <a:endParaRPr kumimoji="0" lang="ru-RU"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kk-KZ" sz="3200" b="0" i="0" u="none" strike="noStrike" kern="1200" cap="none" spc="0" normalizeH="0" baseline="0" noProof="0" dirty="0" smtClean="0">
                <a:ln>
                  <a:noFill/>
                </a:ln>
                <a:solidFill>
                  <a:schemeClr val="tx1"/>
                </a:solidFill>
                <a:effectLst/>
                <a:uLnTx/>
                <a:uFillTx/>
                <a:latin typeface="+mn-lt"/>
                <a:ea typeface="+mn-ea"/>
                <a:cs typeface="+mn-cs"/>
              </a:rPr>
              <a:t>Бұл қолданылмайтын РНҚ аймақтарын код арқылы реттейтін ген аймақтарын, </a:t>
            </a:r>
            <a:r>
              <a:rPr kumimoji="0" lang="kk-KZ" sz="3200" b="1" i="0" u="none" strike="noStrike" kern="1200" cap="none" spc="0" normalizeH="0" baseline="0" noProof="0" dirty="0" smtClean="0">
                <a:ln>
                  <a:noFill/>
                </a:ln>
                <a:solidFill>
                  <a:schemeClr val="tx1"/>
                </a:solidFill>
                <a:effectLst/>
                <a:uLnTx/>
                <a:uFillTx/>
                <a:latin typeface="+mn-lt"/>
                <a:ea typeface="+mn-ea"/>
                <a:cs typeface="+mn-cs"/>
              </a:rPr>
              <a:t>интрондар</a:t>
            </a:r>
            <a:r>
              <a:rPr kumimoji="0" lang="kk-KZ" sz="3200" b="0" i="0" u="none" strike="noStrike" kern="1200" cap="none" spc="0" normalizeH="0" baseline="0" noProof="0" dirty="0" smtClean="0">
                <a:ln>
                  <a:noFill/>
                </a:ln>
                <a:solidFill>
                  <a:schemeClr val="tx1"/>
                </a:solidFill>
                <a:effectLst/>
                <a:uLnTx/>
                <a:uFillTx/>
                <a:latin typeface="+mn-lt"/>
                <a:ea typeface="+mn-ea"/>
                <a:cs typeface="+mn-cs"/>
              </a:rPr>
              <a:t> деп атаған. Сәйкес нәруызды кодтайтын геннің қалған аймақтарын, </a:t>
            </a:r>
            <a:r>
              <a:rPr kumimoji="0" lang="kk-KZ" sz="3200" b="1" i="0" u="none" strike="noStrike" kern="1200" cap="none" spc="0" normalizeH="0" baseline="0" noProof="0" dirty="0" smtClean="0">
                <a:ln>
                  <a:noFill/>
                </a:ln>
                <a:solidFill>
                  <a:schemeClr val="tx1"/>
                </a:solidFill>
                <a:effectLst/>
                <a:uLnTx/>
                <a:uFillTx/>
                <a:latin typeface="+mn-lt"/>
                <a:ea typeface="+mn-ea"/>
                <a:cs typeface="+mn-cs"/>
              </a:rPr>
              <a:t>экзондар</a:t>
            </a:r>
            <a:r>
              <a:rPr kumimoji="0" lang="kk-KZ" sz="3200" b="0" i="0" u="none" strike="noStrike" kern="1200" cap="none" spc="0" normalizeH="0" baseline="0" noProof="0" dirty="0" smtClean="0">
                <a:ln>
                  <a:noFill/>
                </a:ln>
                <a:solidFill>
                  <a:schemeClr val="tx1"/>
                </a:solidFill>
                <a:effectLst/>
                <a:uLnTx/>
                <a:uFillTx/>
                <a:latin typeface="+mn-lt"/>
                <a:ea typeface="+mn-ea"/>
                <a:cs typeface="+mn-cs"/>
              </a:rPr>
              <a:t> деп атаған. Интрондардың өлшемі және орналасуы өте алуан түрлі және берілген генге тән. Прокариоттарда интрондар болмайды. Интрондардың мүмкін функцияларының бірі, әр түрлі жасушалардағы бірдей мРНҚ-дан әртүрлі интрондар кетірілуі мүмкін болып шыққан кезде анықталды. Осылайша, ген құрамында альтернативті интрон болуы және әртүрлі, бірақ ұқсас нәруыздарда да код арқылы реттеуі мүмкін. Бұл оның потенциалды қолданылуын арттырады. Мысал ретінде кальцитонин гені қызмет атқарады.  Бұл ген, қандай интрон кетірілгеніне байланысты, мРНҚ-ның екі түрлі формасын шығара алады. Олардың біреуі қалқанша безде түзіледі және 32 аминқышқылдан тұратын кальцитонин нәруызы синтезін код арқылы реттейді. </a:t>
            </a:r>
            <a:r>
              <a:rPr kumimoji="0" lang="kk-KZ" sz="3200" b="1" i="0" u="none" strike="noStrike" kern="1200" cap="none" spc="0" normalizeH="0" baseline="0" noProof="0" dirty="0" smtClean="0">
                <a:ln>
                  <a:noFill/>
                </a:ln>
                <a:solidFill>
                  <a:schemeClr val="tx1"/>
                </a:solidFill>
                <a:effectLst/>
                <a:uLnTx/>
                <a:uFillTx/>
                <a:latin typeface="+mn-lt"/>
                <a:ea typeface="+mn-ea"/>
                <a:cs typeface="+mn-cs"/>
              </a:rPr>
              <a:t>Кальцитонин</a:t>
            </a:r>
            <a:r>
              <a:rPr kumimoji="0" lang="kk-KZ" sz="3200" b="0" i="0" u="none" strike="noStrike" kern="1200" cap="none" spc="0" normalizeH="0" baseline="0" noProof="0" dirty="0" smtClean="0">
                <a:ln>
                  <a:noFill/>
                </a:ln>
                <a:solidFill>
                  <a:schemeClr val="tx1"/>
                </a:solidFill>
                <a:effectLst/>
                <a:uLnTx/>
                <a:uFillTx/>
                <a:latin typeface="+mn-lt"/>
                <a:ea typeface="+mn-ea"/>
                <a:cs typeface="+mn-cs"/>
              </a:rPr>
              <a:t>— бұл қандағы кальций деңгейін төмендететін гормон. мРНҚ-ның басқа формасы гипоталамуста синтезделеді және 37 аминқышқылдан тұратын нәруызды код арқылы реттейді; бұл пептид деп аталған, кальцитонин генімен байланысқан нәруыз, кальцитонинге ұқсас және тамырды кеңейтетін күшті әсерге ие.  Ол,сонымен қатар, перифериялық жүйке жүйесінің кейбір бөліктеріндегі жүйке ұштарынан да бөлінеді.</a:t>
            </a:r>
            <a:endParaRPr kumimoji="0" lang="ru-RU" sz="32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cstate="print"/>
          <a:srcRect/>
          <a:stretch>
            <a:fillRect/>
          </a:stretch>
        </p:blipFill>
        <p:spPr bwMode="auto">
          <a:xfrm>
            <a:off x="0" y="0"/>
            <a:ext cx="9144001" cy="6858000"/>
          </a:xfrm>
          <a:prstGeom prst="rect">
            <a:avLst/>
          </a:prstGeom>
          <a:noFill/>
          <a:ln w="9525">
            <a:noFill/>
            <a:miter lim="800000"/>
            <a:headEnd/>
            <a:tailEnd/>
          </a:ln>
        </p:spPr>
      </p:pic>
      <p:graphicFrame>
        <p:nvGraphicFramePr>
          <p:cNvPr id="212994" name="Object 2"/>
          <p:cNvGraphicFramePr>
            <a:graphicFrameLocks noChangeAspect="1"/>
          </p:cNvGraphicFramePr>
          <p:nvPr/>
        </p:nvGraphicFramePr>
        <p:xfrm>
          <a:off x="2857488" y="214290"/>
          <a:ext cx="5000660" cy="6429420"/>
        </p:xfrm>
        <a:graphic>
          <a:graphicData uri="http://schemas.openxmlformats.org/presentationml/2006/ole">
            <p:oleObj spid="_x0000_s212996" name="Точечный рисунок" r:id="rId4" imgW="3277057" imgH="3666667" progId="PBrush">
              <p:embed/>
            </p:oleObj>
          </a:graphicData>
        </a:graphic>
      </p:graphicFrame>
      <p:graphicFrame>
        <p:nvGraphicFramePr>
          <p:cNvPr id="4" name="Таблица 3"/>
          <p:cNvGraphicFramePr>
            <a:graphicFrameLocks noGrp="1"/>
          </p:cNvGraphicFramePr>
          <p:nvPr/>
        </p:nvGraphicFramePr>
        <p:xfrm>
          <a:off x="571472" y="1714488"/>
          <a:ext cx="2143140" cy="1071570"/>
        </p:xfrm>
        <a:graphic>
          <a:graphicData uri="http://schemas.openxmlformats.org/drawingml/2006/table">
            <a:tbl>
              <a:tblPr/>
              <a:tblGrid>
                <a:gridCol w="2143140"/>
              </a:tblGrid>
              <a:tr h="1071570">
                <a:tc>
                  <a:txBody>
                    <a:bodyPr/>
                    <a:lstStyle/>
                    <a:p>
                      <a:pPr marL="12700" algn="l">
                        <a:lnSpc>
                          <a:spcPct val="100000"/>
                        </a:lnSpc>
                        <a:spcBef>
                          <a:spcPts val="900"/>
                        </a:spcBef>
                        <a:spcAft>
                          <a:spcPts val="0"/>
                        </a:spcAft>
                      </a:pPr>
                      <a:r>
                        <a:rPr lang="ru-RU" sz="1600" i="1" spc="-15" dirty="0" err="1">
                          <a:solidFill>
                            <a:srgbClr val="000000"/>
                          </a:solidFill>
                          <a:latin typeface="Times New Roman"/>
                          <a:ea typeface="Calibri"/>
                          <a:cs typeface="Times New Roman"/>
                        </a:rPr>
                        <a:t>Экзон</a:t>
                      </a:r>
                      <a:r>
                        <a:rPr lang="kk-KZ" sz="1600" i="1" spc="-15" dirty="0">
                          <a:solidFill>
                            <a:srgbClr val="000000"/>
                          </a:solidFill>
                          <a:latin typeface="Times New Roman"/>
                          <a:ea typeface="Calibri"/>
                          <a:cs typeface="Times New Roman"/>
                        </a:rPr>
                        <a:t>дар</a:t>
                      </a:r>
                      <a:r>
                        <a:rPr lang="ru-RU" sz="1600" i="1" spc="-15" dirty="0">
                          <a:solidFill>
                            <a:srgbClr val="000000"/>
                          </a:solidFill>
                          <a:latin typeface="Times New Roman"/>
                          <a:ea typeface="Calibri"/>
                          <a:cs typeface="Times New Roman"/>
                        </a:rPr>
                        <a:t>, </a:t>
                      </a:r>
                      <a:r>
                        <a:rPr lang="ru-RU" sz="1600" i="1" spc="-15" dirty="0" err="1">
                          <a:solidFill>
                            <a:srgbClr val="000000"/>
                          </a:solidFill>
                          <a:latin typeface="Times New Roman"/>
                          <a:ea typeface="Calibri"/>
                          <a:cs typeface="Times New Roman"/>
                        </a:rPr>
                        <a:t>интрон</a:t>
                      </a:r>
                      <a:r>
                        <a:rPr lang="kk-KZ" sz="1600" i="1" spc="-15" dirty="0">
                          <a:solidFill>
                            <a:srgbClr val="000000"/>
                          </a:solidFill>
                          <a:latin typeface="Times New Roman"/>
                          <a:ea typeface="Calibri"/>
                          <a:cs typeface="Times New Roman"/>
                        </a:rPr>
                        <a:t>дар  және  интрондардың кесілуі</a:t>
                      </a:r>
                      <a:r>
                        <a:rPr lang="ru-RU" sz="1600" i="1" spc="-15" dirty="0">
                          <a:solidFill>
                            <a:srgbClr val="000000"/>
                          </a:solidFill>
                          <a:latin typeface="Times New Roman"/>
                          <a:ea typeface="Calibri"/>
                          <a:cs typeface="Times New Roman"/>
                        </a:rPr>
                        <a:t>.</a:t>
                      </a:r>
                      <a:endParaRPr lang="ru-RU" sz="1600" i="1" spc="-15" dirty="0">
                        <a:latin typeface="Times New Roman"/>
                        <a:ea typeface="Calibri"/>
                      </a:endParaRPr>
                    </a:p>
                  </a:txBody>
                  <a:tcPr marL="114300" marR="114300" marT="0" marB="0">
                    <a:lnL>
                      <a:noFill/>
                    </a:lnL>
                    <a:lnR>
                      <a:noFill/>
                    </a:lnR>
                    <a:lnT>
                      <a:noFill/>
                    </a:lnT>
                    <a:lnB>
                      <a:noFill/>
                    </a:lnB>
                  </a:tcPr>
                </a:tc>
              </a:tr>
            </a:tbl>
          </a:graphicData>
        </a:graphic>
      </p:graphicFrame>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0" y="0"/>
            <a:ext cx="9144001" cy="6858000"/>
          </a:xfrm>
          <a:prstGeom prst="rect">
            <a:avLst/>
          </a:prstGeom>
          <a:noFill/>
          <a:ln w="9525">
            <a:noFill/>
            <a:miter lim="800000"/>
            <a:headEnd/>
            <a:tailEnd/>
          </a:ln>
        </p:spPr>
      </p:pic>
      <p:sp>
        <p:nvSpPr>
          <p:cNvPr id="3" name="Заголовок 1"/>
          <p:cNvSpPr txBox="1">
            <a:spLocks/>
          </p:cNvSpPr>
          <p:nvPr/>
        </p:nvSpPr>
        <p:spPr>
          <a:xfrm>
            <a:off x="2143108" y="642918"/>
            <a:ext cx="6615130" cy="939784"/>
          </a:xfrm>
          <a:prstGeom prst="rect">
            <a:avLst/>
          </a:prstGeom>
        </p:spPr>
        <p:txBody>
          <a:bodyPr>
            <a:normAutofit fontScale="82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kk-KZ" sz="4400" b="1" i="0" u="none" strike="noStrike" kern="1200" cap="none" spc="0" normalizeH="0" baseline="0" noProof="0" dirty="0" smtClean="0">
                <a:ln>
                  <a:noFill/>
                </a:ln>
                <a:solidFill>
                  <a:schemeClr val="accent1">
                    <a:lumMod val="60000"/>
                    <a:lumOff val="40000"/>
                  </a:schemeClr>
                </a:solidFill>
                <a:effectLst>
                  <a:outerShdw blurRad="38100" dist="38100" dir="2700000" algn="tl">
                    <a:srgbClr val="000000">
                      <a:alpha val="43137"/>
                    </a:srgbClr>
                  </a:outerShdw>
                </a:effectLst>
                <a:uLnTx/>
                <a:uFillTx/>
                <a:latin typeface="+mj-lt"/>
                <a:ea typeface="+mj-ea"/>
                <a:cs typeface="+mj-cs"/>
              </a:rPr>
              <a:t>Гендік белсенділіктің реттелуі</a:t>
            </a:r>
            <a:endParaRPr kumimoji="0" lang="ru-RU" sz="4400" b="0" i="0" u="none" strike="noStrike" kern="1200" cap="none" spc="0" normalizeH="0" baseline="0" noProof="0" dirty="0">
              <a:ln>
                <a:noFill/>
              </a:ln>
              <a:solidFill>
                <a:schemeClr val="accent1">
                  <a:lumMod val="60000"/>
                  <a:lumOff val="40000"/>
                </a:schemeClr>
              </a:solidFill>
              <a:effectLst>
                <a:outerShdw blurRad="38100" dist="38100" dir="2700000" algn="tl">
                  <a:srgbClr val="000000">
                    <a:alpha val="43137"/>
                  </a:srgbClr>
                </a:outerShdw>
              </a:effectLst>
              <a:uLnTx/>
              <a:uFillTx/>
              <a:latin typeface="+mj-lt"/>
              <a:ea typeface="+mj-ea"/>
              <a:cs typeface="+mj-cs"/>
            </a:endParaRPr>
          </a:p>
        </p:txBody>
      </p:sp>
      <p:sp>
        <p:nvSpPr>
          <p:cNvPr id="4" name="Содержимое 2"/>
          <p:cNvSpPr txBox="1">
            <a:spLocks/>
          </p:cNvSpPr>
          <p:nvPr/>
        </p:nvSpPr>
        <p:spPr>
          <a:xfrm>
            <a:off x="285720" y="1785926"/>
            <a:ext cx="8643998" cy="4286280"/>
          </a:xfrm>
          <a:prstGeom prst="rect">
            <a:avLst/>
          </a:prstGeom>
        </p:spPr>
        <p:txBody>
          <a:bodyPr>
            <a:normAutofit fontScale="925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kk-KZ" sz="3200" b="0" i="0" u="none" strike="noStrike" kern="1200" cap="none" spc="0" normalizeH="0" baseline="0" noProof="0" smtClean="0">
                <a:ln>
                  <a:noFill/>
                </a:ln>
                <a:solidFill>
                  <a:schemeClr val="tx1"/>
                </a:solidFill>
                <a:effectLst/>
                <a:uLnTx/>
                <a:uFillTx/>
                <a:latin typeface="+mn-lt"/>
                <a:ea typeface="+mn-ea"/>
                <a:cs typeface="+mn-cs"/>
              </a:rPr>
              <a:t>Генетикалық кодтың мағынасы ашылғаннан және ДНҚ құрылымы орнатылғаннан кейін, генетика саласындағы зерттеулер алға қарай дами түсті. Әсіресе молекулалық генетиктерді ойландырған басты мәселелердің бірі, бұл гендер белсенділігінің реттелуі қандай тәсілмен әр  жасушамен бірдей даму программасының және оның өзіндік функцияларының орындалуын қамтамасыз ететіні туралы сұрақ.</a:t>
            </a:r>
            <a:endParaRPr kumimoji="0" lang="ru-RU" sz="3200" b="0" i="0" u="none" strike="noStrike" kern="1200" cap="none" spc="0" normalizeH="0" baseline="0" noProof="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ru-RU"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0" y="0"/>
            <a:ext cx="9144001" cy="6858000"/>
          </a:xfrm>
          <a:prstGeom prst="rect">
            <a:avLst/>
          </a:prstGeom>
          <a:noFill/>
          <a:ln w="9525">
            <a:noFill/>
            <a:miter lim="800000"/>
            <a:headEnd/>
            <a:tailEnd/>
          </a:ln>
        </p:spPr>
      </p:pic>
      <p:sp>
        <p:nvSpPr>
          <p:cNvPr id="3" name="Содержимое 2"/>
          <p:cNvSpPr txBox="1">
            <a:spLocks/>
          </p:cNvSpPr>
          <p:nvPr/>
        </p:nvSpPr>
        <p:spPr>
          <a:xfrm>
            <a:off x="357158" y="1214422"/>
            <a:ext cx="8572560" cy="5286412"/>
          </a:xfrm>
          <a:prstGeom prst="rect">
            <a:avLst/>
          </a:prstGeom>
        </p:spPr>
        <p:txBody>
          <a:bodyPr>
            <a:normAutofit fontScale="925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kk-KZ" sz="3200" b="0" i="0" u="none" strike="noStrike" kern="1200" cap="none" spc="0" normalizeH="0" baseline="0" noProof="0" dirty="0" smtClean="0">
                <a:ln>
                  <a:noFill/>
                </a:ln>
                <a:solidFill>
                  <a:schemeClr val="tx1"/>
                </a:solidFill>
                <a:effectLst/>
                <a:uLnTx/>
                <a:uFillTx/>
                <a:latin typeface="+mn-lt"/>
                <a:ea typeface="+mn-ea"/>
                <a:cs typeface="+mn-cs"/>
              </a:rPr>
              <a:t>Берілген ағзаның барлық соматикалық жасушаларында бірдей гендер болады, яғни құрамында бірдей аллельдерді таситын бірдей хромосома саны бар және қанша дегенмен көпжасушалы ағзалар жасушасы, құрылымы және функциялары бойынша алуан түрлі. Тіпті бірдей жасушаларда нәруыздың молекулалар синтезінің жылдамдығы, жағдайларға және қажеттілікке байланысты әр-түрлі болуы мүмкін. Жасушадағы гендер белсенділігін реттейтін механизмдер туралы ақпараттар, алғаш рет, </a:t>
            </a:r>
            <a:r>
              <a:rPr kumimoji="0" lang="kk-KZ" sz="3200" b="1" i="1" u="none" strike="noStrike" kern="1200" cap="none" spc="0" normalizeH="0" baseline="0" noProof="0" dirty="0" smtClean="0">
                <a:ln>
                  <a:noFill/>
                </a:ln>
                <a:solidFill>
                  <a:schemeClr val="tx1"/>
                </a:solidFill>
                <a:effectLst/>
                <a:uLnTx/>
                <a:uFillTx/>
                <a:latin typeface="+mn-lt"/>
                <a:ea typeface="+mn-ea"/>
                <a:cs typeface="+mn-cs"/>
              </a:rPr>
              <a:t>E.coli</a:t>
            </a:r>
            <a:r>
              <a:rPr kumimoji="0" lang="kk-KZ" sz="3200" b="0" i="0" u="none" strike="noStrike" kern="1200" cap="none" spc="0" normalizeH="0" baseline="0" noProof="0" dirty="0" smtClean="0">
                <a:ln>
                  <a:noFill/>
                </a:ln>
                <a:solidFill>
                  <a:schemeClr val="tx1"/>
                </a:solidFill>
                <a:effectLst/>
                <a:uLnTx/>
                <a:uFillTx/>
                <a:latin typeface="+mn-lt"/>
                <a:ea typeface="+mn-ea"/>
                <a:cs typeface="+mn-cs"/>
              </a:rPr>
              <a:t>-дегі ферменттер синтезі реттелуін зерттеу кезінде алынды.</a:t>
            </a:r>
            <a:endParaRPr kumimoji="0" lang="ru-RU"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ru-RU"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0" y="0"/>
            <a:ext cx="9144001" cy="6858000"/>
          </a:xfrm>
          <a:prstGeom prst="rect">
            <a:avLst/>
          </a:prstGeom>
          <a:noFill/>
          <a:ln w="9525">
            <a:noFill/>
            <a:miter lim="800000"/>
            <a:headEnd/>
            <a:tailEnd/>
          </a:ln>
        </p:spPr>
      </p:pic>
      <p:sp>
        <p:nvSpPr>
          <p:cNvPr id="3" name="Содержимое 2"/>
          <p:cNvSpPr txBox="1">
            <a:spLocks/>
          </p:cNvSpPr>
          <p:nvPr/>
        </p:nvSpPr>
        <p:spPr>
          <a:xfrm>
            <a:off x="357158" y="1285860"/>
            <a:ext cx="8329642" cy="5286412"/>
          </a:xfrm>
          <a:prstGeom prst="rect">
            <a:avLst/>
          </a:prstGeom>
        </p:spPr>
        <p:txBody>
          <a:bodyPr>
            <a:normAutofit fontScale="925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kk-KZ" sz="3200" b="0" i="0" u="none" strike="noStrike" kern="1200" cap="none" spc="0" normalizeH="0" baseline="0" noProof="0" smtClean="0">
                <a:ln>
                  <a:noFill/>
                </a:ln>
                <a:solidFill>
                  <a:schemeClr val="tx1"/>
                </a:solidFill>
                <a:effectLst/>
                <a:uLnTx/>
                <a:uFillTx/>
                <a:latin typeface="+mn-lt"/>
                <a:ea typeface="+mn-ea"/>
                <a:cs typeface="+mn-cs"/>
              </a:rPr>
              <a:t>1961 жылы Жакоб және Моно,  E.coli-дегі ферменттер синтезінің индукция табиғатын түсінуді қалап, эксперименттер қатарын жүргізді. Бұл бактерия жасушасында, шамамен, 800 фермент синтезделетіндігін болжайды. Олардың кейбірінің синтезі үздіксіз жүреді және оларды </a:t>
            </a:r>
            <a:r>
              <a:rPr kumimoji="0" lang="kk-KZ" sz="3200" b="1" i="0" u="none" strike="noStrike" kern="1200" cap="none" spc="0" normalizeH="0" baseline="0" noProof="0" smtClean="0">
                <a:ln>
                  <a:noFill/>
                </a:ln>
                <a:solidFill>
                  <a:schemeClr val="tx1"/>
                </a:solidFill>
                <a:effectLst/>
                <a:uLnTx/>
                <a:uFillTx/>
                <a:latin typeface="+mn-lt"/>
                <a:ea typeface="+mn-ea"/>
                <a:cs typeface="+mn-cs"/>
              </a:rPr>
              <a:t>конститутивтік</a:t>
            </a:r>
            <a:r>
              <a:rPr kumimoji="0" lang="kk-KZ" sz="3200" b="0" i="0" u="none" strike="noStrike" kern="1200" cap="none" spc="0" normalizeH="0" baseline="0" noProof="0" smtClean="0">
                <a:ln>
                  <a:noFill/>
                </a:ln>
                <a:solidFill>
                  <a:schemeClr val="tx1"/>
                </a:solidFill>
                <a:effectLst/>
                <a:uLnTx/>
                <a:uFillTx/>
                <a:latin typeface="+mn-lt"/>
                <a:ea typeface="+mn-ea"/>
                <a:cs typeface="+mn-cs"/>
              </a:rPr>
              <a:t> </a:t>
            </a:r>
            <a:r>
              <a:rPr kumimoji="0" lang="kk-KZ" sz="3200" b="1" i="0" u="none" strike="noStrike" kern="1200" cap="none" spc="0" normalizeH="0" baseline="0" noProof="0" smtClean="0">
                <a:ln>
                  <a:noFill/>
                </a:ln>
                <a:solidFill>
                  <a:schemeClr val="tx1"/>
                </a:solidFill>
                <a:effectLst/>
                <a:uLnTx/>
                <a:uFillTx/>
                <a:latin typeface="+mn-lt"/>
                <a:ea typeface="+mn-ea"/>
                <a:cs typeface="+mn-cs"/>
              </a:rPr>
              <a:t>ферменттер</a:t>
            </a:r>
            <a:r>
              <a:rPr kumimoji="0" lang="kk-KZ" sz="3200" b="0" i="0" u="none" strike="noStrike" kern="1200" cap="none" spc="0" normalizeH="0" baseline="0" noProof="0" smtClean="0">
                <a:ln>
                  <a:noFill/>
                </a:ln>
                <a:solidFill>
                  <a:schemeClr val="tx1"/>
                </a:solidFill>
                <a:effectLst/>
                <a:uLnTx/>
                <a:uFillTx/>
                <a:latin typeface="+mn-lt"/>
                <a:ea typeface="+mn-ea"/>
                <a:cs typeface="+mn-cs"/>
              </a:rPr>
              <a:t> деп атайды; басқалары берілген ферменттің субстраты болмауы да мүмкін тиісті индуктор бар болғанда ғана түзіледі. Мұндай мысал ретінде ᵦ -гаметозидаза қызмет атқаратын ферменттерді </a:t>
            </a:r>
            <a:r>
              <a:rPr kumimoji="0" lang="kk-KZ" sz="3200" b="1" i="0" u="none" strike="noStrike" kern="1200" cap="none" spc="0" normalizeH="0" baseline="0" noProof="0" smtClean="0">
                <a:ln>
                  <a:noFill/>
                </a:ln>
                <a:solidFill>
                  <a:schemeClr val="tx1"/>
                </a:solidFill>
                <a:effectLst/>
                <a:uLnTx/>
                <a:uFillTx/>
                <a:latin typeface="+mn-lt"/>
                <a:ea typeface="+mn-ea"/>
                <a:cs typeface="+mn-cs"/>
              </a:rPr>
              <a:t>индуцибельдік</a:t>
            </a:r>
            <a:r>
              <a:rPr kumimoji="0" lang="kk-KZ" sz="3200" b="0" i="0" u="none" strike="noStrike" kern="1200" cap="none" spc="0" normalizeH="0" baseline="0" noProof="0" smtClean="0">
                <a:ln>
                  <a:noFill/>
                </a:ln>
                <a:solidFill>
                  <a:schemeClr val="tx1"/>
                </a:solidFill>
                <a:effectLst/>
                <a:uLnTx/>
                <a:uFillTx/>
                <a:latin typeface="+mn-lt"/>
                <a:ea typeface="+mn-ea"/>
                <a:cs typeface="+mn-cs"/>
              </a:rPr>
              <a:t> </a:t>
            </a:r>
            <a:r>
              <a:rPr kumimoji="0" lang="kk-KZ" sz="3200" b="1" i="0" u="none" strike="noStrike" kern="1200" cap="none" spc="0" normalizeH="0" baseline="0" noProof="0" smtClean="0">
                <a:ln>
                  <a:noFill/>
                </a:ln>
                <a:solidFill>
                  <a:schemeClr val="tx1"/>
                </a:solidFill>
                <a:effectLst/>
                <a:uLnTx/>
                <a:uFillTx/>
                <a:latin typeface="+mn-lt"/>
                <a:ea typeface="+mn-ea"/>
                <a:cs typeface="+mn-cs"/>
              </a:rPr>
              <a:t>ферменттер</a:t>
            </a:r>
            <a:r>
              <a:rPr kumimoji="0" lang="kk-KZ" sz="3200" b="0" i="0" u="none" strike="noStrike" kern="1200" cap="none" spc="0" normalizeH="0" baseline="0" noProof="0" smtClean="0">
                <a:ln>
                  <a:noFill/>
                </a:ln>
                <a:solidFill>
                  <a:schemeClr val="tx1"/>
                </a:solidFill>
                <a:effectLst/>
                <a:uLnTx/>
                <a:uFillTx/>
                <a:latin typeface="+mn-lt"/>
                <a:ea typeface="+mn-ea"/>
                <a:cs typeface="+mn-cs"/>
              </a:rPr>
              <a:t> деп атайды</a:t>
            </a:r>
            <a:endParaRPr kumimoji="0" lang="ru-RU" sz="3200" b="0" i="0" u="none" strike="noStrike" kern="1200" cap="none" spc="0" normalizeH="0" baseline="0" noProof="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ru-RU"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0" y="0"/>
            <a:ext cx="9144001" cy="6858000"/>
          </a:xfrm>
          <a:prstGeom prst="rect">
            <a:avLst/>
          </a:prstGeom>
          <a:noFill/>
          <a:ln w="9525">
            <a:noFill/>
            <a:miter lim="800000"/>
            <a:headEnd/>
            <a:tailEnd/>
          </a:ln>
        </p:spPr>
      </p:pic>
      <p:sp>
        <p:nvSpPr>
          <p:cNvPr id="3" name="Содержимое 2"/>
          <p:cNvSpPr txBox="1">
            <a:spLocks/>
          </p:cNvSpPr>
          <p:nvPr/>
        </p:nvSpPr>
        <p:spPr>
          <a:xfrm>
            <a:off x="428596" y="1357298"/>
            <a:ext cx="8572560" cy="5357850"/>
          </a:xfrm>
          <a:prstGeom prst="rect">
            <a:avLst/>
          </a:prstGeom>
        </p:spPr>
        <p:txBody>
          <a:bodyPr>
            <a:normAutofit fontScale="625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1" i="1" u="none" strike="noStrike" kern="1200" cap="none" spc="0" normalizeH="0" baseline="0" noProof="0" smtClean="0">
                <a:ln>
                  <a:noFill/>
                </a:ln>
                <a:solidFill>
                  <a:schemeClr val="tx1"/>
                </a:solidFill>
                <a:effectLst/>
                <a:uLnTx/>
                <a:uFillTx/>
                <a:latin typeface="+mn-lt"/>
                <a:ea typeface="+mn-ea"/>
                <a:cs typeface="+mn-cs"/>
              </a:rPr>
              <a:t>Е. coli </a:t>
            </a:r>
            <a:r>
              <a:rPr kumimoji="0" lang="kk-KZ" sz="3200" b="0" i="0" u="none" strike="noStrike" kern="1200" cap="none" spc="0" normalizeH="0" baseline="0" noProof="0" smtClean="0">
                <a:ln>
                  <a:noFill/>
                </a:ln>
                <a:solidFill>
                  <a:schemeClr val="tx1"/>
                </a:solidFill>
                <a:effectLst/>
                <a:uLnTx/>
                <a:uFillTx/>
                <a:latin typeface="+mn-lt"/>
                <a:ea typeface="+mn-ea"/>
                <a:cs typeface="+mn-cs"/>
              </a:rPr>
              <a:t>, құрамында глюкоза бар мәдени ортада тез өседі.  Жасушаларды глюкоза орнына лактозасы бар ортаға ауыстырғанда, өсу бірден емес, қысқа кідірістен соң басталады, бірақ содан соң глюкозалы ортадағы сияқты жылдамдықпен жалғасуда. Жүргізілген зерттеулер, лактоза ортасында өсуге, әдетте </a:t>
            </a:r>
            <a:r>
              <a:rPr kumimoji="0" lang="kk-KZ" sz="3200" b="1" i="1" u="none" strike="noStrike" kern="1200" cap="none" spc="0" normalizeH="0" baseline="0" noProof="0" smtClean="0">
                <a:ln>
                  <a:noFill/>
                </a:ln>
                <a:solidFill>
                  <a:schemeClr val="tx1"/>
                </a:solidFill>
                <a:effectLst/>
                <a:uLnTx/>
                <a:uFillTx/>
                <a:latin typeface="+mn-lt"/>
                <a:ea typeface="+mn-ea"/>
                <a:cs typeface="+mn-cs"/>
              </a:rPr>
              <a:t> Е. coli </a:t>
            </a:r>
            <a:r>
              <a:rPr kumimoji="0" lang="kk-KZ" sz="3200" b="0" i="0" u="none" strike="noStrike" kern="1200" cap="none" spc="0" normalizeH="0" baseline="0" noProof="0" smtClean="0">
                <a:ln>
                  <a:noFill/>
                </a:ln>
                <a:solidFill>
                  <a:schemeClr val="tx1"/>
                </a:solidFill>
                <a:effectLst/>
                <a:uLnTx/>
                <a:uFillTx/>
                <a:latin typeface="+mn-lt"/>
                <a:ea typeface="+mn-ea"/>
                <a:cs typeface="+mn-cs"/>
              </a:rPr>
              <a:t> синтездемейтін екі зат болуы қажет екендігін көрсетті: лактозаны глюкоза және галактозаға дейін гидролиздейтін  ᵦ -галактозидазалар, және жасушаны ортадан лактозаны тез жұтып алуға қабілетті қылатын </a:t>
            </a:r>
            <a:r>
              <a:rPr kumimoji="0" lang="kk-KZ" sz="3200" b="1" i="0" u="none" strike="noStrike" kern="1200" cap="none" spc="0" normalizeH="0" baseline="0" noProof="0" smtClean="0">
                <a:ln>
                  <a:noFill/>
                </a:ln>
                <a:solidFill>
                  <a:schemeClr val="tx1"/>
                </a:solidFill>
                <a:effectLst/>
                <a:uLnTx/>
                <a:uFillTx/>
                <a:latin typeface="+mn-lt"/>
                <a:ea typeface="+mn-ea"/>
                <a:cs typeface="+mn-cs"/>
              </a:rPr>
              <a:t>лактозопермеазалар</a:t>
            </a:r>
            <a:r>
              <a:rPr kumimoji="0" lang="kk-KZ" sz="3200" b="0" i="0" u="none" strike="noStrike" kern="1200" cap="none" spc="0" normalizeH="0" baseline="0" noProof="0" smtClean="0">
                <a:ln>
                  <a:noFill/>
                </a:ln>
                <a:solidFill>
                  <a:schemeClr val="tx1"/>
                </a:solidFill>
                <a:effectLst/>
                <a:uLnTx/>
                <a:uFillTx/>
                <a:latin typeface="+mn-lt"/>
                <a:ea typeface="+mn-ea"/>
                <a:cs typeface="+mn-cs"/>
              </a:rPr>
              <a:t>. Бұл, орта жағдайларындағы өзгерістер (глюкозаның лактозамен ауысуы) анықталған ферменттің синтезін тудыратындығына мысал ретінде қызмет атқарады.  </a:t>
            </a:r>
            <a:r>
              <a:rPr kumimoji="0" lang="kk-KZ" sz="3200" b="1" i="1" u="none" strike="noStrike" kern="1200" cap="none" spc="0" normalizeH="0" baseline="0" noProof="0" smtClean="0">
                <a:ln>
                  <a:noFill/>
                </a:ln>
                <a:solidFill>
                  <a:schemeClr val="tx1"/>
                </a:solidFill>
                <a:effectLst/>
                <a:uLnTx/>
                <a:uFillTx/>
                <a:latin typeface="+mn-lt"/>
                <a:ea typeface="+mn-ea"/>
                <a:cs typeface="+mn-cs"/>
              </a:rPr>
              <a:t> Е. coli </a:t>
            </a:r>
            <a:r>
              <a:rPr kumimoji="0" lang="kk-KZ" sz="3200" b="0" i="0" u="none" strike="noStrike" kern="1200" cap="none" spc="0" normalizeH="0" baseline="0" noProof="0" smtClean="0">
                <a:ln>
                  <a:noFill/>
                </a:ln>
                <a:solidFill>
                  <a:schemeClr val="tx1"/>
                </a:solidFill>
                <a:effectLst/>
                <a:uLnTx/>
                <a:uFillTx/>
                <a:latin typeface="+mn-lt"/>
                <a:ea typeface="+mn-ea"/>
                <a:cs typeface="+mn-cs"/>
              </a:rPr>
              <a:t>–мен жасалған басқа эксперименттер, ортадағы </a:t>
            </a:r>
            <a:r>
              <a:rPr kumimoji="0" lang="kk-KZ" sz="3200" b="1" i="0" u="none" strike="noStrike" kern="1200" cap="none" spc="0" normalizeH="0" baseline="0" noProof="0" smtClean="0">
                <a:ln>
                  <a:noFill/>
                </a:ln>
                <a:solidFill>
                  <a:schemeClr val="tx1"/>
                </a:solidFill>
                <a:effectLst/>
                <a:uLnTx/>
                <a:uFillTx/>
                <a:latin typeface="+mn-lt"/>
                <a:ea typeface="+mn-ea"/>
                <a:cs typeface="+mn-cs"/>
              </a:rPr>
              <a:t>триптофан</a:t>
            </a:r>
            <a:r>
              <a:rPr kumimoji="0" lang="kk-KZ" sz="3200" b="0" i="0" u="none" strike="noStrike" kern="1200" cap="none" spc="0" normalizeH="0" baseline="0" noProof="0" smtClean="0">
                <a:ln>
                  <a:noFill/>
                </a:ln>
                <a:solidFill>
                  <a:schemeClr val="tx1"/>
                </a:solidFill>
                <a:effectLst/>
                <a:uLnTx/>
                <a:uFillTx/>
                <a:latin typeface="+mn-lt"/>
                <a:ea typeface="+mn-ea"/>
                <a:cs typeface="+mn-cs"/>
              </a:rPr>
              <a:t> аминқышқылының жоғары құрамы, </a:t>
            </a:r>
            <a:r>
              <a:rPr kumimoji="0" lang="kk-KZ" sz="3200" b="1" i="0" u="none" strike="noStrike" kern="1200" cap="none" spc="0" normalizeH="0" baseline="0" noProof="0" smtClean="0">
                <a:ln>
                  <a:noFill/>
                </a:ln>
                <a:solidFill>
                  <a:schemeClr val="tx1"/>
                </a:solidFill>
                <a:effectLst/>
                <a:uLnTx/>
                <a:uFillTx/>
                <a:latin typeface="+mn-lt"/>
                <a:ea typeface="+mn-ea"/>
                <a:cs typeface="+mn-cs"/>
              </a:rPr>
              <a:t>триптофансинтазаның</a:t>
            </a:r>
            <a:r>
              <a:rPr kumimoji="0" lang="kk-KZ" sz="3200" b="0" i="0" u="none" strike="noStrike" kern="1200" cap="none" spc="0" normalizeH="0" baseline="0" noProof="0" smtClean="0">
                <a:ln>
                  <a:noFill/>
                </a:ln>
                <a:solidFill>
                  <a:schemeClr val="tx1"/>
                </a:solidFill>
                <a:effectLst/>
                <a:uLnTx/>
                <a:uFillTx/>
                <a:latin typeface="+mn-lt"/>
                <a:ea typeface="+mn-ea"/>
                <a:cs typeface="+mn-cs"/>
              </a:rPr>
              <a:t>— триптофан синтезіне қажет ферменттің шығарылуын басатындығын көрсетті.  ᵦ -галактозидаза синтезі </a:t>
            </a:r>
            <a:r>
              <a:rPr kumimoji="0" lang="kk-KZ" sz="3200" b="1" i="0" u="none" strike="noStrike" kern="1200" cap="none" spc="0" normalizeH="0" baseline="0" noProof="0" smtClean="0">
                <a:ln>
                  <a:noFill/>
                </a:ln>
                <a:solidFill>
                  <a:schemeClr val="tx1"/>
                </a:solidFill>
                <a:effectLst/>
                <a:uLnTx/>
                <a:uFillTx/>
                <a:latin typeface="+mn-lt"/>
                <a:ea typeface="+mn-ea"/>
                <a:cs typeface="+mn-cs"/>
              </a:rPr>
              <a:t>фермент</a:t>
            </a:r>
            <a:r>
              <a:rPr kumimoji="0" lang="kk-KZ" sz="3200" b="0" i="0" u="none" strike="noStrike" kern="1200" cap="none" spc="0" normalizeH="0" baseline="0" noProof="0" smtClean="0">
                <a:ln>
                  <a:noFill/>
                </a:ln>
                <a:solidFill>
                  <a:schemeClr val="tx1"/>
                </a:solidFill>
                <a:effectLst/>
                <a:uLnTx/>
                <a:uFillTx/>
                <a:latin typeface="+mn-lt"/>
                <a:ea typeface="+mn-ea"/>
                <a:cs typeface="+mn-cs"/>
              </a:rPr>
              <a:t> </a:t>
            </a:r>
            <a:r>
              <a:rPr kumimoji="0" lang="kk-KZ" sz="3200" b="1" i="0" u="none" strike="noStrike" kern="1200" cap="none" spc="0" normalizeH="0" baseline="0" noProof="0" smtClean="0">
                <a:ln>
                  <a:noFill/>
                </a:ln>
                <a:solidFill>
                  <a:schemeClr val="tx1"/>
                </a:solidFill>
                <a:effectLst/>
                <a:uLnTx/>
                <a:uFillTx/>
                <a:latin typeface="+mn-lt"/>
                <a:ea typeface="+mn-ea"/>
                <a:cs typeface="+mn-cs"/>
              </a:rPr>
              <a:t>индукциясының</a:t>
            </a:r>
            <a:r>
              <a:rPr kumimoji="0" lang="kk-KZ" sz="3200" b="0" i="0" u="none" strike="noStrike" kern="1200" cap="none" spc="0" normalizeH="0" baseline="0" noProof="0" smtClean="0">
                <a:ln>
                  <a:noFill/>
                </a:ln>
                <a:solidFill>
                  <a:schemeClr val="tx1"/>
                </a:solidFill>
                <a:effectLst/>
                <a:uLnTx/>
                <a:uFillTx/>
                <a:latin typeface="+mn-lt"/>
                <a:ea typeface="+mn-ea"/>
                <a:cs typeface="+mn-cs"/>
              </a:rPr>
              <a:t>, ал триптофансинтаза синтезі фермент репрессиясының мысалы ретінде қызмет атқарады. Бұл бақылаулар негізінде Жакоб және Моно индукцияны және репрессияны түсіндіретін механизм — гендерді «қосу және «өшіру» механизмдерін ұсынды.</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ru-RU"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0" y="0"/>
            <a:ext cx="9144001" cy="6858000"/>
          </a:xfrm>
          <a:prstGeom prst="rect">
            <a:avLst/>
          </a:prstGeom>
          <a:noFill/>
          <a:ln w="9525">
            <a:noFill/>
            <a:miter lim="800000"/>
            <a:headEnd/>
            <a:tailEnd/>
          </a:ln>
        </p:spPr>
      </p:pic>
      <p:sp>
        <p:nvSpPr>
          <p:cNvPr id="3" name="Заголовок 1"/>
          <p:cNvSpPr txBox="1">
            <a:spLocks/>
          </p:cNvSpPr>
          <p:nvPr/>
        </p:nvSpPr>
        <p:spPr>
          <a:xfrm>
            <a:off x="1500166" y="274638"/>
            <a:ext cx="7186634" cy="868346"/>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kk-KZ" sz="4000" b="0" i="0" u="none" strike="noStrike" kern="1200" cap="none" spc="0" normalizeH="0" baseline="0" noProof="0" dirty="0" smtClean="0">
                <a:ln>
                  <a:noFill/>
                </a:ln>
                <a:solidFill>
                  <a:schemeClr val="accent1">
                    <a:lumMod val="60000"/>
                    <a:lumOff val="40000"/>
                  </a:schemeClr>
                </a:solidFill>
                <a:effectLst>
                  <a:outerShdw blurRad="38100" dist="38100" dir="2700000" algn="tl">
                    <a:srgbClr val="000000">
                      <a:alpha val="43137"/>
                    </a:srgbClr>
                  </a:outerShdw>
                </a:effectLst>
                <a:uLnTx/>
                <a:uFillTx/>
                <a:latin typeface="+mj-lt"/>
                <a:ea typeface="+mj-ea"/>
                <a:cs typeface="+mj-cs"/>
              </a:rPr>
              <a:t> </a:t>
            </a:r>
            <a:r>
              <a:rPr kumimoji="0" lang="kk-KZ" sz="4000" b="1" i="0" u="none" strike="noStrike" kern="1200" cap="none" spc="0" normalizeH="0" baseline="0" noProof="0" dirty="0" smtClean="0">
                <a:ln>
                  <a:noFill/>
                </a:ln>
                <a:solidFill>
                  <a:schemeClr val="accent1">
                    <a:lumMod val="60000"/>
                    <a:lumOff val="40000"/>
                  </a:schemeClr>
                </a:solidFill>
                <a:effectLst>
                  <a:outerShdw blurRad="38100" dist="38100" dir="2700000" algn="tl">
                    <a:srgbClr val="000000">
                      <a:alpha val="43137"/>
                    </a:srgbClr>
                  </a:outerShdw>
                </a:effectLst>
                <a:uLnTx/>
                <a:uFillTx/>
                <a:latin typeface="+mj-lt"/>
                <a:ea typeface="+mj-ea"/>
                <a:cs typeface="+mj-cs"/>
              </a:rPr>
              <a:t>Жакоб және Моно болжамдары</a:t>
            </a:r>
            <a:r>
              <a:rPr kumimoji="0" lang="ru-RU" sz="4000" b="1" i="0" u="none" strike="noStrike" kern="1200" cap="none" spc="0" normalizeH="0" baseline="0" noProof="0" dirty="0" smtClean="0">
                <a:ln>
                  <a:noFill/>
                </a:ln>
                <a:solidFill>
                  <a:schemeClr val="accent1">
                    <a:lumMod val="60000"/>
                    <a:lumOff val="40000"/>
                  </a:schemeClr>
                </a:solidFill>
                <a:effectLst>
                  <a:outerShdw blurRad="38100" dist="38100" dir="2700000" algn="tl">
                    <a:srgbClr val="000000">
                      <a:alpha val="43137"/>
                    </a:srgbClr>
                  </a:outerShdw>
                </a:effectLst>
                <a:uLnTx/>
                <a:uFillTx/>
                <a:latin typeface="+mj-lt"/>
                <a:ea typeface="+mj-ea"/>
                <a:cs typeface="+mj-cs"/>
              </a:rPr>
              <a:t/>
            </a:r>
            <a:br>
              <a:rPr kumimoji="0" lang="ru-RU" sz="4000" b="1" i="0" u="none" strike="noStrike" kern="1200" cap="none" spc="0" normalizeH="0" baseline="0" noProof="0" dirty="0" smtClean="0">
                <a:ln>
                  <a:noFill/>
                </a:ln>
                <a:solidFill>
                  <a:schemeClr val="accent1">
                    <a:lumMod val="60000"/>
                    <a:lumOff val="40000"/>
                  </a:schemeClr>
                </a:solidFill>
                <a:effectLst>
                  <a:outerShdw blurRad="38100" dist="38100" dir="2700000" algn="tl">
                    <a:srgbClr val="000000">
                      <a:alpha val="43137"/>
                    </a:srgbClr>
                  </a:outerShdw>
                </a:effectLst>
                <a:uLnTx/>
                <a:uFillTx/>
                <a:latin typeface="+mj-lt"/>
                <a:ea typeface="+mj-ea"/>
                <a:cs typeface="+mj-cs"/>
              </a:rPr>
            </a:br>
            <a:endParaRPr kumimoji="0" lang="ru-RU" sz="4000" b="0" i="0" u="none" strike="noStrike" kern="1200" cap="none" spc="0" normalizeH="0" baseline="0" noProof="0" dirty="0">
              <a:ln>
                <a:noFill/>
              </a:ln>
              <a:solidFill>
                <a:schemeClr val="accent1">
                  <a:lumMod val="60000"/>
                  <a:lumOff val="40000"/>
                </a:schemeClr>
              </a:solidFill>
              <a:effectLst>
                <a:outerShdw blurRad="38100" dist="38100" dir="2700000" algn="tl">
                  <a:srgbClr val="000000">
                    <a:alpha val="43137"/>
                  </a:srgbClr>
                </a:outerShdw>
              </a:effectLst>
              <a:uLnTx/>
              <a:uFillTx/>
              <a:latin typeface="+mj-lt"/>
              <a:ea typeface="+mj-ea"/>
              <a:cs typeface="+mj-cs"/>
            </a:endParaRPr>
          </a:p>
        </p:txBody>
      </p:sp>
      <p:sp>
        <p:nvSpPr>
          <p:cNvPr id="4" name="Содержимое 2"/>
          <p:cNvSpPr txBox="1">
            <a:spLocks/>
          </p:cNvSpPr>
          <p:nvPr/>
        </p:nvSpPr>
        <p:spPr>
          <a:xfrm>
            <a:off x="428596" y="1643050"/>
            <a:ext cx="8572560" cy="4929222"/>
          </a:xfrm>
          <a:prstGeom prst="rect">
            <a:avLst/>
          </a:prstGeom>
        </p:spPr>
        <p:txBody>
          <a:bodyPr>
            <a:normAutofit fontScale="85000" lnSpcReduction="1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kk-KZ" sz="3200" b="0" i="0" u="none" strike="noStrike" kern="1200" cap="none" spc="0" normalizeH="0" baseline="0" noProof="0" smtClean="0">
                <a:ln>
                  <a:noFill/>
                </a:ln>
                <a:solidFill>
                  <a:schemeClr val="tx1"/>
                </a:solidFill>
                <a:effectLst/>
                <a:uLnTx/>
                <a:uFillTx/>
                <a:latin typeface="+mn-lt"/>
                <a:ea typeface="+mn-ea"/>
                <a:cs typeface="+mn-cs"/>
              </a:rPr>
              <a:t>Нәруыздардан жоғарыда аталған аминқышқыл реттілігін анықтайтын генетикалық нұсқаулар </a:t>
            </a:r>
            <a:r>
              <a:rPr kumimoji="0" lang="kk-KZ" sz="3200" b="1" i="0" u="none" strike="noStrike" kern="1200" cap="none" spc="0" normalizeH="0" baseline="0" noProof="0" smtClean="0">
                <a:ln>
                  <a:noFill/>
                </a:ln>
                <a:solidFill>
                  <a:schemeClr val="tx1"/>
                </a:solidFill>
                <a:effectLst/>
                <a:uLnTx/>
                <a:uFillTx/>
                <a:latin typeface="+mn-lt"/>
                <a:ea typeface="+mn-ea"/>
                <a:cs typeface="+mn-cs"/>
              </a:rPr>
              <a:t>құрылымдық</a:t>
            </a:r>
            <a:r>
              <a:rPr kumimoji="0" lang="kk-KZ" sz="3200" b="0" i="0" u="none" strike="noStrike" kern="1200" cap="none" spc="0" normalizeH="0" baseline="0" noProof="0" smtClean="0">
                <a:ln>
                  <a:noFill/>
                </a:ln>
                <a:solidFill>
                  <a:schemeClr val="tx1"/>
                </a:solidFill>
                <a:effectLst/>
                <a:uLnTx/>
                <a:uFillTx/>
                <a:latin typeface="+mn-lt"/>
                <a:ea typeface="+mn-ea"/>
                <a:cs typeface="+mn-cs"/>
              </a:rPr>
              <a:t> </a:t>
            </a:r>
            <a:r>
              <a:rPr kumimoji="0" lang="kk-KZ" sz="3200" b="1" i="0" u="none" strike="noStrike" kern="1200" cap="none" spc="0" normalizeH="0" baseline="0" noProof="0" smtClean="0">
                <a:ln>
                  <a:noFill/>
                </a:ln>
                <a:solidFill>
                  <a:schemeClr val="tx1"/>
                </a:solidFill>
                <a:effectLst/>
                <a:uLnTx/>
                <a:uFillTx/>
                <a:latin typeface="+mn-lt"/>
                <a:ea typeface="+mn-ea"/>
                <a:cs typeface="+mn-cs"/>
              </a:rPr>
              <a:t>гендердер</a:t>
            </a:r>
            <a:r>
              <a:rPr kumimoji="0" lang="kk-KZ" sz="3200" b="0" i="0" u="none" strike="noStrike" kern="1200" cap="none" spc="0" normalizeH="0" baseline="0" noProof="0" smtClean="0">
                <a:ln>
                  <a:noFill/>
                </a:ln>
                <a:solidFill>
                  <a:schemeClr val="tx1"/>
                </a:solidFill>
                <a:effectLst/>
                <a:uLnTx/>
                <a:uFillTx/>
                <a:latin typeface="+mn-lt"/>
                <a:ea typeface="+mn-ea"/>
                <a:cs typeface="+mn-cs"/>
              </a:rPr>
              <a:t> орныққан. </a:t>
            </a:r>
            <a:r>
              <a:rPr kumimoji="0" lang="kk-KZ" sz="3200" b="1" i="0" u="none" strike="noStrike" kern="1200" cap="none" spc="0" normalizeH="0" baseline="0" noProof="0" smtClean="0">
                <a:ln>
                  <a:noFill/>
                </a:ln>
                <a:solidFill>
                  <a:schemeClr val="tx1"/>
                </a:solidFill>
                <a:effectLst/>
                <a:uLnTx/>
                <a:uFillTx/>
                <a:latin typeface="+mn-lt"/>
                <a:ea typeface="+mn-ea"/>
                <a:cs typeface="+mn-cs"/>
              </a:rPr>
              <a:t>ᵦ</a:t>
            </a:r>
            <a:r>
              <a:rPr kumimoji="0" lang="kk-KZ" sz="3200" b="0" i="0" u="none" strike="noStrike" kern="1200" cap="none" spc="0" normalizeH="0" baseline="0" noProof="0" smtClean="0">
                <a:ln>
                  <a:noFill/>
                </a:ln>
                <a:solidFill>
                  <a:schemeClr val="tx1"/>
                </a:solidFill>
                <a:effectLst/>
                <a:uLnTx/>
                <a:uFillTx/>
                <a:latin typeface="+mn-lt"/>
                <a:ea typeface="+mn-ea"/>
                <a:cs typeface="+mn-cs"/>
              </a:rPr>
              <a:t> -галактозидаза және лактозопермеаза үшін нұсқаулықтар бір хромосомада тығыз бекітілген.  Бұл гендердің белсенділігі тағы да бір генмен, болжам бойынша, құрылымдық гендердің белсенді жағдайға  ауысуына кедергі келтіретін </a:t>
            </a:r>
            <a:r>
              <a:rPr kumimoji="0" lang="kk-KZ" sz="3200" b="1" i="0" u="none" strike="noStrike" kern="1200" cap="none" spc="0" normalizeH="0" baseline="0" noProof="0" smtClean="0">
                <a:ln>
                  <a:noFill/>
                </a:ln>
                <a:solidFill>
                  <a:schemeClr val="tx1"/>
                </a:solidFill>
                <a:effectLst/>
                <a:uLnTx/>
                <a:uFillTx/>
                <a:latin typeface="+mn-lt"/>
                <a:ea typeface="+mn-ea"/>
                <a:cs typeface="+mn-cs"/>
              </a:rPr>
              <a:t>реттеуші-генмен</a:t>
            </a:r>
            <a:r>
              <a:rPr kumimoji="0" lang="kk-KZ" sz="3200" b="0" i="0" u="none" strike="noStrike" kern="1200" cap="none" spc="0" normalizeH="0" baseline="0" noProof="0" smtClean="0">
                <a:ln>
                  <a:noFill/>
                </a:ln>
                <a:solidFill>
                  <a:schemeClr val="tx1"/>
                </a:solidFill>
                <a:effectLst/>
                <a:uLnTx/>
                <a:uFillTx/>
                <a:latin typeface="+mn-lt"/>
                <a:ea typeface="+mn-ea"/>
                <a:cs typeface="+mn-cs"/>
              </a:rPr>
              <a:t> реттеледі. Реттеуші-ген құрылымдық гендерден біршама қашықтықта орналаса алады.  Оның бар екендігінің дәлелдемесі, осы геннен айырылған және сондықтан да, </a:t>
            </a:r>
            <a:r>
              <a:rPr kumimoji="0" lang="kk-KZ" sz="3200" b="1" i="0" u="none" strike="noStrike" kern="1200" cap="none" spc="0" normalizeH="0" baseline="0" noProof="0" smtClean="0">
                <a:ln>
                  <a:noFill/>
                </a:ln>
                <a:solidFill>
                  <a:schemeClr val="tx1"/>
                </a:solidFill>
                <a:effectLst/>
                <a:uLnTx/>
                <a:uFillTx/>
                <a:latin typeface="+mn-lt"/>
                <a:ea typeface="+mn-ea"/>
                <a:cs typeface="+mn-cs"/>
              </a:rPr>
              <a:t>ᵦ</a:t>
            </a:r>
            <a:r>
              <a:rPr kumimoji="0" lang="kk-KZ" sz="3200" b="0" i="0" u="none" strike="noStrike" kern="1200" cap="none" spc="0" normalizeH="0" baseline="0" noProof="0" smtClean="0">
                <a:ln>
                  <a:noFill/>
                </a:ln>
                <a:solidFill>
                  <a:schemeClr val="tx1"/>
                </a:solidFill>
                <a:effectLst/>
                <a:uLnTx/>
                <a:uFillTx/>
                <a:latin typeface="+mn-lt"/>
                <a:ea typeface="+mn-ea"/>
                <a:cs typeface="+mn-cs"/>
              </a:rPr>
              <a:t> -галактозидазаны үздіксіз шығаратын мутанттық жасушалар </a:t>
            </a:r>
            <a:r>
              <a:rPr kumimoji="0" lang="kk-KZ" sz="3200" b="1" i="0" u="none" strike="noStrike" kern="1200" cap="none" spc="0" normalizeH="0" baseline="0" noProof="0" smtClean="0">
                <a:ln>
                  <a:noFill/>
                </a:ln>
                <a:solidFill>
                  <a:schemeClr val="tx1"/>
                </a:solidFill>
                <a:effectLst/>
                <a:uLnTx/>
                <a:uFillTx/>
                <a:latin typeface="+mn-lt"/>
                <a:ea typeface="+mn-ea"/>
                <a:cs typeface="+mn-cs"/>
              </a:rPr>
              <a:t>E.coli</a:t>
            </a:r>
            <a:r>
              <a:rPr kumimoji="0" lang="kk-KZ" sz="3200" b="0" i="0" u="none" strike="noStrike" kern="1200" cap="none" spc="0" normalizeH="0" baseline="0" noProof="0" smtClean="0">
                <a:ln>
                  <a:noFill/>
                </a:ln>
                <a:solidFill>
                  <a:schemeClr val="tx1"/>
                </a:solidFill>
                <a:effectLst/>
                <a:uLnTx/>
                <a:uFillTx/>
                <a:latin typeface="+mn-lt"/>
                <a:ea typeface="+mn-ea"/>
                <a:cs typeface="+mn-cs"/>
              </a:rPr>
              <a:t> –ді зерттеу кезінде алынған. </a:t>
            </a:r>
            <a:endParaRPr kumimoji="0" lang="ru-RU" sz="3200" b="0" i="0" u="none" strike="noStrike" kern="1200" cap="none" spc="0" normalizeH="0" baseline="0" noProof="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ru-RU" sz="32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0" y="0"/>
            <a:ext cx="9144001" cy="6858000"/>
          </a:xfrm>
          <a:prstGeom prst="rect">
            <a:avLst/>
          </a:prstGeom>
          <a:noFill/>
          <a:ln w="9525">
            <a:noFill/>
            <a:miter lim="800000"/>
            <a:headEnd/>
            <a:tailEnd/>
          </a:ln>
        </p:spPr>
      </p:pic>
      <p:sp>
        <p:nvSpPr>
          <p:cNvPr id="3" name="Содержимое 2"/>
          <p:cNvSpPr txBox="1">
            <a:spLocks/>
          </p:cNvSpPr>
          <p:nvPr/>
        </p:nvSpPr>
        <p:spPr>
          <a:xfrm>
            <a:off x="500034" y="1285860"/>
            <a:ext cx="8429684" cy="5286412"/>
          </a:xfrm>
          <a:prstGeom prst="rect">
            <a:avLst/>
          </a:prstGeom>
        </p:spPr>
        <p:txBody>
          <a:bodyPr>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kk-KZ" sz="3200" b="0" i="0" u="none" strike="noStrike" kern="1200" cap="none" spc="0" normalizeH="0" baseline="0" noProof="0" dirty="0" smtClean="0">
                <a:ln>
                  <a:noFill/>
                </a:ln>
                <a:solidFill>
                  <a:schemeClr val="tx1"/>
                </a:solidFill>
                <a:effectLst/>
                <a:uLnTx/>
                <a:uFillTx/>
                <a:latin typeface="+mn-lt"/>
                <a:ea typeface="+mn-ea"/>
                <a:cs typeface="+mn-cs"/>
              </a:rPr>
              <a:t>Реттеуші ген құрамында құрылымдық гендердің белсенділігіне кедергі келтіретін </a:t>
            </a:r>
            <a:r>
              <a:rPr kumimoji="0" lang="kk-KZ" sz="3200" b="1" i="0" u="none" strike="noStrike" kern="1200" cap="none" spc="0" normalizeH="0" baseline="0" noProof="0" dirty="0" smtClean="0">
                <a:ln>
                  <a:noFill/>
                </a:ln>
                <a:solidFill>
                  <a:schemeClr val="tx1"/>
                </a:solidFill>
                <a:effectLst/>
                <a:uLnTx/>
                <a:uFillTx/>
                <a:latin typeface="+mn-lt"/>
                <a:ea typeface="+mn-ea"/>
                <a:cs typeface="+mn-cs"/>
              </a:rPr>
              <a:t>репрессор</a:t>
            </a:r>
            <a:r>
              <a:rPr kumimoji="0" lang="kk-KZ" sz="3200" b="0" i="0" u="none" strike="noStrike" kern="1200" cap="none" spc="0" normalizeH="0" baseline="0" noProof="0" dirty="0" smtClean="0">
                <a:ln>
                  <a:noFill/>
                </a:ln>
                <a:solidFill>
                  <a:schemeClr val="tx1"/>
                </a:solidFill>
                <a:effectLst/>
                <a:uLnTx/>
                <a:uFillTx/>
                <a:latin typeface="+mn-lt"/>
                <a:ea typeface="+mn-ea"/>
                <a:cs typeface="+mn-cs"/>
              </a:rPr>
              <a:t> синтезі үшін генетикалық ақпарат бар. Репрессор құрылымдың гендерге тікелей емес, құрылымдық гендерге кіретін аймаққа ықпал ете отырып жанама әсер етеді және ол </a:t>
            </a:r>
            <a:r>
              <a:rPr kumimoji="0" lang="kk-KZ" sz="3200" b="1" i="0" u="none" strike="noStrike" kern="1200" cap="none" spc="0" normalizeH="0" baseline="0" noProof="0" dirty="0" smtClean="0">
                <a:ln>
                  <a:noFill/>
                </a:ln>
                <a:solidFill>
                  <a:schemeClr val="tx1"/>
                </a:solidFill>
                <a:effectLst/>
                <a:uLnTx/>
                <a:uFillTx/>
                <a:latin typeface="+mn-lt"/>
                <a:ea typeface="+mn-ea"/>
                <a:cs typeface="+mn-cs"/>
              </a:rPr>
              <a:t>ген-оператор</a:t>
            </a:r>
            <a:r>
              <a:rPr kumimoji="0" lang="kk-KZ" sz="3200" b="0" i="0" u="none" strike="noStrike" kern="1200" cap="none" spc="0" normalizeH="0" baseline="0" noProof="0" dirty="0" smtClean="0">
                <a:ln>
                  <a:noFill/>
                </a:ln>
                <a:solidFill>
                  <a:schemeClr val="tx1"/>
                </a:solidFill>
                <a:effectLst/>
                <a:uLnTx/>
                <a:uFillTx/>
                <a:latin typeface="+mn-lt"/>
                <a:ea typeface="+mn-ea"/>
                <a:cs typeface="+mn-cs"/>
              </a:rPr>
              <a:t> деп аталады. Оператор және құрылымдық гендерді жиынтықта </a:t>
            </a:r>
            <a:r>
              <a:rPr kumimoji="0" lang="kk-KZ" sz="3200" b="1" i="0" u="none" strike="noStrike" kern="1200" cap="none" spc="0" normalizeH="0" baseline="0" noProof="0" dirty="0" smtClean="0">
                <a:ln>
                  <a:noFill/>
                </a:ln>
                <a:solidFill>
                  <a:schemeClr val="tx1"/>
                </a:solidFill>
                <a:effectLst/>
                <a:uLnTx/>
                <a:uFillTx/>
                <a:latin typeface="+mn-lt"/>
                <a:ea typeface="+mn-ea"/>
                <a:cs typeface="+mn-cs"/>
              </a:rPr>
              <a:t>оперон</a:t>
            </a:r>
            <a:r>
              <a:rPr kumimoji="0" lang="kk-KZ" sz="3200" b="0" i="0" u="none" strike="noStrike" kern="1200" cap="none" spc="0" normalizeH="0" baseline="0" noProof="0" dirty="0" smtClean="0">
                <a:ln>
                  <a:noFill/>
                </a:ln>
                <a:solidFill>
                  <a:schemeClr val="tx1"/>
                </a:solidFill>
                <a:effectLst/>
                <a:uLnTx/>
                <a:uFillTx/>
                <a:latin typeface="+mn-lt"/>
                <a:ea typeface="+mn-ea"/>
                <a:cs typeface="+mn-cs"/>
              </a:rPr>
              <a:t> деп атайды.   </a:t>
            </a:r>
            <a:endParaRPr kumimoji="0" lang="ru-RU"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ru-RU"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0" y="0"/>
            <a:ext cx="9144001" cy="6858000"/>
          </a:xfrm>
          <a:prstGeom prst="rect">
            <a:avLst/>
          </a:prstGeom>
          <a:noFill/>
          <a:ln w="9525">
            <a:noFill/>
            <a:miter lim="800000"/>
            <a:headEnd/>
            <a:tailEnd/>
          </a:ln>
        </p:spPr>
      </p:pic>
      <p:sp>
        <p:nvSpPr>
          <p:cNvPr id="3" name="Содержимое 2"/>
          <p:cNvSpPr txBox="1">
            <a:spLocks/>
          </p:cNvSpPr>
          <p:nvPr/>
        </p:nvSpPr>
        <p:spPr>
          <a:xfrm>
            <a:off x="357158" y="1357298"/>
            <a:ext cx="8467732" cy="5214974"/>
          </a:xfrm>
          <a:prstGeom prst="rect">
            <a:avLst/>
          </a:prstGeom>
        </p:spPr>
        <p:txBody>
          <a:bodyPr>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kk-KZ" sz="3200" b="0" i="0" u="none" strike="noStrike" kern="1200" cap="none" spc="0" normalizeH="0" baseline="0" noProof="0" dirty="0" smtClean="0">
                <a:ln>
                  <a:noFill/>
                </a:ln>
                <a:solidFill>
                  <a:schemeClr val="tx1"/>
                </a:solidFill>
                <a:effectLst/>
                <a:uLnTx/>
                <a:uFillTx/>
                <a:latin typeface="+mn-lt"/>
                <a:ea typeface="+mn-ea"/>
                <a:cs typeface="+mn-cs"/>
              </a:rPr>
              <a:t>Қандай   да   бір   өмірлік   жүйе   кезеңінде ядро,   хромосома   саны   азаюымен   бірге,   басқа   бір   түрдің   бөлінуіне   шыдауы   қажет.   Алда,   зигота   түзілуі кезінде,   диплоидтық   жағдай   қайта   қалпына   келеді. Еншілес   жасушалардағы   хромосома   жиынтығының   саны екіден   бірге   дейін   азайғандағы   ядроның   бөлінуі,   </a:t>
            </a:r>
            <a:r>
              <a:rPr kumimoji="0" lang="kk-KZ" sz="3200" b="1" i="0" u="none" strike="noStrike" kern="1200" cap="none" spc="0" normalizeH="0" baseline="0" noProof="0" dirty="0" smtClean="0">
                <a:ln>
                  <a:noFill/>
                </a:ln>
                <a:solidFill>
                  <a:schemeClr val="tx1"/>
                </a:solidFill>
                <a:effectLst/>
                <a:uLnTx/>
                <a:uFillTx/>
                <a:latin typeface="+mn-lt"/>
                <a:ea typeface="+mn-ea"/>
                <a:cs typeface="+mn-cs"/>
              </a:rPr>
              <a:t>мейоз</a:t>
            </a:r>
            <a:r>
              <a:rPr kumimoji="0" lang="kk-KZ" sz="3200" b="0" i="0" u="none" strike="noStrike" kern="1200" cap="none" spc="0" normalizeH="0" baseline="0" noProof="0" dirty="0" smtClean="0">
                <a:ln>
                  <a:noFill/>
                </a:ln>
                <a:solidFill>
                  <a:schemeClr val="tx1"/>
                </a:solidFill>
                <a:effectLst/>
                <a:uLnTx/>
                <a:uFillTx/>
                <a:latin typeface="+mn-lt"/>
                <a:ea typeface="+mn-ea"/>
                <a:cs typeface="+mn-cs"/>
              </a:rPr>
              <a:t> немесе   </a:t>
            </a:r>
            <a:r>
              <a:rPr kumimoji="0" lang="kk-KZ" sz="3200" b="1" i="0" u="none" strike="noStrike" kern="1200" cap="none" spc="0" normalizeH="0" baseline="0" noProof="0" dirty="0" smtClean="0">
                <a:ln>
                  <a:noFill/>
                </a:ln>
                <a:solidFill>
                  <a:schemeClr val="tx1"/>
                </a:solidFill>
                <a:effectLst/>
                <a:uLnTx/>
                <a:uFillTx/>
                <a:latin typeface="+mn-lt"/>
                <a:ea typeface="+mn-ea"/>
                <a:cs typeface="+mn-cs"/>
              </a:rPr>
              <a:t>редукциялық</a:t>
            </a:r>
            <a:r>
              <a:rPr kumimoji="0" lang="kk-KZ" sz="3200" b="0" i="0" u="none" strike="noStrike" kern="1200" cap="none" spc="0" normalizeH="0" baseline="0" noProof="0" dirty="0" smtClean="0">
                <a:ln>
                  <a:noFill/>
                </a:ln>
                <a:solidFill>
                  <a:schemeClr val="tx1"/>
                </a:solidFill>
                <a:effectLst/>
                <a:uLnTx/>
                <a:uFillTx/>
                <a:latin typeface="+mn-lt"/>
                <a:ea typeface="+mn-ea"/>
                <a:cs typeface="+mn-cs"/>
              </a:rPr>
              <a:t>   </a:t>
            </a:r>
            <a:r>
              <a:rPr kumimoji="0" lang="kk-KZ" sz="3200" b="1" i="0" u="none" strike="noStrike" kern="1200" cap="none" spc="0" normalizeH="0" baseline="0" noProof="0" dirty="0" smtClean="0">
                <a:ln>
                  <a:noFill/>
                </a:ln>
                <a:solidFill>
                  <a:schemeClr val="tx1"/>
                </a:solidFill>
                <a:effectLst/>
                <a:uLnTx/>
                <a:uFillTx/>
                <a:latin typeface="+mn-lt"/>
                <a:ea typeface="+mn-ea"/>
                <a:cs typeface="+mn-cs"/>
              </a:rPr>
              <a:t>бөліну</a:t>
            </a:r>
            <a:r>
              <a:rPr kumimoji="0" lang="kk-KZ" sz="3200" b="0" i="0" u="none" strike="noStrike" kern="1200" cap="none" spc="0" normalizeH="0" baseline="0" noProof="0" dirty="0" smtClean="0">
                <a:ln>
                  <a:noFill/>
                </a:ln>
                <a:solidFill>
                  <a:schemeClr val="tx1"/>
                </a:solidFill>
                <a:effectLst/>
                <a:uLnTx/>
                <a:uFillTx/>
                <a:latin typeface="+mn-lt"/>
                <a:ea typeface="+mn-ea"/>
                <a:cs typeface="+mn-cs"/>
              </a:rPr>
              <a:t>   деп   аталады. </a:t>
            </a:r>
            <a:endParaRPr kumimoji="0" lang="ru-RU" sz="32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0" y="0"/>
            <a:ext cx="9144001" cy="6858000"/>
          </a:xfrm>
          <a:prstGeom prst="rect">
            <a:avLst/>
          </a:prstGeom>
          <a:noFill/>
          <a:ln w="9525">
            <a:noFill/>
            <a:miter lim="800000"/>
            <a:headEnd/>
            <a:tailEnd/>
          </a:ln>
        </p:spPr>
      </p:pic>
      <p:sp>
        <p:nvSpPr>
          <p:cNvPr id="3" name="Содержимое 2"/>
          <p:cNvSpPr txBox="1">
            <a:spLocks/>
          </p:cNvSpPr>
          <p:nvPr/>
        </p:nvSpPr>
        <p:spPr>
          <a:xfrm>
            <a:off x="357158" y="1214422"/>
            <a:ext cx="8429684" cy="5429288"/>
          </a:xfrm>
          <a:prstGeom prst="rect">
            <a:avLst/>
          </a:prstGeom>
        </p:spPr>
        <p:txBody>
          <a:bodyPr>
            <a:normAutofit fontScale="85000" lnSpcReduction="1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kk-KZ" sz="3200" b="0" i="0" u="none" strike="noStrike" kern="1200" cap="none" spc="0" normalizeH="0" baseline="0" noProof="0" dirty="0" smtClean="0">
                <a:ln>
                  <a:noFill/>
                </a:ln>
                <a:solidFill>
                  <a:schemeClr val="tx1"/>
                </a:solidFill>
                <a:effectLst/>
                <a:uLnTx/>
                <a:uFillTx/>
                <a:latin typeface="+mn-lt"/>
                <a:ea typeface="+mn-ea"/>
                <a:cs typeface="+mn-cs"/>
              </a:rPr>
              <a:t>Репрессор, ген-оператормен оның белгенділігін баса отырып байланысатын (оны «өшіреді»), не ген-оператормен оған байланыспайтын(оны «қосады») маңызды </a:t>
            </a:r>
            <a:r>
              <a:rPr kumimoji="0" lang="kk-KZ" sz="3200" b="1" i="0" u="none" strike="noStrike" kern="1200" cap="none" spc="0" normalizeH="0" baseline="0" noProof="0" dirty="0" smtClean="0">
                <a:ln>
                  <a:noFill/>
                </a:ln>
                <a:solidFill>
                  <a:schemeClr val="tx1"/>
                </a:solidFill>
                <a:effectLst/>
                <a:uLnTx/>
                <a:uFillTx/>
                <a:latin typeface="+mn-lt"/>
                <a:ea typeface="+mn-ea"/>
                <a:cs typeface="+mn-cs"/>
              </a:rPr>
              <a:t>аллостериялық</a:t>
            </a:r>
            <a:r>
              <a:rPr kumimoji="0" lang="kk-KZ" sz="3200" b="0" i="0" u="none" strike="noStrike" kern="1200" cap="none" spc="0" normalizeH="0" baseline="0" noProof="0" dirty="0" smtClean="0">
                <a:ln>
                  <a:noFill/>
                </a:ln>
                <a:solidFill>
                  <a:schemeClr val="tx1"/>
                </a:solidFill>
                <a:effectLst/>
                <a:uLnTx/>
                <a:uFillTx/>
                <a:latin typeface="+mn-lt"/>
                <a:ea typeface="+mn-ea"/>
                <a:cs typeface="+mn-cs"/>
              </a:rPr>
              <a:t> </a:t>
            </a:r>
            <a:r>
              <a:rPr kumimoji="0" lang="kk-KZ" sz="3200" b="1" i="0" u="none" strike="noStrike" kern="1200" cap="none" spc="0" normalizeH="0" baseline="0" noProof="0" dirty="0" smtClean="0">
                <a:ln>
                  <a:noFill/>
                </a:ln>
                <a:solidFill>
                  <a:schemeClr val="tx1"/>
                </a:solidFill>
                <a:effectLst/>
                <a:uLnTx/>
                <a:uFillTx/>
                <a:latin typeface="+mn-lt"/>
                <a:ea typeface="+mn-ea"/>
                <a:cs typeface="+mn-cs"/>
              </a:rPr>
              <a:t>нәруызды</a:t>
            </a:r>
            <a:r>
              <a:rPr kumimoji="0" lang="kk-KZ" sz="3200" b="0" i="0" u="none" strike="noStrike" kern="1200" cap="none" spc="0" normalizeH="0" baseline="0" noProof="0" dirty="0" smtClean="0">
                <a:ln>
                  <a:noFill/>
                </a:ln>
                <a:solidFill>
                  <a:schemeClr val="tx1"/>
                </a:solidFill>
                <a:effectLst/>
                <a:uLnTx/>
                <a:uFillTx/>
                <a:latin typeface="+mn-lt"/>
                <a:ea typeface="+mn-ea"/>
                <a:cs typeface="+mn-cs"/>
              </a:rPr>
              <a:t> құрайды. Оператор  «өшірулі» болған кезде, мРНҚ түзілмейді және онымен кодталатын полипептидтер синтезделмейді</a:t>
            </a:r>
            <a:r>
              <a:rPr kumimoji="0" lang="kk-KZ" sz="3200" b="0" i="0" u="none" strike="noStrike" kern="1200" cap="none" spc="0" normalizeH="0" baseline="0" noProof="0" dirty="0" smtClean="0">
                <a:ln>
                  <a:noFill/>
                </a:ln>
                <a:solidFill>
                  <a:schemeClr val="tx1"/>
                </a:solidFill>
                <a:effectLst/>
                <a:uLnTx/>
                <a:uFillTx/>
                <a:latin typeface="+mn-lt"/>
                <a:ea typeface="+mn-ea"/>
                <a:cs typeface="+mn-cs"/>
              </a:rPr>
              <a:t>.</a:t>
            </a:r>
          </a:p>
          <a:p>
            <a:pPr marL="342900" indent="-342900">
              <a:spcBef>
                <a:spcPct val="20000"/>
              </a:spcBef>
              <a:buFont typeface="Arial" pitchFamily="34" charset="0"/>
              <a:buChar char="•"/>
              <a:defRPr/>
            </a:pPr>
            <a:r>
              <a:rPr lang="kk-KZ" sz="3200" spc="-50" dirty="0" smtClean="0">
                <a:solidFill>
                  <a:srgbClr val="000000"/>
                </a:solidFill>
                <a:latin typeface="Times New Roman"/>
                <a:ea typeface="Calibri"/>
                <a:cs typeface="Arial"/>
              </a:rPr>
              <a:t>Аллостериялық нәруыздың ген-операторға қосылуы немесе қосылмауы анықталатын механизм қарапайым, бірақ сонымен қатар жасуша ішіндегі өзгерістерге сезімтал. Репрессор молекуласында, индуктор молекуласы, не репрессор молекуласы қосылуы мүмкін кем дегенде екі белсенді аймағы болатындығы болжанады.</a:t>
            </a:r>
            <a:endParaRPr lang="ru-RU" sz="3200" spc="-50" dirty="0" smtClean="0">
              <a:latin typeface="Arial"/>
              <a:ea typeface="Calibri"/>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ru-RU"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ru-RU"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cstate="print"/>
          <a:srcRect/>
          <a:stretch>
            <a:fillRect/>
          </a:stretch>
        </p:blipFill>
        <p:spPr bwMode="auto">
          <a:xfrm>
            <a:off x="0" y="0"/>
            <a:ext cx="9144001" cy="6858000"/>
          </a:xfrm>
          <a:prstGeom prst="rect">
            <a:avLst/>
          </a:prstGeom>
          <a:noFill/>
          <a:ln w="9525">
            <a:noFill/>
            <a:miter lim="800000"/>
            <a:headEnd/>
            <a:tailEnd/>
          </a:ln>
        </p:spPr>
      </p:pic>
      <p:graphicFrame>
        <p:nvGraphicFramePr>
          <p:cNvPr id="214018" name="Object 2"/>
          <p:cNvGraphicFramePr>
            <a:graphicFrameLocks noChangeAspect="1"/>
          </p:cNvGraphicFramePr>
          <p:nvPr/>
        </p:nvGraphicFramePr>
        <p:xfrm>
          <a:off x="357158" y="1357298"/>
          <a:ext cx="8429684" cy="5357850"/>
        </p:xfrm>
        <a:graphic>
          <a:graphicData uri="http://schemas.openxmlformats.org/presentationml/2006/ole">
            <p:oleObj spid="_x0000_s214020" name="Точечный рисунок" r:id="rId4" imgW="3219899" imgH="2209524" progId="PBrush">
              <p:embed/>
            </p:oleObj>
          </a:graphicData>
        </a:graphic>
      </p:graphicFrame>
      <p:graphicFrame>
        <p:nvGraphicFramePr>
          <p:cNvPr id="4" name="Таблица 3"/>
          <p:cNvGraphicFramePr>
            <a:graphicFrameLocks noGrp="1"/>
          </p:cNvGraphicFramePr>
          <p:nvPr/>
        </p:nvGraphicFramePr>
        <p:xfrm>
          <a:off x="2214546" y="428604"/>
          <a:ext cx="6096000" cy="731520"/>
        </p:xfrm>
        <a:graphic>
          <a:graphicData uri="http://schemas.openxmlformats.org/drawingml/2006/table">
            <a:tbl>
              <a:tblPr/>
              <a:tblGrid>
                <a:gridCol w="6096000"/>
              </a:tblGrid>
              <a:tr h="0">
                <a:tc>
                  <a:txBody>
                    <a:bodyPr/>
                    <a:lstStyle/>
                    <a:p>
                      <a:pPr marL="63500" marR="63500" algn="just">
                        <a:lnSpc>
                          <a:spcPct val="100000"/>
                        </a:lnSpc>
                        <a:spcBef>
                          <a:spcPts val="900"/>
                        </a:spcBef>
                        <a:spcAft>
                          <a:spcPts val="0"/>
                        </a:spcAft>
                      </a:pPr>
                      <a:r>
                        <a:rPr lang="kk-KZ" sz="1600" i="1" spc="-15" dirty="0">
                          <a:solidFill>
                            <a:srgbClr val="000000"/>
                          </a:solidFill>
                          <a:latin typeface="Times New Roman"/>
                          <a:ea typeface="Calibri"/>
                          <a:cs typeface="Times New Roman"/>
                        </a:rPr>
                        <a:t>Жакоб және Моно болжамдарына сәйкес, </a:t>
                      </a:r>
                      <a:r>
                        <a:rPr lang="kk-KZ" sz="1600" i="1" spc="-15" dirty="0" smtClean="0">
                          <a:solidFill>
                            <a:srgbClr val="000000"/>
                          </a:solidFill>
                          <a:latin typeface="Times New Roman"/>
                          <a:ea typeface="Calibri"/>
                          <a:cs typeface="Times New Roman"/>
                        </a:rPr>
                        <a:t>нәруыз </a:t>
                      </a:r>
                      <a:r>
                        <a:rPr lang="kk-KZ" sz="1600" i="1" spc="-15" dirty="0">
                          <a:solidFill>
                            <a:srgbClr val="000000"/>
                          </a:solidFill>
                          <a:latin typeface="Times New Roman"/>
                          <a:ea typeface="Calibri"/>
                          <a:cs typeface="Times New Roman"/>
                        </a:rPr>
                        <a:t>синтезі регуляциясында қатысатын негізгі құрылымдар және процесстер. Сандармен оқиғалардың реттілігі көрсетілген.</a:t>
                      </a:r>
                      <a:endParaRPr lang="ru-RU" sz="1600" i="1" spc="-15" dirty="0">
                        <a:latin typeface="Times New Roman"/>
                        <a:ea typeface="Calibri"/>
                      </a:endParaRPr>
                    </a:p>
                  </a:txBody>
                  <a:tcPr marL="114300" marR="114300" marT="0" marB="0">
                    <a:lnL>
                      <a:noFill/>
                    </a:lnL>
                    <a:lnR>
                      <a:noFill/>
                    </a:lnR>
                    <a:lnT>
                      <a:noFill/>
                    </a:lnT>
                    <a:lnB>
                      <a:noFill/>
                    </a:lnB>
                  </a:tcPr>
                </a:tc>
              </a:tr>
            </a:tbl>
          </a:graphicData>
        </a:graphic>
      </p:graphicFrame>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0" y="0"/>
            <a:ext cx="9144001" cy="6858000"/>
          </a:xfrm>
          <a:prstGeom prst="rect">
            <a:avLst/>
          </a:prstGeom>
          <a:noFill/>
          <a:ln w="9525">
            <a:noFill/>
            <a:miter lim="800000"/>
            <a:headEnd/>
            <a:tailEnd/>
          </a:ln>
        </p:spPr>
      </p:pic>
      <p:sp>
        <p:nvSpPr>
          <p:cNvPr id="3" name="Заголовок 1"/>
          <p:cNvSpPr txBox="1">
            <a:spLocks/>
          </p:cNvSpPr>
          <p:nvPr/>
        </p:nvSpPr>
        <p:spPr>
          <a:xfrm>
            <a:off x="714348" y="571480"/>
            <a:ext cx="8229600" cy="725470"/>
          </a:xfrm>
          <a:prstGeom prst="rect">
            <a:avLst/>
          </a:prstGeom>
        </p:spPr>
        <p:txBody>
          <a:bodyPr>
            <a:noAutofit/>
          </a:bodyPr>
          <a:lstStyle/>
          <a:p>
            <a:pPr marL="0" marR="0" lvl="2" indent="0" algn="ctr" defTabSz="914400" rtl="0" eaLnBrk="1" fontAlgn="auto" latinLnBrk="0" hangingPunct="1">
              <a:lnSpc>
                <a:spcPct val="100000"/>
              </a:lnSpc>
              <a:spcBef>
                <a:spcPct val="0"/>
              </a:spcBef>
              <a:spcAft>
                <a:spcPts val="0"/>
              </a:spcAft>
              <a:buClrTx/>
              <a:buSzTx/>
              <a:buFontTx/>
              <a:buNone/>
              <a:tabLst/>
              <a:defRPr/>
            </a:pPr>
            <a:r>
              <a:rPr kumimoji="0" lang="kk-KZ" sz="3600" b="1" i="1" u="none" strike="noStrike" kern="0" cap="none" spc="0" normalizeH="0" baseline="0" noProof="0" dirty="0" smtClean="0">
                <a:ln>
                  <a:noFill/>
                </a:ln>
                <a:solidFill>
                  <a:schemeClr val="accent1">
                    <a:lumMod val="60000"/>
                    <a:lumOff val="40000"/>
                  </a:schemeClr>
                </a:solidFill>
                <a:effectLst>
                  <a:outerShdw blurRad="38100" dist="38100" dir="2700000" algn="tl">
                    <a:srgbClr val="000000">
                      <a:alpha val="43137"/>
                    </a:srgbClr>
                  </a:outerShdw>
                </a:effectLst>
                <a:uLnTx/>
                <a:uFillTx/>
              </a:rPr>
              <a:t>Ферменттер индукциясы</a:t>
            </a:r>
            <a:r>
              <a:rPr kumimoji="0" lang="ru-RU" sz="3600" b="1" i="1" u="none" strike="noStrike" kern="0" cap="none" spc="0" normalizeH="0" baseline="0" noProof="0" dirty="0" smtClean="0">
                <a:ln>
                  <a:noFill/>
                </a:ln>
                <a:solidFill>
                  <a:schemeClr val="accent1">
                    <a:lumMod val="60000"/>
                    <a:lumOff val="40000"/>
                  </a:schemeClr>
                </a:solidFill>
                <a:effectLst>
                  <a:outerShdw blurRad="38100" dist="38100" dir="2700000" algn="tl">
                    <a:srgbClr val="000000">
                      <a:alpha val="43137"/>
                    </a:srgbClr>
                  </a:outerShdw>
                </a:effectLst>
                <a:uLnTx/>
                <a:uFillTx/>
              </a:rPr>
              <a:t/>
            </a:r>
            <a:br>
              <a:rPr kumimoji="0" lang="ru-RU" sz="3600" b="1" i="1" u="none" strike="noStrike" kern="0" cap="none" spc="0" normalizeH="0" baseline="0" noProof="0" dirty="0" smtClean="0">
                <a:ln>
                  <a:noFill/>
                </a:ln>
                <a:solidFill>
                  <a:schemeClr val="accent1">
                    <a:lumMod val="60000"/>
                    <a:lumOff val="40000"/>
                  </a:schemeClr>
                </a:solidFill>
                <a:effectLst>
                  <a:outerShdw blurRad="38100" dist="38100" dir="2700000" algn="tl">
                    <a:srgbClr val="000000">
                      <a:alpha val="43137"/>
                    </a:srgbClr>
                  </a:outerShdw>
                </a:effectLst>
                <a:uLnTx/>
                <a:uFillTx/>
              </a:rPr>
            </a:br>
            <a:endParaRPr kumimoji="0" lang="ru-RU" sz="3600" b="1" i="1" u="none" strike="noStrike" kern="0" cap="none" spc="0" normalizeH="0" baseline="0" noProof="0" dirty="0">
              <a:ln>
                <a:noFill/>
              </a:ln>
              <a:solidFill>
                <a:schemeClr val="accent1">
                  <a:lumMod val="60000"/>
                  <a:lumOff val="40000"/>
                </a:schemeClr>
              </a:solidFill>
              <a:effectLst>
                <a:outerShdw blurRad="38100" dist="38100" dir="2700000" algn="tl">
                  <a:srgbClr val="000000">
                    <a:alpha val="43137"/>
                  </a:srgbClr>
                </a:outerShdw>
              </a:effectLst>
              <a:uLnTx/>
              <a:uFillTx/>
            </a:endParaRPr>
          </a:p>
        </p:txBody>
      </p:sp>
      <p:sp>
        <p:nvSpPr>
          <p:cNvPr id="4" name="Содержимое 2"/>
          <p:cNvSpPr txBox="1">
            <a:spLocks/>
          </p:cNvSpPr>
          <p:nvPr/>
        </p:nvSpPr>
        <p:spPr>
          <a:xfrm>
            <a:off x="357158" y="1285860"/>
            <a:ext cx="8501122" cy="5286412"/>
          </a:xfrm>
          <a:prstGeom prst="rect">
            <a:avLst/>
          </a:prstGeom>
        </p:spPr>
        <p:txBody>
          <a:bodyPr>
            <a:normAutofit fontScale="700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kk-KZ" sz="3200" b="0" i="0" u="none" strike="noStrike" kern="1200" cap="none" spc="0" normalizeH="0" baseline="0" noProof="0" dirty="0" smtClean="0">
                <a:ln>
                  <a:noFill/>
                </a:ln>
                <a:solidFill>
                  <a:schemeClr val="tx1"/>
                </a:solidFill>
                <a:effectLst/>
                <a:uLnTx/>
                <a:uFillTx/>
                <a:latin typeface="+mn-lt"/>
                <a:ea typeface="+mn-ea"/>
                <a:cs typeface="+mn-cs"/>
              </a:rPr>
              <a:t>Индуктор молекуласының, оның репрессор молекуласындағы белсенді аймағына қосылуы, үшінші реттік репрессор құрылымын өзгертеді, сондықтан да ол ген-оператормен байланыса алмайды және оны репрессиялай алмайды. Ген –оператор белсенді болады және құрылымдық гендерді «қосады».</a:t>
            </a:r>
            <a:endParaRPr kumimoji="0" lang="ru-RU" sz="3200" b="1"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kk-KZ" sz="3200" b="1" i="1" u="none" strike="noStrike" kern="1200" cap="none" spc="0" normalizeH="0" baseline="0" noProof="0" dirty="0" smtClean="0">
                <a:ln>
                  <a:noFill/>
                </a:ln>
                <a:solidFill>
                  <a:schemeClr val="tx1"/>
                </a:solidFill>
                <a:effectLst/>
                <a:uLnTx/>
                <a:uFillTx/>
                <a:latin typeface="+mn-lt"/>
                <a:ea typeface="+mn-ea"/>
                <a:cs typeface="+mn-cs"/>
              </a:rPr>
              <a:t>Е. coli </a:t>
            </a:r>
            <a:r>
              <a:rPr kumimoji="0" lang="kk-KZ" sz="3200" b="0" i="0" u="none" strike="noStrike" kern="1200" cap="none" spc="0" normalizeH="0" baseline="0" noProof="0" dirty="0" smtClean="0">
                <a:ln>
                  <a:noFill/>
                </a:ln>
                <a:solidFill>
                  <a:schemeClr val="tx1"/>
                </a:solidFill>
                <a:effectLst/>
                <a:uLnTx/>
                <a:uFillTx/>
                <a:latin typeface="+mn-lt"/>
                <a:ea typeface="+mn-ea"/>
                <a:cs typeface="+mn-cs"/>
              </a:rPr>
              <a:t>–ді глюкозасы бар ортада дамыту кезінде, реттеуші-ген, ген-оператормен байланысатын және  оны «өшіретін» репрессор құрамына ие нәруызды шығарады. Сонымен  қатар, құрылымдық гендер белсендендірілмейді және ᵦ -галактозидаза, не лактопермаза синтезделмейді. Бактерияларды лактозасы бар ортаға ауыстырған кезде, соңғысы, болжам бойынша, репрессор молекуласына біріге және оның ген-оператормен байланысуына кедергі келтіре отырып, нәруыз синтезінің индукторы ретінде әсер етеді; мРНҚ шығарылады және нәруыздар синтезделеді. Осылайша лактоза өзіндік ұсақтауды тудырады.</a:t>
            </a:r>
            <a:endParaRPr kumimoji="0" lang="ru-RU"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ru-RU"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1" y="0"/>
            <a:ext cx="9144001" cy="6858000"/>
          </a:xfrm>
          <a:prstGeom prst="rect">
            <a:avLst/>
          </a:prstGeom>
          <a:noFill/>
          <a:ln w="9525">
            <a:noFill/>
            <a:miter lim="800000"/>
            <a:headEnd/>
            <a:tailEnd/>
          </a:ln>
        </p:spPr>
      </p:pic>
      <p:sp>
        <p:nvSpPr>
          <p:cNvPr id="3" name="Заголовок 1"/>
          <p:cNvSpPr txBox="1">
            <a:spLocks/>
          </p:cNvSpPr>
          <p:nvPr/>
        </p:nvSpPr>
        <p:spPr>
          <a:xfrm>
            <a:off x="1928794" y="274638"/>
            <a:ext cx="6758006" cy="725470"/>
          </a:xfrm>
          <a:prstGeom prst="rect">
            <a:avLst/>
          </a:prstGeom>
        </p:spPr>
        <p:txBody>
          <a:bodyPr>
            <a:normAutofit fontScale="97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kk-KZ" sz="4400" b="1" i="1" u="none" strike="noStrike" kern="1200" cap="none" spc="0" normalizeH="0" baseline="0" noProof="0" dirty="0" smtClean="0">
                <a:ln>
                  <a:noFill/>
                </a:ln>
                <a:solidFill>
                  <a:schemeClr val="accent1">
                    <a:lumMod val="60000"/>
                    <a:lumOff val="40000"/>
                  </a:schemeClr>
                </a:solidFill>
                <a:effectLst>
                  <a:outerShdw blurRad="38100" dist="38100" dir="2700000" algn="tl">
                    <a:srgbClr val="000000">
                      <a:alpha val="43137"/>
                    </a:srgbClr>
                  </a:outerShdw>
                </a:effectLst>
                <a:uLnTx/>
                <a:uFillTx/>
                <a:latin typeface="+mj-lt"/>
                <a:ea typeface="+mj-ea"/>
                <a:cs typeface="+mj-cs"/>
              </a:rPr>
              <a:t> </a:t>
            </a:r>
            <a:r>
              <a:rPr kumimoji="0" lang="kk-KZ" sz="4400" b="0" i="1" u="none" strike="noStrike" kern="1200" cap="none" spc="0" normalizeH="0" baseline="0" noProof="0" dirty="0" smtClean="0">
                <a:ln>
                  <a:noFill/>
                </a:ln>
                <a:solidFill>
                  <a:schemeClr val="accent1">
                    <a:lumMod val="60000"/>
                    <a:lumOff val="40000"/>
                  </a:schemeClr>
                </a:solidFill>
                <a:effectLst>
                  <a:outerShdw blurRad="38100" dist="38100" dir="2700000" algn="tl">
                    <a:srgbClr val="000000">
                      <a:alpha val="43137"/>
                    </a:srgbClr>
                  </a:outerShdw>
                </a:effectLst>
                <a:uLnTx/>
                <a:uFillTx/>
                <a:latin typeface="+mj-lt"/>
                <a:ea typeface="+mj-ea"/>
                <a:cs typeface="+mj-cs"/>
              </a:rPr>
              <a:t>Ферменттер  репрессиясы</a:t>
            </a:r>
            <a:endParaRPr kumimoji="0" lang="ru-RU" sz="4400" b="0" i="1" u="none" strike="noStrike" kern="1200" cap="none" spc="0" normalizeH="0" baseline="0" noProof="0" dirty="0">
              <a:ln>
                <a:noFill/>
              </a:ln>
              <a:solidFill>
                <a:schemeClr val="accent1">
                  <a:lumMod val="60000"/>
                  <a:lumOff val="40000"/>
                </a:schemeClr>
              </a:solidFill>
              <a:effectLst>
                <a:outerShdw blurRad="38100" dist="38100" dir="2700000" algn="tl">
                  <a:srgbClr val="000000">
                    <a:alpha val="43137"/>
                  </a:srgbClr>
                </a:outerShdw>
              </a:effectLst>
              <a:uLnTx/>
              <a:uFillTx/>
              <a:latin typeface="+mj-lt"/>
              <a:ea typeface="+mj-ea"/>
              <a:cs typeface="+mj-cs"/>
            </a:endParaRPr>
          </a:p>
        </p:txBody>
      </p:sp>
      <p:sp>
        <p:nvSpPr>
          <p:cNvPr id="4" name="Содержимое 2"/>
          <p:cNvSpPr txBox="1">
            <a:spLocks/>
          </p:cNvSpPr>
          <p:nvPr/>
        </p:nvSpPr>
        <p:spPr>
          <a:xfrm>
            <a:off x="357158" y="1214422"/>
            <a:ext cx="8572560" cy="5429288"/>
          </a:xfrm>
          <a:prstGeom prst="rect">
            <a:avLst/>
          </a:prstGeom>
        </p:spPr>
        <p:txBody>
          <a:bodyPr>
            <a:normAutofit fontScale="775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kk-KZ" sz="3200" b="0" i="0" u="none" strike="noStrike" kern="1200" cap="none" spc="0" normalizeH="0" baseline="0" noProof="0" dirty="0" smtClean="0">
                <a:ln>
                  <a:noFill/>
                </a:ln>
                <a:solidFill>
                  <a:schemeClr val="tx1"/>
                </a:solidFill>
                <a:effectLst/>
                <a:uLnTx/>
                <a:uFillTx/>
                <a:latin typeface="+mn-lt"/>
                <a:ea typeface="+mn-ea"/>
                <a:cs typeface="+mn-cs"/>
              </a:rPr>
              <a:t>Егер қандай-да бір корепрессордың молекуласы, репрессор молекуласымен бірге өзінің белсенді аймағымен байланысса, онда ол репрессордың ген-оператормен байланысынан пайда болатын әсерді күшейтеді. Сонымен қатар құрылымдық гендердің «қосылуына» нақты кедергі келтіретін, ген-операторының ішкі белсенденуі жүреді.</a:t>
            </a:r>
            <a:endParaRPr kumimoji="0" lang="ru-RU" sz="3200" b="1"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kk-KZ" sz="3200" b="1" i="1" u="none" strike="noStrike" kern="1200" cap="none" spc="0" normalizeH="0" baseline="0" noProof="0" dirty="0" smtClean="0">
                <a:ln>
                  <a:noFill/>
                </a:ln>
                <a:solidFill>
                  <a:schemeClr val="tx1"/>
                </a:solidFill>
                <a:effectLst/>
                <a:uLnTx/>
                <a:uFillTx/>
                <a:latin typeface="+mn-lt"/>
                <a:ea typeface="+mn-ea"/>
                <a:cs typeface="+mn-cs"/>
              </a:rPr>
              <a:t>Е. coli </a:t>
            </a:r>
            <a:r>
              <a:rPr kumimoji="0" lang="kk-KZ" sz="3200" b="0" i="0" u="none" strike="noStrike" kern="1200" cap="none" spc="0" normalizeH="0" baseline="0" noProof="0" dirty="0" smtClean="0">
                <a:ln>
                  <a:noFill/>
                </a:ln>
                <a:solidFill>
                  <a:schemeClr val="tx1"/>
                </a:solidFill>
                <a:effectLst/>
                <a:uLnTx/>
                <a:uFillTx/>
                <a:latin typeface="+mn-lt"/>
                <a:ea typeface="+mn-ea"/>
                <a:cs typeface="+mn-cs"/>
              </a:rPr>
              <a:t>триптофан аминқышқылын, триптофансинтаза ферменті қатысуымен синтездейді. Жасуша құрамында артық триптофан болған кезде, оның кейбір бөліктері репрессор молекуласымен байланыса отырып, фермент синтезінің  корепрессоры ретінде әсер етеді. Корепрессор және репрессор молекулалары ген-операторға бірігеді және оның белсенділігін басады. Құрылымдық гендер «өшіріледі», мРНҚ түзілмейді және триптофансинтаза синтезі тоқтатылады. Бұл, гендік деңгейдегі кері байланыс тәсілімен ингибирлеу мысалы.</a:t>
            </a:r>
            <a:endParaRPr kumimoji="0" lang="ru-RU" sz="3200" b="1"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0" y="0"/>
            <a:ext cx="9144001" cy="6858000"/>
          </a:xfrm>
          <a:prstGeom prst="rect">
            <a:avLst/>
          </a:prstGeom>
          <a:noFill/>
          <a:ln w="9525">
            <a:noFill/>
            <a:miter lim="800000"/>
            <a:headEnd/>
            <a:tailEnd/>
          </a:ln>
        </p:spPr>
      </p:pic>
      <p:sp>
        <p:nvSpPr>
          <p:cNvPr id="3" name="Заголовок 1"/>
          <p:cNvSpPr txBox="1">
            <a:spLocks/>
          </p:cNvSpPr>
          <p:nvPr/>
        </p:nvSpPr>
        <p:spPr>
          <a:xfrm>
            <a:off x="1000100" y="571480"/>
            <a:ext cx="7972452" cy="1143000"/>
          </a:xfrm>
          <a:prstGeom prst="rect">
            <a:avLst/>
          </a:prstGeom>
        </p:spPr>
        <p:txBody>
          <a:bodyPr>
            <a:normAutofit fontScale="90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kk-KZ" sz="4400" b="0" i="0" u="none" strike="noStrike" kern="1200" cap="none" spc="0" normalizeH="0" baseline="0" noProof="0" dirty="0" smtClean="0">
                <a:ln>
                  <a:noFill/>
                </a:ln>
                <a:solidFill>
                  <a:schemeClr val="accent1">
                    <a:lumMod val="60000"/>
                    <a:lumOff val="40000"/>
                  </a:schemeClr>
                </a:solidFill>
                <a:effectLst>
                  <a:outerShdw blurRad="38100" dist="38100" dir="2700000" algn="tl">
                    <a:srgbClr val="000000">
                      <a:alpha val="43137"/>
                    </a:srgbClr>
                  </a:outerShdw>
                </a:effectLst>
                <a:uLnTx/>
                <a:uFillTx/>
                <a:latin typeface="+mj-lt"/>
                <a:ea typeface="+mj-ea"/>
                <a:cs typeface="+mj-cs"/>
              </a:rPr>
              <a:t>Метаболиялық жолдардың реттелуі</a:t>
            </a:r>
            <a:endParaRPr kumimoji="0" lang="ru-RU" sz="4400" b="0" i="0" u="none" strike="noStrike" kern="1200" cap="none" spc="0" normalizeH="0" baseline="0" noProof="0" dirty="0">
              <a:ln>
                <a:noFill/>
              </a:ln>
              <a:solidFill>
                <a:schemeClr val="accent1">
                  <a:lumMod val="60000"/>
                  <a:lumOff val="40000"/>
                </a:schemeClr>
              </a:solidFill>
              <a:effectLst>
                <a:outerShdw blurRad="38100" dist="38100" dir="2700000" algn="tl">
                  <a:srgbClr val="000000">
                    <a:alpha val="43137"/>
                  </a:srgbClr>
                </a:outerShdw>
              </a:effectLst>
              <a:uLnTx/>
              <a:uFillTx/>
              <a:latin typeface="+mj-lt"/>
              <a:ea typeface="+mj-ea"/>
              <a:cs typeface="+mj-cs"/>
            </a:endParaRPr>
          </a:p>
        </p:txBody>
      </p:sp>
      <p:sp>
        <p:nvSpPr>
          <p:cNvPr id="4" name="Содержимое 2"/>
          <p:cNvSpPr txBox="1">
            <a:spLocks/>
          </p:cNvSpPr>
          <p:nvPr/>
        </p:nvSpPr>
        <p:spPr>
          <a:xfrm>
            <a:off x="285720" y="1714488"/>
            <a:ext cx="8715436" cy="4709160"/>
          </a:xfrm>
          <a:prstGeom prst="rect">
            <a:avLst/>
          </a:prstGeom>
        </p:spPr>
        <p:txBody>
          <a:bodyPr>
            <a:normAutofit fontScale="700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kk-KZ" sz="3200" b="0" i="0" u="none" strike="noStrike" kern="1200" cap="none" spc="0" normalizeH="0" baseline="0" noProof="0" smtClean="0">
                <a:ln>
                  <a:noFill/>
                </a:ln>
                <a:solidFill>
                  <a:schemeClr val="tx1"/>
                </a:solidFill>
                <a:effectLst/>
                <a:uLnTx/>
                <a:uFillTx/>
                <a:latin typeface="+mn-lt"/>
                <a:ea typeface="+mn-ea"/>
                <a:cs typeface="+mn-cs"/>
              </a:rPr>
              <a:t>Жоғарыда сипатталған индукцияның және репрессияның қос механизмі жасуша метаболизмінің жақсы реттелуін қамтамасыз ету үшін цитоплазма және ядро арасындағы біріге әрекет етуді мүмкін қылады. Қандай-да бір қарапайым метаболиялық жолдар болған жағдайда, бастапқы субстрат және соңғы өнім, сәйкесінше, индуктор және репрессор рөлін ойнай алады. Осының әсерінен жасуша, қазіргі уақытта соңғы өнім мөлшерін төменгі деңгейде ұстап тұру үшін қажетті мөлшерде фермент синтездей алады. Мұндай метаболизм регуляциясының тәсілі өте үнемді. Бірінші ферменттің соңғы өніммен байланысы нәтижесінде, бірінші ферментті ішкі белсендендіру жолымен жүзеге асыратын теріс кері байланыс, берілген метаболиялық жолды тез жауып тастайды, бірақ басқа ферменттердің синтезіне кедергі  келтірмейді. Жакоб және Мономен ұсынылған модельде, соңғы өнім, репрессор молекуласына оның ген-операторға ингибирлік әсерін күшейту үшін біріге отырып, барлық, ферментер синтезін басады және берілген метаболиялық жолды өшіреді.</a:t>
            </a:r>
            <a:endParaRPr kumimoji="0" lang="ru-RU" sz="3200" b="1" i="0" u="none" strike="noStrike" kern="1200" cap="none" spc="0" normalizeH="0" baseline="0" noProof="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ru-RU"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0" y="0"/>
            <a:ext cx="9144001" cy="6858000"/>
          </a:xfrm>
          <a:prstGeom prst="rect">
            <a:avLst/>
          </a:prstGeom>
          <a:noFill/>
          <a:ln w="9525">
            <a:noFill/>
            <a:miter lim="800000"/>
            <a:headEnd/>
            <a:tailEnd/>
          </a:ln>
        </p:spPr>
      </p:pic>
      <p:sp>
        <p:nvSpPr>
          <p:cNvPr id="3" name="Заголовок 1"/>
          <p:cNvSpPr txBox="1">
            <a:spLocks/>
          </p:cNvSpPr>
          <p:nvPr/>
        </p:nvSpPr>
        <p:spPr>
          <a:xfrm>
            <a:off x="457200" y="274638"/>
            <a:ext cx="8229600" cy="1143000"/>
          </a:xfrm>
          <a:prstGeom prst="rect">
            <a:avLst/>
          </a:prstGeom>
        </p:spPr>
        <p:txBody>
          <a:bodyPr>
            <a:normAutofit fontScale="90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kk-KZ" sz="4400" b="0" i="0" u="none" strike="noStrike" kern="1200" cap="none" spc="0" normalizeH="0" baseline="0" noProof="0" dirty="0" smtClean="0">
                <a:ln>
                  <a:noFill/>
                </a:ln>
                <a:solidFill>
                  <a:schemeClr val="accent1">
                    <a:lumMod val="60000"/>
                    <a:lumOff val="40000"/>
                  </a:schemeClr>
                </a:solidFill>
                <a:effectLst>
                  <a:outerShdw blurRad="38100" dist="38100" dir="2700000" algn="tl">
                    <a:srgbClr val="000000">
                      <a:alpha val="43137"/>
                    </a:srgbClr>
                  </a:outerShdw>
                </a:effectLst>
                <a:uLnTx/>
                <a:uFillTx/>
                <a:latin typeface="+mj-lt"/>
                <a:ea typeface="+mj-ea"/>
                <a:cs typeface="+mj-cs"/>
              </a:rPr>
              <a:t> </a:t>
            </a:r>
            <a:r>
              <a:rPr kumimoji="0" lang="kk-KZ" sz="4400" b="1" i="0" u="none" strike="noStrike" kern="1200" cap="none" spc="0" normalizeH="0" baseline="0" noProof="0" dirty="0" smtClean="0">
                <a:ln>
                  <a:noFill/>
                </a:ln>
                <a:solidFill>
                  <a:schemeClr val="accent1">
                    <a:lumMod val="60000"/>
                    <a:lumOff val="40000"/>
                  </a:schemeClr>
                </a:solidFill>
                <a:effectLst>
                  <a:outerShdw blurRad="38100" dist="38100" dir="2700000" algn="tl">
                    <a:srgbClr val="000000">
                      <a:alpha val="43137"/>
                    </a:srgbClr>
                  </a:outerShdw>
                </a:effectLst>
                <a:uLnTx/>
                <a:uFillTx/>
                <a:latin typeface="+mj-lt"/>
                <a:ea typeface="+mj-ea"/>
                <a:cs typeface="+mj-cs"/>
              </a:rPr>
              <a:t>Оперон болжамының модификациясы</a:t>
            </a:r>
            <a:endParaRPr kumimoji="0" lang="ru-RU" sz="4400" b="0" i="0" u="none" strike="noStrike" kern="1200" cap="none" spc="0" normalizeH="0" baseline="0" noProof="0" dirty="0">
              <a:ln>
                <a:noFill/>
              </a:ln>
              <a:solidFill>
                <a:schemeClr val="accent1">
                  <a:lumMod val="60000"/>
                  <a:lumOff val="40000"/>
                </a:schemeClr>
              </a:solidFill>
              <a:effectLst>
                <a:outerShdw blurRad="38100" dist="38100" dir="2700000" algn="tl">
                  <a:srgbClr val="000000">
                    <a:alpha val="43137"/>
                  </a:srgbClr>
                </a:outerShdw>
              </a:effectLst>
              <a:uLnTx/>
              <a:uFillTx/>
              <a:latin typeface="+mj-lt"/>
              <a:ea typeface="+mj-ea"/>
              <a:cs typeface="+mj-cs"/>
            </a:endParaRPr>
          </a:p>
        </p:txBody>
      </p:sp>
      <p:sp>
        <p:nvSpPr>
          <p:cNvPr id="4" name="Содержимое 2"/>
          <p:cNvSpPr txBox="1">
            <a:spLocks/>
          </p:cNvSpPr>
          <p:nvPr/>
        </p:nvSpPr>
        <p:spPr>
          <a:xfrm>
            <a:off x="428596" y="1785926"/>
            <a:ext cx="8229600" cy="4709160"/>
          </a:xfrm>
          <a:prstGeom prst="rect">
            <a:avLst/>
          </a:prstGeom>
        </p:spPr>
        <p:txBody>
          <a:bodyPr>
            <a:normAutofit fontScale="700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kk-KZ" sz="3200" b="0" i="0" u="none" strike="noStrike" kern="1200" cap="none" spc="0" normalizeH="0" baseline="0" noProof="0" dirty="0" smtClean="0">
                <a:ln>
                  <a:noFill/>
                </a:ln>
                <a:solidFill>
                  <a:schemeClr val="tx1"/>
                </a:solidFill>
                <a:effectLst/>
                <a:uLnTx/>
                <a:uFillTx/>
                <a:latin typeface="+mn-lt"/>
                <a:ea typeface="+mn-ea"/>
                <a:cs typeface="+mn-cs"/>
              </a:rPr>
              <a:t>1961 жылы Жакоб және Моно гендердің қосылуы және өшірілуі жүзеге асатын механизм ұсынғаннан кейін, бұл механизмнің алуан-түрлі аспектін анықтауға мүмкіндік беретін басқа анықтамалар алынды. Генетикалық анықтамалар негізінде, ген-оператордың жанында орналасатын және онымен және реттеуші-ген арасында әрекет ететін ген-промотордың бар екендігі жөнінде болжам айтылды. Ген-проматор екі функциядан тұратындығы болжанады. Біріншіден, ол ДНҚ-полимераза, транскрипция процесінде ДНҚ айналасына орын ауыстыруды бастамастан бұрын бірігетін жер ретінде, қызмет атқарады,  яғни синтез кезінде мРНҚ құрылымдық генде болады. Бұл орын ауыстыру, әрине , ген-оператордың белсенді жағдайда тұру-тұрмауына байланысты. Екіншіден, промотор гендері негіздерінің реттілігі, ДНҚ-ның қос спиралі тізбегінің қайсысы өзіне РНҚ-полимеразаны қосып алатындығын анықтайды, яғни мРНҚ транскрипциясы үшін матрица ретінде қызмет атқарады.</a:t>
            </a:r>
            <a:endParaRPr kumimoji="0" lang="ru-RU"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1" y="0"/>
            <a:ext cx="9144001" cy="6858000"/>
          </a:xfrm>
          <a:prstGeom prst="rect">
            <a:avLst/>
          </a:prstGeom>
          <a:noFill/>
          <a:ln w="9525">
            <a:noFill/>
            <a:miter lim="800000"/>
            <a:headEnd/>
            <a:tailEnd/>
          </a:ln>
        </p:spPr>
      </p:pic>
      <p:pic>
        <p:nvPicPr>
          <p:cNvPr id="344066" name="Picture 2" descr="http://massaget.kz/userdata/news/news_16394/photo.jpg"/>
          <p:cNvPicPr>
            <a:picLocks noChangeAspect="1" noChangeArrowheads="1"/>
          </p:cNvPicPr>
          <p:nvPr/>
        </p:nvPicPr>
        <p:blipFill>
          <a:blip r:embed="rId3" cstate="print"/>
          <a:srcRect/>
          <a:stretch>
            <a:fillRect/>
          </a:stretch>
        </p:blipFill>
        <p:spPr bwMode="auto">
          <a:xfrm>
            <a:off x="1907704" y="2060848"/>
            <a:ext cx="5400600" cy="3231359"/>
          </a:xfrm>
          <a:prstGeom prst="rect">
            <a:avLst/>
          </a:prstGeom>
          <a:noFill/>
        </p:spPr>
      </p:pic>
      <p:sp>
        <p:nvSpPr>
          <p:cNvPr id="4" name="Содержимое 2"/>
          <p:cNvSpPr txBox="1">
            <a:spLocks/>
          </p:cNvSpPr>
          <p:nvPr/>
        </p:nvSpPr>
        <p:spPr>
          <a:xfrm>
            <a:off x="914400" y="908720"/>
            <a:ext cx="8229600" cy="995002"/>
          </a:xfrm>
          <a:prstGeom prst="rect">
            <a:avLst/>
          </a:prstGeom>
        </p:spPr>
        <p:txBody>
          <a:bodyPr>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kk-KZ" sz="7200" b="0" i="0" u="none" strike="noStrike" kern="1200" cap="none" spc="0" normalizeH="0" baseline="0" noProof="0" dirty="0" smtClean="0">
                <a:ln>
                  <a:noFill/>
                </a:ln>
                <a:solidFill>
                  <a:srgbClr val="FFFF00"/>
                </a:solidFill>
                <a:effectLst>
                  <a:outerShdw blurRad="38100" dist="38100" dir="2700000" algn="tl">
                    <a:srgbClr val="000000">
                      <a:alpha val="43137"/>
                    </a:srgbClr>
                  </a:outerShdw>
                </a:effectLst>
                <a:uLnTx/>
                <a:uFillTx/>
                <a:latin typeface="+mn-lt"/>
                <a:ea typeface="+mn-ea"/>
                <a:cs typeface="+mn-cs"/>
              </a:rPr>
              <a:t>НАЗАРЛАРЫҢЫЗҒА</a:t>
            </a:r>
            <a:endParaRPr kumimoji="0" lang="ru-RU" sz="7200" b="0"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mn-lt"/>
              <a:ea typeface="+mn-ea"/>
              <a:cs typeface="+mn-cs"/>
            </a:endParaRPr>
          </a:p>
        </p:txBody>
      </p:sp>
      <p:sp>
        <p:nvSpPr>
          <p:cNvPr id="5" name="Содержимое 2"/>
          <p:cNvSpPr txBox="1">
            <a:spLocks/>
          </p:cNvSpPr>
          <p:nvPr/>
        </p:nvSpPr>
        <p:spPr>
          <a:xfrm>
            <a:off x="2483768" y="5445224"/>
            <a:ext cx="4248472" cy="995002"/>
          </a:xfrm>
          <a:prstGeom prst="rect">
            <a:avLst/>
          </a:prstGeom>
        </p:spPr>
        <p:txBody>
          <a:bodyPr>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lang="kk-KZ" sz="7200" dirty="0" smtClean="0">
                <a:solidFill>
                  <a:srgbClr val="FFFF00"/>
                </a:solidFill>
                <a:effectLst>
                  <a:outerShdw blurRad="38100" dist="38100" dir="2700000" algn="tl">
                    <a:srgbClr val="000000">
                      <a:alpha val="43137"/>
                    </a:srgbClr>
                  </a:outerShdw>
                </a:effectLst>
              </a:rPr>
              <a:t>РАХМЕТ!!!</a:t>
            </a:r>
            <a:endParaRPr kumimoji="0" lang="ru-RU" sz="7200" b="0"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mn-lt"/>
              <a:ea typeface="+mn-ea"/>
              <a:cs typeface="+mn-c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cstate="print"/>
          <a:srcRect/>
          <a:stretch>
            <a:fillRect/>
          </a:stretch>
        </p:blipFill>
        <p:spPr bwMode="auto">
          <a:xfrm>
            <a:off x="0" y="0"/>
            <a:ext cx="9144001" cy="6858000"/>
          </a:xfrm>
          <a:prstGeom prst="rect">
            <a:avLst/>
          </a:prstGeom>
          <a:noFill/>
          <a:ln w="9525">
            <a:noFill/>
            <a:miter lim="800000"/>
            <a:headEnd/>
            <a:tailEnd/>
          </a:ln>
        </p:spPr>
      </p:pic>
      <p:graphicFrame>
        <p:nvGraphicFramePr>
          <p:cNvPr id="325634" name="Object 2"/>
          <p:cNvGraphicFramePr>
            <a:graphicFrameLocks noChangeAspect="1"/>
          </p:cNvGraphicFramePr>
          <p:nvPr/>
        </p:nvGraphicFramePr>
        <p:xfrm>
          <a:off x="2411760" y="620688"/>
          <a:ext cx="4895850" cy="4364038"/>
        </p:xfrm>
        <a:graphic>
          <a:graphicData uri="http://schemas.openxmlformats.org/presentationml/2006/ole">
            <p:oleObj spid="_x0000_s325634" name="Точечный рисунок" r:id="rId4" imgW="2895238" imgH="2343477" progId="Paint.Picture">
              <p:embed/>
            </p:oleObj>
          </a:graphicData>
        </a:graphic>
      </p:graphicFrame>
      <p:sp>
        <p:nvSpPr>
          <p:cNvPr id="4" name="Заголовок 1"/>
          <p:cNvSpPr txBox="1">
            <a:spLocks/>
          </p:cNvSpPr>
          <p:nvPr/>
        </p:nvSpPr>
        <p:spPr>
          <a:xfrm>
            <a:off x="539552" y="5013176"/>
            <a:ext cx="8229600" cy="792088"/>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ru-RU" sz="2000" dirty="0" err="1" smtClean="0">
                <a:latin typeface="+mj-lt"/>
                <a:ea typeface="+mj-ea"/>
                <a:cs typeface="+mj-cs"/>
              </a:rPr>
              <a:t>Жануарды</a:t>
            </a:r>
            <a:r>
              <a:rPr lang="kk-KZ" sz="2000" dirty="0" smtClean="0">
                <a:latin typeface="+mj-lt"/>
                <a:ea typeface="+mj-ea"/>
                <a:cs typeface="+mj-cs"/>
              </a:rPr>
              <a:t>ң өмірлік циклінің схемасы</a:t>
            </a:r>
            <a:endParaRPr kumimoji="0" lang="ru-RU" sz="2000" b="0" i="0" u="none" strike="noStrike" kern="1200" cap="none" spc="0" normalizeH="0" baseline="0" noProof="0" dirty="0">
              <a:ln>
                <a:noFill/>
              </a:ln>
              <a:uLnTx/>
              <a:uFillTx/>
              <a:latin typeface="+mj-lt"/>
              <a:ea typeface="+mj-ea"/>
              <a:cs typeface="+mj-c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0" y="0"/>
            <a:ext cx="9144001" cy="6858000"/>
          </a:xfrm>
          <a:prstGeom prst="rect">
            <a:avLst/>
          </a:prstGeom>
          <a:noFill/>
          <a:ln w="9525">
            <a:noFill/>
            <a:miter lim="800000"/>
            <a:headEnd/>
            <a:tailEnd/>
          </a:ln>
        </p:spPr>
      </p:pic>
      <p:sp>
        <p:nvSpPr>
          <p:cNvPr id="3" name="Заголовок 1"/>
          <p:cNvSpPr txBox="1">
            <a:spLocks/>
          </p:cNvSpPr>
          <p:nvPr/>
        </p:nvSpPr>
        <p:spPr>
          <a:xfrm>
            <a:off x="611560" y="548680"/>
            <a:ext cx="8229600" cy="792088"/>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kk-KZ" sz="4400" b="0" i="0" u="none" strike="noStrike" kern="1200" cap="none" spc="0" normalizeH="0" baseline="0" noProof="0" dirty="0" smtClean="0">
                <a:ln>
                  <a:noFill/>
                </a:ln>
                <a:solidFill>
                  <a:schemeClr val="accent1">
                    <a:lumMod val="60000"/>
                    <a:lumOff val="40000"/>
                  </a:schemeClr>
                </a:solidFill>
                <a:effectLst>
                  <a:outerShdw blurRad="38100" dist="38100" dir="2700000" algn="tl">
                    <a:srgbClr val="000000">
                      <a:alpha val="43137"/>
                    </a:srgbClr>
                  </a:outerShdw>
                </a:effectLst>
                <a:uLnTx/>
                <a:uFillTx/>
                <a:latin typeface="+mj-lt"/>
                <a:ea typeface="+mj-ea"/>
                <a:cs typeface="+mj-cs"/>
              </a:rPr>
              <a:t>Жасушалық цикл</a:t>
            </a:r>
            <a:endParaRPr kumimoji="0" lang="ru-RU" sz="4400" b="0" i="0" u="none" strike="noStrike" kern="1200" cap="none" spc="0" normalizeH="0" baseline="0" noProof="0" dirty="0">
              <a:ln>
                <a:noFill/>
              </a:ln>
              <a:solidFill>
                <a:schemeClr val="accent1">
                  <a:lumMod val="60000"/>
                  <a:lumOff val="40000"/>
                </a:schemeClr>
              </a:solidFill>
              <a:effectLst>
                <a:outerShdw blurRad="38100" dist="38100" dir="2700000" algn="tl">
                  <a:srgbClr val="000000">
                    <a:alpha val="43137"/>
                  </a:srgbClr>
                </a:outerShdw>
              </a:effectLst>
              <a:uLnTx/>
              <a:uFillTx/>
              <a:latin typeface="+mj-lt"/>
              <a:ea typeface="+mj-ea"/>
              <a:cs typeface="+mj-cs"/>
            </a:endParaRPr>
          </a:p>
        </p:txBody>
      </p:sp>
      <p:sp>
        <p:nvSpPr>
          <p:cNvPr id="4" name="Содержимое 2"/>
          <p:cNvSpPr txBox="1">
            <a:spLocks/>
          </p:cNvSpPr>
          <p:nvPr/>
        </p:nvSpPr>
        <p:spPr>
          <a:xfrm>
            <a:off x="467544" y="1988840"/>
            <a:ext cx="8229600" cy="2664296"/>
          </a:xfrm>
          <a:prstGeom prst="rect">
            <a:avLst/>
          </a:prstGeom>
        </p:spPr>
        <p:txBody>
          <a:bodyPr>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kk-KZ" sz="3200" b="0" i="0" u="none" strike="noStrike" kern="1200" cap="none" spc="0" normalizeH="0" baseline="0" noProof="0" dirty="0" smtClean="0">
                <a:ln>
                  <a:noFill/>
                </a:ln>
                <a:solidFill>
                  <a:schemeClr val="tx1"/>
                </a:solidFill>
                <a:effectLst/>
                <a:uLnTx/>
                <a:uFillTx/>
                <a:latin typeface="+mn-lt"/>
                <a:ea typeface="+mn-ea"/>
                <a:cs typeface="+mn-cs"/>
              </a:rPr>
              <a:t>Берілген жасушаның және оның еншілестерге бөлінуінің арасындағы оқиғалардың кезектесуі жасушалық цикл деп аталады. Бұл цикл үш басты кезеңнен тұрады.</a:t>
            </a:r>
            <a:endParaRPr kumimoji="0" lang="ru-RU"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ru-RU"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ru-RU"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0" y="-27384"/>
            <a:ext cx="9144001" cy="6858000"/>
          </a:xfrm>
          <a:prstGeom prst="rect">
            <a:avLst/>
          </a:prstGeom>
          <a:noFill/>
          <a:ln w="9525">
            <a:noFill/>
            <a:miter lim="800000"/>
            <a:headEnd/>
            <a:tailEnd/>
          </a:ln>
        </p:spPr>
      </p:pic>
      <p:sp>
        <p:nvSpPr>
          <p:cNvPr id="3" name="Заголовок 1"/>
          <p:cNvSpPr txBox="1">
            <a:spLocks/>
          </p:cNvSpPr>
          <p:nvPr/>
        </p:nvSpPr>
        <p:spPr>
          <a:xfrm>
            <a:off x="1785918" y="274638"/>
            <a:ext cx="6900882" cy="1143000"/>
          </a:xfrm>
          <a:prstGeom prst="rect">
            <a:avLst/>
          </a:prstGeom>
        </p:spPr>
        <p:txBody>
          <a:bodyPr>
            <a:normAutofit fontScale="90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4400" b="1" i="0" u="none" strike="noStrike" kern="1200" cap="none" spc="0" normalizeH="0" baseline="0" noProof="0" dirty="0" smtClean="0">
                <a:ln>
                  <a:noFill/>
                </a:ln>
                <a:solidFill>
                  <a:schemeClr val="accent1">
                    <a:lumMod val="60000"/>
                    <a:lumOff val="40000"/>
                  </a:schemeClr>
                </a:solidFill>
                <a:effectLst>
                  <a:outerShdw blurRad="38100" dist="38100" dir="2700000" algn="tl">
                    <a:srgbClr val="000000">
                      <a:alpha val="43137"/>
                    </a:srgbClr>
                  </a:outerShdw>
                </a:effectLst>
                <a:uLnTx/>
                <a:uFillTx/>
                <a:latin typeface="+mj-lt"/>
                <a:ea typeface="+mj-ea"/>
                <a:cs typeface="+mj-cs"/>
              </a:rPr>
              <a:t>Интерфаза, митоз,</a:t>
            </a:r>
            <a:r>
              <a:rPr kumimoji="0" lang="kk-KZ" sz="4400" b="1" i="0" u="none" strike="noStrike" kern="1200" cap="none" spc="0" normalizeH="0" baseline="0" noProof="0" dirty="0" smtClean="0">
                <a:ln>
                  <a:noFill/>
                </a:ln>
                <a:solidFill>
                  <a:schemeClr val="accent1">
                    <a:lumMod val="60000"/>
                    <a:lumOff val="40000"/>
                  </a:schemeClr>
                </a:solidFill>
                <a:effectLst>
                  <a:outerShdw blurRad="38100" dist="38100" dir="2700000" algn="tl">
                    <a:srgbClr val="000000">
                      <a:alpha val="43137"/>
                    </a:srgbClr>
                  </a:outerShdw>
                </a:effectLst>
                <a:uLnTx/>
                <a:uFillTx/>
                <a:latin typeface="+mj-lt"/>
                <a:ea typeface="+mj-ea"/>
                <a:cs typeface="+mj-cs"/>
              </a:rPr>
              <a:t> жасушаның</a:t>
            </a:r>
            <a:r>
              <a:rPr kumimoji="0" lang="kk-KZ" sz="4400" b="0" i="0" u="none" strike="noStrike" kern="1200" cap="none" spc="0" normalizeH="0" baseline="0" noProof="0" dirty="0" smtClean="0">
                <a:ln>
                  <a:noFill/>
                </a:ln>
                <a:solidFill>
                  <a:schemeClr val="accent1">
                    <a:lumMod val="60000"/>
                    <a:lumOff val="40000"/>
                  </a:schemeClr>
                </a:solidFill>
                <a:effectLst>
                  <a:outerShdw blurRad="38100" dist="38100" dir="2700000" algn="tl">
                    <a:srgbClr val="000000">
                      <a:alpha val="43137"/>
                    </a:srgbClr>
                  </a:outerShdw>
                </a:effectLst>
                <a:uLnTx/>
                <a:uFillTx/>
                <a:latin typeface="+mj-lt"/>
                <a:ea typeface="+mj-ea"/>
                <a:cs typeface="+mj-cs"/>
              </a:rPr>
              <a:t> </a:t>
            </a:r>
            <a:r>
              <a:rPr kumimoji="0" lang="kk-KZ" sz="4400" b="1" i="0" u="none" strike="noStrike" kern="1200" cap="none" spc="0" normalizeH="0" baseline="0" noProof="0" dirty="0" smtClean="0">
                <a:ln>
                  <a:noFill/>
                </a:ln>
                <a:solidFill>
                  <a:schemeClr val="accent1">
                    <a:lumMod val="60000"/>
                    <a:lumOff val="40000"/>
                  </a:schemeClr>
                </a:solidFill>
                <a:effectLst>
                  <a:outerShdw blurRad="38100" dist="38100" dir="2700000" algn="tl">
                    <a:srgbClr val="000000">
                      <a:alpha val="43137"/>
                    </a:srgbClr>
                  </a:outerShdw>
                </a:effectLst>
                <a:uLnTx/>
                <a:uFillTx/>
                <a:latin typeface="+mj-lt"/>
                <a:ea typeface="+mj-ea"/>
                <a:cs typeface="+mj-cs"/>
              </a:rPr>
              <a:t>бөлінуі</a:t>
            </a:r>
            <a:r>
              <a:rPr kumimoji="0" lang="ru-RU" sz="4400" b="1" i="0" u="none" strike="noStrike" kern="1200" cap="none" spc="0" normalizeH="0" baseline="0" noProof="0" dirty="0" smtClean="0">
                <a:ln>
                  <a:noFill/>
                </a:ln>
                <a:solidFill>
                  <a:schemeClr val="accent1">
                    <a:lumMod val="60000"/>
                    <a:lumOff val="40000"/>
                  </a:schemeClr>
                </a:solidFill>
                <a:effectLst>
                  <a:outerShdw blurRad="38100" dist="38100" dir="2700000" algn="tl">
                    <a:srgbClr val="000000">
                      <a:alpha val="43137"/>
                    </a:srgbClr>
                  </a:outerShdw>
                </a:effectLst>
                <a:uLnTx/>
                <a:uFillTx/>
                <a:latin typeface="+mj-lt"/>
                <a:ea typeface="+mj-ea"/>
                <a:cs typeface="+mj-cs"/>
              </a:rPr>
              <a:t> </a:t>
            </a:r>
            <a:endParaRPr kumimoji="0" lang="ru-RU" sz="4400" b="0" i="0" u="none" strike="noStrike" kern="1200" cap="none" spc="0" normalizeH="0" baseline="0" noProof="0" dirty="0">
              <a:ln>
                <a:noFill/>
              </a:ln>
              <a:solidFill>
                <a:schemeClr val="accent1">
                  <a:lumMod val="60000"/>
                  <a:lumOff val="40000"/>
                </a:schemeClr>
              </a:solidFill>
              <a:effectLst>
                <a:outerShdw blurRad="38100" dist="38100" dir="2700000" algn="tl">
                  <a:srgbClr val="000000">
                    <a:alpha val="43137"/>
                  </a:srgbClr>
                </a:outerShdw>
              </a:effectLst>
              <a:uLnTx/>
              <a:uFillTx/>
              <a:latin typeface="+mj-lt"/>
              <a:ea typeface="+mj-ea"/>
              <a:cs typeface="+mj-cs"/>
            </a:endParaRPr>
          </a:p>
        </p:txBody>
      </p:sp>
      <p:sp>
        <p:nvSpPr>
          <p:cNvPr id="4" name="Содержимое 2"/>
          <p:cNvSpPr txBox="1">
            <a:spLocks/>
          </p:cNvSpPr>
          <p:nvPr/>
        </p:nvSpPr>
        <p:spPr>
          <a:xfrm>
            <a:off x="457200" y="1600200"/>
            <a:ext cx="8229600" cy="4525963"/>
          </a:xfrm>
          <a:prstGeom prst="rect">
            <a:avLst/>
          </a:prstGeom>
        </p:spPr>
        <p:txBody>
          <a:bodyPr>
            <a:normAutofit lnSpcReduction="1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kk-KZ" sz="3200" b="1" i="0" u="none" strike="noStrike" kern="1200" cap="none" spc="0" normalizeH="0" baseline="0" noProof="0" dirty="0" smtClean="0">
                <a:ln>
                  <a:noFill/>
                </a:ln>
                <a:solidFill>
                  <a:schemeClr val="tx1"/>
                </a:solidFill>
                <a:effectLst/>
                <a:uLnTx/>
                <a:uFillTx/>
                <a:latin typeface="+mn-lt"/>
                <a:ea typeface="+mn-ea"/>
                <a:cs typeface="+mn-cs"/>
              </a:rPr>
              <a:t>1.   </a:t>
            </a:r>
            <a:r>
              <a:rPr kumimoji="0" lang="ru-RU" sz="3200" b="1" i="0" u="none" strike="noStrike" kern="1200" cap="none" spc="0" normalizeH="0" baseline="0" noProof="0" dirty="0" smtClean="0">
                <a:ln>
                  <a:noFill/>
                </a:ln>
                <a:solidFill>
                  <a:schemeClr val="tx1"/>
                </a:solidFill>
                <a:effectLst/>
                <a:uLnTx/>
                <a:uFillTx/>
                <a:latin typeface="+mn-lt"/>
                <a:ea typeface="+mn-ea"/>
                <a:cs typeface="+mn-cs"/>
              </a:rPr>
              <a:t>Интерфаза. </a:t>
            </a:r>
            <a:r>
              <a:rPr kumimoji="0" lang="kk-KZ" sz="3200" b="0" i="0" u="none" strike="noStrike" kern="1200" cap="none" spc="0" normalizeH="0" baseline="0" noProof="0" dirty="0" smtClean="0">
                <a:ln>
                  <a:noFill/>
                </a:ln>
                <a:solidFill>
                  <a:schemeClr val="tx1"/>
                </a:solidFill>
                <a:effectLst/>
                <a:uLnTx/>
                <a:uFillTx/>
                <a:latin typeface="+mn-lt"/>
                <a:ea typeface="+mn-ea"/>
                <a:cs typeface="+mn-cs"/>
              </a:rPr>
              <a:t>Синтез бен бой периоды. Жасушада, оның бойына және өзіне қатысты функцияларды орындауға қажетті көптеген заттар синтезделеді. Интерфаза кезінде </a:t>
            </a:r>
            <a:r>
              <a:rPr kumimoji="0" lang="kk-KZ" sz="3200" b="1" i="0" u="none" strike="noStrike" kern="1200" cap="none" spc="0" normalizeH="0" baseline="0" noProof="0" dirty="0" smtClean="0">
                <a:ln>
                  <a:noFill/>
                </a:ln>
                <a:solidFill>
                  <a:schemeClr val="tx1"/>
                </a:solidFill>
                <a:effectLst/>
                <a:uLnTx/>
                <a:uFillTx/>
                <a:latin typeface="+mn-lt"/>
                <a:ea typeface="+mn-ea"/>
                <a:cs typeface="+mn-cs"/>
              </a:rPr>
              <a:t>ДНҚ</a:t>
            </a:r>
            <a:r>
              <a:rPr kumimoji="0" lang="kk-KZ" sz="3200" b="0" i="0" u="none" strike="noStrike" kern="1200" cap="none" spc="0" normalizeH="0" baseline="0" noProof="0" dirty="0" smtClean="0">
                <a:ln>
                  <a:noFill/>
                </a:ln>
                <a:solidFill>
                  <a:schemeClr val="tx1"/>
                </a:solidFill>
                <a:effectLst/>
                <a:uLnTx/>
                <a:uFillTx/>
                <a:latin typeface="+mn-lt"/>
                <a:ea typeface="+mn-ea"/>
                <a:cs typeface="+mn-cs"/>
              </a:rPr>
              <a:t> репликациясы жүреді.</a:t>
            </a:r>
            <a:endParaRPr kumimoji="0" lang="ru-RU"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kk-KZ" sz="3200" b="1" i="0" u="none" strike="noStrike" kern="1200" cap="none" spc="0" normalizeH="0" baseline="0" noProof="0" dirty="0" smtClean="0">
                <a:ln>
                  <a:noFill/>
                </a:ln>
                <a:solidFill>
                  <a:schemeClr val="tx1"/>
                </a:solidFill>
                <a:effectLst/>
                <a:uLnTx/>
                <a:uFillTx/>
                <a:latin typeface="+mn-lt"/>
                <a:ea typeface="+mn-ea"/>
                <a:cs typeface="+mn-cs"/>
              </a:rPr>
              <a:t>2.  Митоз</a:t>
            </a:r>
            <a:r>
              <a:rPr kumimoji="0" lang="kk-KZ" sz="3200" b="0" i="0" u="none" strike="noStrike" kern="1200" cap="none" spc="0" normalizeH="0" baseline="0" noProof="0" dirty="0" smtClean="0">
                <a:ln>
                  <a:noFill/>
                </a:ln>
                <a:solidFill>
                  <a:schemeClr val="tx1"/>
                </a:solidFill>
                <a:effectLst/>
                <a:uLnTx/>
                <a:uFillTx/>
                <a:latin typeface="+mn-lt"/>
                <a:ea typeface="+mn-ea"/>
                <a:cs typeface="+mn-cs"/>
              </a:rPr>
              <a:t>. </a:t>
            </a:r>
            <a:r>
              <a:rPr lang="kk-KZ" sz="3200" dirty="0" smtClean="0"/>
              <a:t>Я</a:t>
            </a:r>
            <a:r>
              <a:rPr kumimoji="0" lang="kk-KZ" sz="3200" b="0" i="0" u="none" strike="noStrike" kern="1200" cap="none" spc="0" normalizeH="0" baseline="0" noProof="0" dirty="0" smtClean="0">
                <a:ln>
                  <a:noFill/>
                </a:ln>
                <a:solidFill>
                  <a:schemeClr val="tx1"/>
                </a:solidFill>
                <a:effectLst/>
                <a:uLnTx/>
                <a:uFillTx/>
                <a:latin typeface="+mn-lt"/>
                <a:ea typeface="+mn-ea"/>
                <a:cs typeface="+mn-cs"/>
              </a:rPr>
              <a:t>дроның бөліну процесі.</a:t>
            </a:r>
            <a:endParaRPr kumimoji="0" lang="ru-RU"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kk-KZ" sz="3200" b="1" i="0" u="none" strike="noStrike" kern="1200" cap="none" spc="0" normalizeH="0" baseline="0" noProof="0" dirty="0" smtClean="0">
                <a:ln>
                  <a:noFill/>
                </a:ln>
                <a:solidFill>
                  <a:schemeClr val="tx1"/>
                </a:solidFill>
                <a:effectLst/>
                <a:uLnTx/>
                <a:uFillTx/>
                <a:latin typeface="+mn-lt"/>
                <a:ea typeface="+mn-ea"/>
                <a:cs typeface="+mn-cs"/>
              </a:rPr>
              <a:t>3.</a:t>
            </a:r>
            <a:r>
              <a:rPr kumimoji="0" lang="kk-KZ" sz="3200" b="0" i="0" u="none" strike="noStrike" kern="1200" cap="none" spc="0" normalizeH="0" baseline="0" noProof="0" dirty="0" smtClean="0">
                <a:ln>
                  <a:noFill/>
                </a:ln>
                <a:solidFill>
                  <a:schemeClr val="tx1"/>
                </a:solidFill>
                <a:effectLst/>
                <a:uLnTx/>
                <a:uFillTx/>
                <a:latin typeface="+mn-lt"/>
                <a:ea typeface="+mn-ea"/>
                <a:cs typeface="+mn-cs"/>
              </a:rPr>
              <a:t>  </a:t>
            </a:r>
            <a:r>
              <a:rPr kumimoji="0" lang="kk-KZ" sz="3200" b="1" i="0" u="none" strike="noStrike" kern="1200" cap="none" spc="0" normalizeH="0" baseline="0" noProof="0" dirty="0" smtClean="0">
                <a:ln>
                  <a:noFill/>
                </a:ln>
                <a:solidFill>
                  <a:schemeClr val="tx1"/>
                </a:solidFill>
                <a:effectLst/>
                <a:uLnTx/>
                <a:uFillTx/>
                <a:latin typeface="+mn-lt"/>
                <a:ea typeface="+mn-ea"/>
                <a:cs typeface="+mn-cs"/>
              </a:rPr>
              <a:t>Жасушаның</a:t>
            </a:r>
            <a:r>
              <a:rPr kumimoji="0" lang="kk-KZ" sz="3200" b="0" i="0" u="none" strike="noStrike" kern="1200" cap="none" spc="0" normalizeH="0" baseline="0" noProof="0" dirty="0" smtClean="0">
                <a:ln>
                  <a:noFill/>
                </a:ln>
                <a:solidFill>
                  <a:schemeClr val="tx1"/>
                </a:solidFill>
                <a:effectLst/>
                <a:uLnTx/>
                <a:uFillTx/>
                <a:latin typeface="+mn-lt"/>
                <a:ea typeface="+mn-ea"/>
                <a:cs typeface="+mn-cs"/>
              </a:rPr>
              <a:t> </a:t>
            </a:r>
            <a:r>
              <a:rPr kumimoji="0" lang="kk-KZ" sz="3200" b="1" i="0" u="none" strike="noStrike" kern="1200" cap="none" spc="0" normalizeH="0" baseline="0" noProof="0" dirty="0" smtClean="0">
                <a:ln>
                  <a:noFill/>
                </a:ln>
                <a:solidFill>
                  <a:schemeClr val="tx1"/>
                </a:solidFill>
                <a:effectLst/>
                <a:uLnTx/>
                <a:uFillTx/>
                <a:latin typeface="+mn-lt"/>
                <a:ea typeface="+mn-ea"/>
                <a:cs typeface="+mn-cs"/>
              </a:rPr>
              <a:t>бөлінуі</a:t>
            </a:r>
            <a:r>
              <a:rPr kumimoji="0" lang="kk-KZ" sz="3200" b="0" i="0" u="none" strike="noStrike" kern="1200" cap="none" spc="0" normalizeH="0" baseline="0" noProof="0" dirty="0" smtClean="0">
                <a:ln>
                  <a:noFill/>
                </a:ln>
                <a:solidFill>
                  <a:schemeClr val="tx1"/>
                </a:solidFill>
                <a:effectLst/>
                <a:uLnTx/>
                <a:uFillTx/>
                <a:latin typeface="+mn-lt"/>
                <a:ea typeface="+mn-ea"/>
                <a:cs typeface="+mn-cs"/>
              </a:rPr>
              <a:t> — цитоплазманың екі еншілес жасушалар арасынан бөліну процесі.</a:t>
            </a:r>
            <a:endParaRPr kumimoji="0" lang="ru-RU"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kk-KZ" sz="32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0" y="0"/>
            <a:ext cx="9144001" cy="6858000"/>
          </a:xfrm>
          <a:prstGeom prst="rect">
            <a:avLst/>
          </a:prstGeom>
          <a:noFill/>
          <a:ln w="9525">
            <a:noFill/>
            <a:miter lim="800000"/>
            <a:headEnd/>
            <a:tailEnd/>
          </a:ln>
        </p:spPr>
      </p:pic>
      <p:sp>
        <p:nvSpPr>
          <p:cNvPr id="4" name="Заголовок 1"/>
          <p:cNvSpPr txBox="1">
            <a:spLocks/>
          </p:cNvSpPr>
          <p:nvPr/>
        </p:nvSpPr>
        <p:spPr>
          <a:xfrm>
            <a:off x="1785918" y="571480"/>
            <a:ext cx="6972320" cy="989034"/>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kk-KZ" sz="4400" b="0" i="0" u="none" strike="noStrike" kern="1200" cap="none" spc="0" normalizeH="0" baseline="0" noProof="0" dirty="0" smtClean="0">
                <a:ln>
                  <a:noFill/>
                </a:ln>
                <a:solidFill>
                  <a:schemeClr val="accent1">
                    <a:lumMod val="60000"/>
                    <a:lumOff val="40000"/>
                  </a:schemeClr>
                </a:solidFill>
                <a:effectLst>
                  <a:outerShdw blurRad="38100" dist="38100" dir="2700000" algn="tl">
                    <a:srgbClr val="000000">
                      <a:alpha val="43137"/>
                    </a:srgbClr>
                  </a:outerShdw>
                </a:effectLst>
                <a:uLnTx/>
                <a:uFillTx/>
                <a:latin typeface="+mj-lt"/>
                <a:ea typeface="+mj-ea"/>
                <a:cs typeface="+mj-cs"/>
              </a:rPr>
              <a:t>Жасушалық цикл ұзақтығы</a:t>
            </a:r>
            <a:endParaRPr kumimoji="0" lang="ru-RU" sz="4400" b="0" i="0" u="none" strike="noStrike" kern="1200" cap="none" spc="0" normalizeH="0" baseline="0" noProof="0" dirty="0">
              <a:ln>
                <a:noFill/>
              </a:ln>
              <a:solidFill>
                <a:schemeClr val="accent1">
                  <a:lumMod val="60000"/>
                  <a:lumOff val="40000"/>
                </a:schemeClr>
              </a:solidFill>
              <a:effectLst>
                <a:outerShdw blurRad="38100" dist="38100" dir="2700000" algn="tl">
                  <a:srgbClr val="000000">
                    <a:alpha val="43137"/>
                  </a:srgbClr>
                </a:outerShdw>
              </a:effectLst>
              <a:uLnTx/>
              <a:uFillTx/>
              <a:latin typeface="+mj-lt"/>
              <a:ea typeface="+mj-ea"/>
              <a:cs typeface="+mj-cs"/>
            </a:endParaRPr>
          </a:p>
        </p:txBody>
      </p:sp>
      <p:sp>
        <p:nvSpPr>
          <p:cNvPr id="5" name="Содержимое 2"/>
          <p:cNvSpPr txBox="1">
            <a:spLocks/>
          </p:cNvSpPr>
          <p:nvPr/>
        </p:nvSpPr>
        <p:spPr>
          <a:xfrm>
            <a:off x="457200" y="1643050"/>
            <a:ext cx="7467600" cy="4483113"/>
          </a:xfrm>
          <a:prstGeom prst="rect">
            <a:avLst/>
          </a:prstGeom>
        </p:spPr>
        <p:txBody>
          <a:bodyPr>
            <a:normAutofit lnSpcReduction="1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kk-KZ" sz="3200" b="0" i="0" u="none" strike="noStrike" kern="1200" cap="none" spc="0" normalizeH="0" baseline="0" noProof="0" smtClean="0">
                <a:ln>
                  <a:noFill/>
                </a:ln>
                <a:solidFill>
                  <a:schemeClr val="tx1"/>
                </a:solidFill>
                <a:effectLst/>
                <a:uLnTx/>
                <a:uFillTx/>
                <a:latin typeface="+mn-lt"/>
                <a:ea typeface="+mn-ea"/>
                <a:cs typeface="+mn-cs"/>
              </a:rPr>
              <a:t>Жасушалық цикл ұзақтығы түріне және температура, қоректік заттар және оттекпен қамтамасыз етілу сияқты сыртқы факторларға байланысты. Бактериялар әр 20 мин сайын бөліне алады, ішек эпителий жасушалары — әр 8-10 сағ, пияз тамырының ұшындағы жасушалары — әр 20 сағ, ал кейбір жүйке жүйесі жасушалары мүлдем бөлінбейді.</a:t>
            </a:r>
            <a:endParaRPr kumimoji="0" lang="ru-RU" sz="3200" b="0" i="0" u="none" strike="noStrike" kern="1200" cap="none" spc="0" normalizeH="0" baseline="0" noProof="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ru-RU"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0" y="0"/>
            <a:ext cx="9144001" cy="6858000"/>
          </a:xfrm>
          <a:prstGeom prst="rect">
            <a:avLst/>
          </a:prstGeom>
          <a:noFill/>
          <a:ln w="9525">
            <a:noFill/>
            <a:miter lim="800000"/>
            <a:headEnd/>
            <a:tailEnd/>
          </a:ln>
        </p:spPr>
      </p:pic>
      <p:graphicFrame>
        <p:nvGraphicFramePr>
          <p:cNvPr id="4" name="Таблица 3"/>
          <p:cNvGraphicFramePr>
            <a:graphicFrameLocks noGrp="1"/>
          </p:cNvGraphicFramePr>
          <p:nvPr/>
        </p:nvGraphicFramePr>
        <p:xfrm>
          <a:off x="5214942" y="428604"/>
          <a:ext cx="3438525" cy="6229668"/>
        </p:xfrm>
        <a:graphic>
          <a:graphicData uri="http://schemas.openxmlformats.org/drawingml/2006/table">
            <a:tbl>
              <a:tblPr/>
              <a:tblGrid>
                <a:gridCol w="3438525"/>
              </a:tblGrid>
              <a:tr h="0">
                <a:tc>
                  <a:txBody>
                    <a:bodyPr/>
                    <a:lstStyle/>
                    <a:p>
                      <a:pPr algn="l">
                        <a:lnSpc>
                          <a:spcPct val="107000"/>
                        </a:lnSpc>
                        <a:spcAft>
                          <a:spcPts val="800"/>
                        </a:spcAft>
                        <a:tabLst>
                          <a:tab pos="1292225" algn="l"/>
                        </a:tabLst>
                      </a:pPr>
                      <a:endParaRPr lang="ru-RU" sz="1100" dirty="0">
                        <a:latin typeface="Calibri"/>
                        <a:ea typeface="Calibri"/>
                        <a:cs typeface="Times New Roman"/>
                      </a:endParaRPr>
                    </a:p>
                  </a:txBody>
                  <a:tcPr marL="114300" marR="114300" marT="0" marB="0">
                    <a:lnL>
                      <a:noFill/>
                    </a:lnL>
                    <a:lnR>
                      <a:noFill/>
                    </a:lnR>
                    <a:lnT>
                      <a:noFill/>
                    </a:lnT>
                    <a:lnB w="12700" cap="flat" cmpd="sng" algn="ctr">
                      <a:solidFill>
                        <a:srgbClr val="000000"/>
                      </a:solidFill>
                      <a:prstDash val="solid"/>
                      <a:round/>
                      <a:headEnd type="none" w="med" len="med"/>
                      <a:tailEnd type="none" w="med" len="med"/>
                    </a:lnB>
                  </a:tcPr>
                </a:tc>
              </a:tr>
              <a:tr h="776953">
                <a:tc>
                  <a:txBody>
                    <a:bodyPr/>
                    <a:lstStyle/>
                    <a:p>
                      <a:pPr algn="l">
                        <a:lnSpc>
                          <a:spcPts val="600"/>
                        </a:lnSpc>
                        <a:spcAft>
                          <a:spcPts val="0"/>
                        </a:spcAft>
                        <a:tabLst>
                          <a:tab pos="722630" algn="l"/>
                        </a:tabLst>
                      </a:pPr>
                      <a:endParaRPr lang="kk-KZ" sz="600" i="1" dirty="0" smtClean="0">
                        <a:solidFill>
                          <a:srgbClr val="000000"/>
                        </a:solidFill>
                        <a:latin typeface="Arial"/>
                        <a:ea typeface="Calibri"/>
                        <a:cs typeface="Arial"/>
                      </a:endParaRPr>
                    </a:p>
                    <a:p>
                      <a:pPr algn="l">
                        <a:lnSpc>
                          <a:spcPct val="100000"/>
                        </a:lnSpc>
                        <a:spcAft>
                          <a:spcPts val="0"/>
                        </a:spcAft>
                        <a:tabLst>
                          <a:tab pos="722630" algn="l"/>
                        </a:tabLst>
                      </a:pPr>
                      <a:r>
                        <a:rPr lang="kk-KZ" sz="1200" i="1" dirty="0" smtClean="0">
                          <a:solidFill>
                            <a:srgbClr val="000000"/>
                          </a:solidFill>
                          <a:latin typeface="Arial"/>
                          <a:ea typeface="Calibri"/>
                          <a:cs typeface="Arial"/>
                        </a:rPr>
                        <a:t>Фаза</a:t>
                      </a:r>
                      <a:r>
                        <a:rPr lang="kk-KZ" sz="1200" i="1" dirty="0">
                          <a:solidFill>
                            <a:srgbClr val="000000"/>
                          </a:solidFill>
                          <a:latin typeface="Arial"/>
                          <a:ea typeface="Calibri"/>
                          <a:cs typeface="Arial"/>
                        </a:rPr>
                        <a:t>	    Жасушада болатын оқиғалар</a:t>
                      </a:r>
                      <a:endParaRPr lang="ru-RU" sz="1200" i="1" dirty="0">
                        <a:latin typeface="Arial"/>
                        <a:ea typeface="Calibri"/>
                      </a:endParaRPr>
                    </a:p>
                    <a:p>
                      <a:pPr marR="25400" indent="292100" algn="l">
                        <a:lnSpc>
                          <a:spcPct val="100000"/>
                        </a:lnSpc>
                        <a:spcAft>
                          <a:spcPts val="0"/>
                        </a:spcAft>
                      </a:pPr>
                      <a:r>
                        <a:rPr lang="kk-KZ" sz="1200" spc="10" dirty="0">
                          <a:solidFill>
                            <a:srgbClr val="000000"/>
                          </a:solidFill>
                          <a:latin typeface="Times New Roman"/>
                          <a:ea typeface="Calibri"/>
                          <a:cs typeface="Times New Roman"/>
                        </a:rPr>
                        <a:t>  </a:t>
                      </a:r>
                      <a:r>
                        <a:rPr lang="kk-KZ" sz="1200" spc="10" dirty="0" smtClean="0">
                          <a:solidFill>
                            <a:srgbClr val="000000"/>
                          </a:solidFill>
                          <a:latin typeface="Times New Roman"/>
                          <a:ea typeface="Calibri"/>
                          <a:cs typeface="Times New Roman"/>
                        </a:rPr>
                        <a:t>       Жасушадағы </a:t>
                      </a:r>
                      <a:r>
                        <a:rPr lang="kk-KZ" sz="1200" spc="10" dirty="0">
                          <a:solidFill>
                            <a:srgbClr val="000000"/>
                          </a:solidFill>
                          <a:latin typeface="Times New Roman"/>
                          <a:ea typeface="Calibri"/>
                          <a:cs typeface="Times New Roman"/>
                        </a:rPr>
                        <a:t>синтездің белсенді </a:t>
                      </a:r>
                      <a:r>
                        <a:rPr lang="kk-KZ" sz="1200" spc="10" dirty="0" smtClean="0">
                          <a:solidFill>
                            <a:srgbClr val="000000"/>
                          </a:solidFill>
                          <a:latin typeface="Times New Roman"/>
                          <a:ea typeface="Calibri"/>
                          <a:cs typeface="Times New Roman"/>
                        </a:rPr>
                        <a:t>  </a:t>
                      </a:r>
                    </a:p>
                    <a:p>
                      <a:pPr marR="25400" indent="292100" algn="l">
                        <a:lnSpc>
                          <a:spcPct val="100000"/>
                        </a:lnSpc>
                        <a:spcAft>
                          <a:spcPts val="0"/>
                        </a:spcAft>
                      </a:pPr>
                      <a:r>
                        <a:rPr lang="kk-KZ" sz="1200" spc="10" dirty="0" smtClean="0">
                          <a:solidFill>
                            <a:srgbClr val="000000"/>
                          </a:solidFill>
                          <a:latin typeface="Times New Roman"/>
                          <a:ea typeface="Calibri"/>
                          <a:cs typeface="Times New Roman"/>
                        </a:rPr>
                        <a:t>         процесі</a:t>
                      </a:r>
                      <a:r>
                        <a:rPr lang="kk-KZ" sz="1200" spc="10" dirty="0">
                          <a:solidFill>
                            <a:srgbClr val="000000"/>
                          </a:solidFill>
                          <a:latin typeface="Times New Roman"/>
                          <a:ea typeface="Calibri"/>
                          <a:cs typeface="Times New Roman"/>
                        </a:rPr>
                        <a:t>. </a:t>
                      </a:r>
                      <a:r>
                        <a:rPr lang="kk-KZ" sz="1200" spc="10" dirty="0" smtClean="0">
                          <a:solidFill>
                            <a:srgbClr val="000000"/>
                          </a:solidFill>
                          <a:latin typeface="Times New Roman"/>
                          <a:ea typeface="Calibri"/>
                          <a:cs typeface="Times New Roman"/>
                        </a:rPr>
                        <a:t>Жасуша </a:t>
                      </a:r>
                      <a:r>
                        <a:rPr lang="kk-KZ" sz="1200" spc="10" dirty="0">
                          <a:solidFill>
                            <a:srgbClr val="000000"/>
                          </a:solidFill>
                          <a:latin typeface="Times New Roman"/>
                          <a:ea typeface="Calibri"/>
                          <a:cs typeface="Times New Roman"/>
                        </a:rPr>
                        <a:t>органеллаларының </a:t>
                      </a:r>
                      <a:endParaRPr lang="kk-KZ" sz="1200" spc="10" dirty="0" smtClean="0">
                        <a:solidFill>
                          <a:srgbClr val="000000"/>
                        </a:solidFill>
                        <a:latin typeface="Times New Roman"/>
                        <a:ea typeface="Calibri"/>
                        <a:cs typeface="Times New Roman"/>
                      </a:endParaRPr>
                    </a:p>
                    <a:p>
                      <a:pPr marR="25400" indent="292100" algn="l">
                        <a:lnSpc>
                          <a:spcPct val="100000"/>
                        </a:lnSpc>
                        <a:spcAft>
                          <a:spcPts val="0"/>
                        </a:spcAft>
                      </a:pPr>
                      <a:r>
                        <a:rPr lang="en-US" sz="1600" u="none" strike="noStrike" spc="10" baseline="-25000" dirty="0" smtClean="0">
                          <a:solidFill>
                            <a:srgbClr val="000000"/>
                          </a:solidFill>
                          <a:latin typeface="Times New Roman" pitchFamily="18" charset="0"/>
                          <a:ea typeface="Calibri"/>
                          <a:cs typeface="Times New Roman" pitchFamily="18" charset="0"/>
                        </a:rPr>
                        <a:t>G</a:t>
                      </a:r>
                      <a:r>
                        <a:rPr lang="kk-KZ" sz="1200" u="none" strike="noStrike" spc="10" baseline="-25000" dirty="0" smtClean="0">
                          <a:solidFill>
                            <a:srgbClr val="000000"/>
                          </a:solidFill>
                          <a:latin typeface="+mn-lt"/>
                          <a:ea typeface="Calibri"/>
                          <a:cs typeface="Times New Roman"/>
                        </a:rPr>
                        <a:t>1</a:t>
                      </a:r>
                      <a:r>
                        <a:rPr lang="kk-KZ" sz="1200" spc="10" dirty="0" smtClean="0">
                          <a:solidFill>
                            <a:srgbClr val="000000"/>
                          </a:solidFill>
                          <a:latin typeface="+mn-lt"/>
                          <a:ea typeface="Calibri"/>
                          <a:cs typeface="Times New Roman"/>
                        </a:rPr>
                        <a:t> </a:t>
                      </a:r>
                      <a:r>
                        <a:rPr lang="kk-KZ" sz="1200" spc="10" dirty="0" smtClean="0">
                          <a:solidFill>
                            <a:srgbClr val="000000"/>
                          </a:solidFill>
                          <a:latin typeface="Times New Roman"/>
                          <a:ea typeface="Calibri"/>
                          <a:cs typeface="Times New Roman"/>
                        </a:rPr>
                        <a:t>    түзілуі.</a:t>
                      </a:r>
                      <a:r>
                        <a:rPr lang="kk-KZ" sz="1200" spc="10" baseline="0" dirty="0" smtClean="0">
                          <a:solidFill>
                            <a:srgbClr val="000000"/>
                          </a:solidFill>
                          <a:latin typeface="Times New Roman"/>
                          <a:ea typeface="Calibri"/>
                          <a:cs typeface="Times New Roman"/>
                        </a:rPr>
                        <a:t> </a:t>
                      </a:r>
                      <a:r>
                        <a:rPr lang="kk-KZ" sz="1200" spc="10" dirty="0" smtClean="0">
                          <a:solidFill>
                            <a:srgbClr val="000000"/>
                          </a:solidFill>
                          <a:latin typeface="Times New Roman"/>
                          <a:ea typeface="Calibri"/>
                          <a:cs typeface="Times New Roman"/>
                        </a:rPr>
                        <a:t>Белсенді</a:t>
                      </a:r>
                      <a:r>
                        <a:rPr lang="en-US" sz="1200" spc="10" dirty="0" smtClean="0">
                          <a:solidFill>
                            <a:srgbClr val="000000"/>
                          </a:solidFill>
                          <a:latin typeface="Times New Roman"/>
                          <a:ea typeface="Calibri"/>
                          <a:cs typeface="Times New Roman"/>
                        </a:rPr>
                        <a:t> </a:t>
                      </a:r>
                      <a:r>
                        <a:rPr lang="kk-KZ" sz="1200" spc="10" dirty="0" smtClean="0">
                          <a:solidFill>
                            <a:srgbClr val="000000"/>
                          </a:solidFill>
                          <a:latin typeface="Times New Roman"/>
                          <a:ea typeface="Calibri"/>
                          <a:cs typeface="Times New Roman"/>
                        </a:rPr>
                        <a:t>G</a:t>
                      </a:r>
                      <a:r>
                        <a:rPr lang="kk-KZ" sz="1200" u="none" strike="noStrike" spc="10" baseline="-25000" dirty="0" smtClean="0">
                          <a:solidFill>
                            <a:srgbClr val="000000"/>
                          </a:solidFill>
                          <a:latin typeface="+mn-lt"/>
                          <a:ea typeface="Calibri"/>
                          <a:cs typeface="Times New Roman"/>
                        </a:rPr>
                        <a:t>1</a:t>
                      </a:r>
                      <a:r>
                        <a:rPr lang="kk-KZ" sz="1200" spc="10" dirty="0" smtClean="0">
                          <a:solidFill>
                            <a:srgbClr val="000000"/>
                          </a:solidFill>
                          <a:latin typeface="Times New Roman"/>
                          <a:ea typeface="Calibri"/>
                          <a:cs typeface="Times New Roman"/>
                        </a:rPr>
                        <a:t>  </a:t>
                      </a:r>
                      <a:r>
                        <a:rPr lang="kk-KZ" sz="1200" spc="10" dirty="0">
                          <a:solidFill>
                            <a:srgbClr val="000000"/>
                          </a:solidFill>
                          <a:latin typeface="Times New Roman"/>
                          <a:ea typeface="Calibri"/>
                          <a:cs typeface="Times New Roman"/>
                        </a:rPr>
                        <a:t>жасушалық </a:t>
                      </a:r>
                      <a:r>
                        <a:rPr lang="kk-KZ" sz="1200" spc="10" baseline="0" dirty="0" smtClean="0">
                          <a:solidFill>
                            <a:srgbClr val="000000"/>
                          </a:solidFill>
                          <a:latin typeface="Times New Roman"/>
                          <a:ea typeface="Calibri"/>
                          <a:cs typeface="Times New Roman"/>
                        </a:rPr>
                        <a:t> </a:t>
                      </a:r>
                      <a:endParaRPr lang="en-US" sz="1200" spc="10" baseline="0" dirty="0" smtClean="0">
                        <a:solidFill>
                          <a:srgbClr val="000000"/>
                        </a:solidFill>
                        <a:latin typeface="Times New Roman"/>
                        <a:ea typeface="Calibri"/>
                        <a:cs typeface="Times New Roman"/>
                      </a:endParaRPr>
                    </a:p>
                    <a:p>
                      <a:pPr marR="25400" indent="292100" algn="l">
                        <a:lnSpc>
                          <a:spcPct val="100000"/>
                        </a:lnSpc>
                        <a:spcAft>
                          <a:spcPts val="0"/>
                        </a:spcAft>
                      </a:pPr>
                      <a:r>
                        <a:rPr lang="en-US" sz="1200" spc="10" baseline="0" dirty="0" smtClean="0">
                          <a:solidFill>
                            <a:srgbClr val="000000"/>
                          </a:solidFill>
                          <a:latin typeface="Times New Roman"/>
                          <a:ea typeface="Calibri"/>
                          <a:cs typeface="Times New Roman"/>
                        </a:rPr>
                        <a:t>         </a:t>
                      </a:r>
                      <a:r>
                        <a:rPr lang="kk-KZ" sz="1200" spc="10" dirty="0" smtClean="0">
                          <a:solidFill>
                            <a:srgbClr val="000000"/>
                          </a:solidFill>
                          <a:latin typeface="Times New Roman"/>
                          <a:ea typeface="Calibri"/>
                          <a:cs typeface="Times New Roman"/>
                        </a:rPr>
                        <a:t>метаболизм</a:t>
                      </a:r>
                      <a:r>
                        <a:rPr lang="kk-KZ" sz="1200" spc="10" dirty="0">
                          <a:solidFill>
                            <a:srgbClr val="000000"/>
                          </a:solidFill>
                          <a:latin typeface="Times New Roman"/>
                          <a:ea typeface="Calibri"/>
                          <a:cs typeface="Times New Roman"/>
                        </a:rPr>
                        <a:t>. Жасушаның бойы. Келесі </a:t>
                      </a:r>
                      <a:endParaRPr lang="kk-KZ" sz="1200" spc="10" dirty="0" smtClean="0">
                        <a:solidFill>
                          <a:srgbClr val="000000"/>
                        </a:solidFill>
                        <a:latin typeface="Times New Roman"/>
                        <a:ea typeface="Calibri"/>
                        <a:cs typeface="Times New Roman"/>
                      </a:endParaRPr>
                    </a:p>
                    <a:p>
                      <a:pPr marR="25400" indent="292100" algn="l">
                        <a:lnSpc>
                          <a:spcPct val="100000"/>
                        </a:lnSpc>
                        <a:spcAft>
                          <a:spcPts val="0"/>
                        </a:spcAft>
                      </a:pPr>
                      <a:r>
                        <a:rPr lang="kk-KZ" sz="1200" spc="10" dirty="0" smtClean="0">
                          <a:solidFill>
                            <a:srgbClr val="000000"/>
                          </a:solidFill>
                          <a:latin typeface="Times New Roman"/>
                          <a:ea typeface="Calibri"/>
                          <a:cs typeface="Times New Roman"/>
                        </a:rPr>
                        <a:t>         фазаның </a:t>
                      </a:r>
                      <a:r>
                        <a:rPr lang="kk-KZ" sz="1200" spc="10" dirty="0">
                          <a:solidFill>
                            <a:srgbClr val="000000"/>
                          </a:solidFill>
                          <a:latin typeface="Times New Roman"/>
                          <a:ea typeface="Calibri"/>
                          <a:cs typeface="Times New Roman"/>
                        </a:rPr>
                        <a:t>бастамасын басаты</a:t>
                      </a:r>
                      <a:r>
                        <a:rPr lang="ru-RU" sz="1200" spc="10" dirty="0" err="1">
                          <a:solidFill>
                            <a:srgbClr val="000000"/>
                          </a:solidFill>
                          <a:latin typeface="Times New Roman"/>
                          <a:ea typeface="Calibri"/>
                          <a:cs typeface="Times New Roman"/>
                        </a:rPr>
                        <a:t>н</a:t>
                      </a:r>
                      <a:r>
                        <a:rPr lang="ru-RU" sz="1200" spc="10" dirty="0">
                          <a:solidFill>
                            <a:srgbClr val="000000"/>
                          </a:solidFill>
                          <a:latin typeface="Times New Roman"/>
                          <a:ea typeface="Calibri"/>
                          <a:cs typeface="Times New Roman"/>
                        </a:rPr>
                        <a:t> </a:t>
                      </a:r>
                      <a:r>
                        <a:rPr lang="kk-KZ" sz="1200" spc="10" dirty="0">
                          <a:solidFill>
                            <a:srgbClr val="000000"/>
                          </a:solidFill>
                          <a:latin typeface="Times New Roman"/>
                          <a:ea typeface="Calibri"/>
                          <a:cs typeface="Times New Roman"/>
                        </a:rPr>
                        <a:t>  </a:t>
                      </a:r>
                      <a:endParaRPr lang="ru-RU" sz="1200" dirty="0">
                        <a:latin typeface="Times New Roman"/>
                        <a:ea typeface="Calibri"/>
                      </a:endParaRPr>
                    </a:p>
                    <a:p>
                      <a:pPr marR="25400" algn="l">
                        <a:lnSpc>
                          <a:spcPct val="100000"/>
                        </a:lnSpc>
                        <a:spcAft>
                          <a:spcPts val="0"/>
                        </a:spcAft>
                      </a:pPr>
                      <a:r>
                        <a:rPr lang="kk-KZ" sz="1200" spc="10" dirty="0" smtClean="0">
                          <a:solidFill>
                            <a:srgbClr val="000000"/>
                          </a:solidFill>
                          <a:latin typeface="Times New Roman"/>
                          <a:ea typeface="Calibri"/>
                          <a:cs typeface="Times New Roman"/>
                        </a:rPr>
                        <a:t>                 немесе   ынталандыратын заттардың </a:t>
                      </a:r>
                    </a:p>
                    <a:p>
                      <a:pPr marR="25400" algn="l">
                        <a:lnSpc>
                          <a:spcPct val="100000"/>
                        </a:lnSpc>
                        <a:spcAft>
                          <a:spcPts val="0"/>
                        </a:spcAft>
                      </a:pPr>
                      <a:r>
                        <a:rPr lang="kk-KZ" sz="1200" spc="10" dirty="0" smtClean="0">
                          <a:solidFill>
                            <a:srgbClr val="000000"/>
                          </a:solidFill>
                          <a:latin typeface="Times New Roman"/>
                          <a:ea typeface="Calibri"/>
                          <a:cs typeface="Times New Roman"/>
                        </a:rPr>
                        <a:t>                 түзілуі.</a:t>
                      </a:r>
                      <a:r>
                        <a:rPr lang="kk-KZ" sz="1200" b="1" u="none" strike="noStrike" spc="10" dirty="0" smtClean="0">
                          <a:solidFill>
                            <a:srgbClr val="000000"/>
                          </a:solidFill>
                          <a:latin typeface="+mn-lt"/>
                          <a:ea typeface="Calibri"/>
                          <a:cs typeface="Times New Roman"/>
                        </a:rPr>
                        <a:t> </a:t>
                      </a:r>
                    </a:p>
                    <a:p>
                      <a:pPr marR="25400" algn="l">
                        <a:lnSpc>
                          <a:spcPct val="100000"/>
                        </a:lnSpc>
                        <a:spcAft>
                          <a:spcPts val="0"/>
                        </a:spcAft>
                      </a:pPr>
                      <a:endParaRPr lang="kk-KZ" sz="1200" b="1" u="none" strike="noStrike" spc="10" dirty="0" smtClean="0">
                        <a:solidFill>
                          <a:srgbClr val="000000"/>
                        </a:solidFill>
                        <a:latin typeface="+mn-lt"/>
                        <a:ea typeface="Calibri"/>
                        <a:cs typeface="Times New Roman"/>
                      </a:endParaRPr>
                    </a:p>
                    <a:p>
                      <a:pPr marR="25400" algn="l">
                        <a:lnSpc>
                          <a:spcPct val="100000"/>
                        </a:lnSpc>
                        <a:spcAft>
                          <a:spcPts val="0"/>
                        </a:spcAft>
                      </a:pPr>
                      <a:r>
                        <a:rPr lang="kk-KZ" sz="1200" b="1" u="none" strike="noStrike" spc="10" dirty="0" smtClean="0">
                          <a:solidFill>
                            <a:srgbClr val="000000"/>
                          </a:solidFill>
                          <a:latin typeface="+mn-lt"/>
                          <a:ea typeface="Calibri"/>
                          <a:cs typeface="Times New Roman"/>
                        </a:rPr>
                        <a:t>                </a:t>
                      </a:r>
                      <a:r>
                        <a:rPr lang="kk-KZ" sz="1200" b="0" u="none" strike="noStrike" spc="10" dirty="0" smtClean="0">
                          <a:solidFill>
                            <a:srgbClr val="000000"/>
                          </a:solidFill>
                          <a:latin typeface="+mn-lt"/>
                          <a:ea typeface="Calibri"/>
                          <a:cs typeface="Times New Roman"/>
                        </a:rPr>
                        <a:t>ДНҚ репликациясы. ДНҚ-ның әр </a:t>
                      </a:r>
                    </a:p>
                    <a:p>
                      <a:pPr marR="25400" algn="l">
                        <a:lnSpc>
                          <a:spcPct val="100000"/>
                        </a:lnSpc>
                        <a:spcAft>
                          <a:spcPts val="0"/>
                        </a:spcAft>
                      </a:pPr>
                      <a:r>
                        <a:rPr lang="kk-KZ" sz="1200" b="0" u="none" strike="noStrike" spc="10" dirty="0" smtClean="0">
                          <a:solidFill>
                            <a:srgbClr val="000000"/>
                          </a:solidFill>
                          <a:latin typeface="+mn-lt"/>
                          <a:ea typeface="Calibri"/>
                          <a:cs typeface="Times New Roman"/>
                        </a:rPr>
                        <a:t>                тізбегін жабатын, гистондар деп </a:t>
                      </a:r>
                    </a:p>
                    <a:p>
                      <a:pPr marR="25400" algn="l">
                        <a:lnSpc>
                          <a:spcPct val="100000"/>
                        </a:lnSpc>
                        <a:spcAft>
                          <a:spcPts val="0"/>
                        </a:spcAft>
                      </a:pPr>
                      <a:r>
                        <a:rPr lang="kk-KZ" sz="1200" b="0" u="none" strike="noStrike" spc="10" dirty="0" smtClean="0">
                          <a:solidFill>
                            <a:srgbClr val="000000"/>
                          </a:solidFill>
                          <a:latin typeface="+mn-lt"/>
                          <a:ea typeface="Calibri"/>
                          <a:cs typeface="Times New Roman"/>
                        </a:rPr>
                        <a:t>                аталатын  нәруыздық молекулалар </a:t>
                      </a:r>
                    </a:p>
                    <a:p>
                      <a:pPr marR="25400" algn="l">
                        <a:lnSpc>
                          <a:spcPct val="100000"/>
                        </a:lnSpc>
                        <a:spcAft>
                          <a:spcPts val="0"/>
                        </a:spcAft>
                      </a:pPr>
                      <a:r>
                        <a:rPr lang="kk-KZ" sz="1200" b="0" u="none" strike="noStrike" spc="10" dirty="0" smtClean="0">
                          <a:solidFill>
                            <a:srgbClr val="000000"/>
                          </a:solidFill>
                          <a:latin typeface="+mn-lt"/>
                          <a:ea typeface="Calibri"/>
                          <a:cs typeface="Times New Roman"/>
                        </a:rPr>
                        <a:t>                синтезделеді. Әр хромосома екі </a:t>
                      </a:r>
                    </a:p>
                    <a:p>
                      <a:pPr marR="25400" algn="l">
                        <a:lnSpc>
                          <a:spcPct val="100000"/>
                        </a:lnSpc>
                        <a:spcAft>
                          <a:spcPts val="0"/>
                        </a:spcAft>
                      </a:pPr>
                      <a:r>
                        <a:rPr lang="kk-KZ" sz="1200" b="0" u="none" strike="noStrike" spc="10" dirty="0" smtClean="0">
                          <a:solidFill>
                            <a:srgbClr val="000000"/>
                          </a:solidFill>
                          <a:latin typeface="+mn-lt"/>
                          <a:ea typeface="Calibri"/>
                          <a:cs typeface="Times New Roman"/>
                        </a:rPr>
                        <a:t>     </a:t>
                      </a:r>
                      <a:r>
                        <a:rPr lang="en-US" sz="1200" b="0" u="none" strike="noStrike" spc="10" dirty="0" smtClean="0">
                          <a:solidFill>
                            <a:srgbClr val="000000"/>
                          </a:solidFill>
                          <a:latin typeface="+mn-lt"/>
                          <a:ea typeface="Calibri"/>
                          <a:cs typeface="Times New Roman"/>
                        </a:rPr>
                        <a:t>   </a:t>
                      </a:r>
                      <a:r>
                        <a:rPr lang="en-US" sz="1200" b="0" u="none" strike="noStrike" spc="10" dirty="0" smtClean="0">
                          <a:solidFill>
                            <a:srgbClr val="000000"/>
                          </a:solidFill>
                          <a:latin typeface="Times New Roman" pitchFamily="18" charset="0"/>
                          <a:ea typeface="Calibri"/>
                          <a:cs typeface="Times New Roman" pitchFamily="18" charset="0"/>
                        </a:rPr>
                        <a:t>S</a:t>
                      </a:r>
                      <a:r>
                        <a:rPr lang="kk-KZ" sz="1200" b="0" u="none" strike="noStrike" spc="10" dirty="0" smtClean="0">
                          <a:solidFill>
                            <a:srgbClr val="000000"/>
                          </a:solidFill>
                          <a:latin typeface="+mn-lt"/>
                          <a:ea typeface="Calibri"/>
                          <a:cs typeface="Times New Roman"/>
                        </a:rPr>
                        <a:t>      хроматидке айналады. Бұл кезеңде </a:t>
                      </a:r>
                    </a:p>
                    <a:p>
                      <a:pPr marR="25400" algn="l">
                        <a:lnSpc>
                          <a:spcPct val="100000"/>
                        </a:lnSpc>
                        <a:spcAft>
                          <a:spcPts val="0"/>
                        </a:spcAft>
                      </a:pPr>
                      <a:r>
                        <a:rPr lang="kk-KZ" sz="1200" b="0" u="none" strike="noStrike" spc="10" dirty="0" smtClean="0">
                          <a:solidFill>
                            <a:srgbClr val="000000"/>
                          </a:solidFill>
                          <a:latin typeface="+mn-lt"/>
                          <a:ea typeface="Calibri"/>
                          <a:cs typeface="Times New Roman"/>
                        </a:rPr>
                        <a:t>                жасуша құрамында, гомологиялық </a:t>
                      </a:r>
                    </a:p>
                    <a:p>
                      <a:pPr marR="25400" algn="l">
                        <a:lnSpc>
                          <a:spcPct val="100000"/>
                        </a:lnSpc>
                        <a:spcAft>
                          <a:spcPts val="0"/>
                        </a:spcAft>
                      </a:pPr>
                      <a:r>
                        <a:rPr lang="kk-KZ" sz="1200" b="0" u="none" strike="noStrike" spc="10" dirty="0" smtClean="0">
                          <a:solidFill>
                            <a:srgbClr val="000000"/>
                          </a:solidFill>
                          <a:latin typeface="+mn-lt"/>
                          <a:ea typeface="Calibri"/>
                          <a:cs typeface="Times New Roman"/>
                        </a:rPr>
                        <a:t>                хромосомалардың  (4 </a:t>
                      </a:r>
                      <a:r>
                        <a:rPr lang="kk-KZ" sz="1200" b="0" i="1" u="none" strike="noStrike" spc="-5" dirty="0" smtClean="0">
                          <a:solidFill>
                            <a:srgbClr val="000000"/>
                          </a:solidFill>
                          <a:latin typeface="Arial"/>
                          <a:ea typeface="Calibri"/>
                          <a:cs typeface="Arial"/>
                        </a:rPr>
                        <a:t>п)  </a:t>
                      </a:r>
                      <a:endParaRPr lang="ru-RU" sz="1200" b="0" dirty="0" smtClean="0">
                        <a:latin typeface="+mn-lt"/>
                        <a:ea typeface="Calibri"/>
                      </a:endParaRPr>
                    </a:p>
                    <a:p>
                      <a:pPr marL="0" marR="25400" indent="0" algn="l" defTabSz="914400" rtl="0" eaLnBrk="1" fontAlgn="auto" latinLnBrk="0" hangingPunct="1">
                        <a:lnSpc>
                          <a:spcPct val="100000"/>
                        </a:lnSpc>
                        <a:spcBef>
                          <a:spcPts val="0"/>
                        </a:spcBef>
                        <a:spcAft>
                          <a:spcPts val="0"/>
                        </a:spcAft>
                        <a:buClrTx/>
                        <a:buSzTx/>
                        <a:buFontTx/>
                        <a:buNone/>
                        <a:tabLst/>
                        <a:defRPr/>
                      </a:pPr>
                      <a:r>
                        <a:rPr lang="kk-KZ" sz="1200" b="0" i="1" u="none" strike="noStrike" spc="-5" dirty="0" smtClean="0">
                          <a:solidFill>
                            <a:srgbClr val="000000"/>
                          </a:solidFill>
                          <a:latin typeface="+mn-lt"/>
                          <a:ea typeface="Calibri"/>
                          <a:cs typeface="Arial"/>
                        </a:rPr>
                        <a:t>                 </a:t>
                      </a:r>
                      <a:r>
                        <a:rPr lang="kk-KZ" sz="1200" b="0" i="0" u="none" strike="noStrike" spc="-5" dirty="0" smtClean="0">
                          <a:solidFill>
                            <a:srgbClr val="000000"/>
                          </a:solidFill>
                          <a:latin typeface="+mn-lt"/>
                          <a:ea typeface="Calibri"/>
                          <a:cs typeface="Arial"/>
                        </a:rPr>
                        <a:t>әрқайсысында  екі- екіден, әр ДНҚ </a:t>
                      </a:r>
                    </a:p>
                    <a:p>
                      <a:pPr marL="0" marR="25400" indent="0" algn="l" defTabSz="914400" rtl="0" eaLnBrk="1" fontAlgn="auto" latinLnBrk="0" hangingPunct="1">
                        <a:lnSpc>
                          <a:spcPct val="100000"/>
                        </a:lnSpc>
                        <a:spcBef>
                          <a:spcPts val="0"/>
                        </a:spcBef>
                        <a:spcAft>
                          <a:spcPts val="0"/>
                        </a:spcAft>
                        <a:buClrTx/>
                        <a:buSzTx/>
                        <a:buFontTx/>
                        <a:buNone/>
                        <a:tabLst/>
                        <a:defRPr/>
                      </a:pPr>
                      <a:r>
                        <a:rPr lang="kk-KZ" sz="1200" b="0" i="0" u="none" strike="noStrike" spc="-5" dirty="0" smtClean="0">
                          <a:solidFill>
                            <a:srgbClr val="000000"/>
                          </a:solidFill>
                          <a:latin typeface="+mn-lt"/>
                          <a:ea typeface="Calibri"/>
                          <a:cs typeface="Arial"/>
                        </a:rPr>
                        <a:t>                 молекуласының 4 көшірмесі болады. </a:t>
                      </a:r>
                    </a:p>
                    <a:p>
                      <a:pPr marL="0" marR="25400" indent="0" algn="l" defTabSz="914400" rtl="0" eaLnBrk="1" fontAlgn="auto" latinLnBrk="0" hangingPunct="1">
                        <a:lnSpc>
                          <a:spcPct val="100000"/>
                        </a:lnSpc>
                        <a:spcBef>
                          <a:spcPts val="0"/>
                        </a:spcBef>
                        <a:spcAft>
                          <a:spcPts val="0"/>
                        </a:spcAft>
                        <a:buClrTx/>
                        <a:buSzTx/>
                        <a:buFontTx/>
                        <a:buNone/>
                        <a:tabLst/>
                        <a:defRPr/>
                      </a:pPr>
                      <a:endParaRPr lang="kk-KZ" sz="1200" b="1" i="0" u="none" strike="noStrike" spc="-5" dirty="0" smtClean="0">
                        <a:solidFill>
                          <a:srgbClr val="000000"/>
                        </a:solidFill>
                        <a:latin typeface="Arial"/>
                        <a:ea typeface="Calibri"/>
                        <a:cs typeface="Arial"/>
                      </a:endParaRPr>
                    </a:p>
                    <a:p>
                      <a:pPr marL="0" marR="25400" indent="0" algn="l" defTabSz="914400" rtl="0" eaLnBrk="1" fontAlgn="auto" latinLnBrk="0" hangingPunct="1">
                        <a:lnSpc>
                          <a:spcPct val="100000"/>
                        </a:lnSpc>
                        <a:spcBef>
                          <a:spcPts val="0"/>
                        </a:spcBef>
                        <a:spcAft>
                          <a:spcPts val="0"/>
                        </a:spcAft>
                        <a:buClrTx/>
                        <a:buSzTx/>
                        <a:buFontTx/>
                        <a:buNone/>
                        <a:tabLst/>
                        <a:defRPr/>
                      </a:pPr>
                      <a:r>
                        <a:rPr lang="kk-KZ" sz="1200" b="1" i="0" u="none" strike="noStrike" spc="-5" dirty="0" smtClean="0">
                          <a:solidFill>
                            <a:srgbClr val="000000"/>
                          </a:solidFill>
                          <a:latin typeface="+mn-lt"/>
                          <a:ea typeface="Calibri"/>
                          <a:cs typeface="Arial"/>
                        </a:rPr>
                        <a:t>                 </a:t>
                      </a:r>
                      <a:r>
                        <a:rPr lang="kk-KZ" sz="1200" u="none" strike="noStrike" spc="10" dirty="0" smtClean="0">
                          <a:solidFill>
                            <a:srgbClr val="000000"/>
                          </a:solidFill>
                          <a:latin typeface="+mn-lt"/>
                          <a:ea typeface="Calibri"/>
                          <a:cs typeface="Times New Roman"/>
                        </a:rPr>
                        <a:t>Жасушадағы синтездің белсенді </a:t>
                      </a:r>
                    </a:p>
                    <a:p>
                      <a:pPr marL="0" marR="25400" indent="0" algn="l" defTabSz="914400" rtl="0" eaLnBrk="1" fontAlgn="auto" latinLnBrk="0" hangingPunct="1">
                        <a:lnSpc>
                          <a:spcPct val="100000"/>
                        </a:lnSpc>
                        <a:spcBef>
                          <a:spcPts val="0"/>
                        </a:spcBef>
                        <a:spcAft>
                          <a:spcPts val="0"/>
                        </a:spcAft>
                        <a:buClrTx/>
                        <a:buSzTx/>
                        <a:buFontTx/>
                        <a:buNone/>
                        <a:tabLst/>
                        <a:defRPr/>
                      </a:pPr>
                      <a:r>
                        <a:rPr lang="kk-KZ" sz="1200" u="none" strike="noStrike" spc="10" dirty="0" smtClean="0">
                          <a:solidFill>
                            <a:srgbClr val="000000"/>
                          </a:solidFill>
                          <a:latin typeface="+mn-lt"/>
                          <a:ea typeface="Calibri"/>
                          <a:cs typeface="Times New Roman"/>
                        </a:rPr>
                        <a:t>                процесі.  Митохондриялардың және </a:t>
                      </a:r>
                    </a:p>
                    <a:p>
                      <a:pPr marL="0" marR="25400" indent="0" algn="l" defTabSz="914400" rtl="0" eaLnBrk="1" fontAlgn="auto" latinLnBrk="0" hangingPunct="1">
                        <a:lnSpc>
                          <a:spcPct val="100000"/>
                        </a:lnSpc>
                        <a:spcBef>
                          <a:spcPts val="0"/>
                        </a:spcBef>
                        <a:spcAft>
                          <a:spcPts val="0"/>
                        </a:spcAft>
                        <a:buClrTx/>
                        <a:buSzTx/>
                        <a:buFontTx/>
                        <a:buNone/>
                        <a:tabLst/>
                        <a:defRPr/>
                      </a:pPr>
                      <a:r>
                        <a:rPr lang="kk-KZ" sz="1200" u="none" strike="noStrike" spc="10" dirty="0" smtClean="0">
                          <a:solidFill>
                            <a:srgbClr val="000000"/>
                          </a:solidFill>
                          <a:latin typeface="+mn-lt"/>
                          <a:ea typeface="Calibri"/>
                          <a:cs typeface="Times New Roman"/>
                        </a:rPr>
                        <a:t>       </a:t>
                      </a:r>
                      <a:r>
                        <a:rPr lang="en-US" sz="1200" u="none" strike="noStrike" spc="10" dirty="0" smtClean="0">
                          <a:solidFill>
                            <a:srgbClr val="000000"/>
                          </a:solidFill>
                          <a:latin typeface="Times New Roman"/>
                          <a:ea typeface="Calibri"/>
                          <a:cs typeface="Times New Roman"/>
                        </a:rPr>
                        <a:t>G</a:t>
                      </a:r>
                      <a:r>
                        <a:rPr lang="en-US" sz="1200" u="none" strike="noStrike" spc="10" baseline="-25000" dirty="0" smtClean="0">
                          <a:solidFill>
                            <a:srgbClr val="000000"/>
                          </a:solidFill>
                          <a:latin typeface="Times New Roman"/>
                          <a:ea typeface="Calibri"/>
                          <a:cs typeface="Times New Roman"/>
                        </a:rPr>
                        <a:t>2</a:t>
                      </a:r>
                      <a:r>
                        <a:rPr lang="kk-KZ" sz="1200" u="none" strike="noStrike" spc="10" baseline="-25000" dirty="0" smtClean="0">
                          <a:solidFill>
                            <a:srgbClr val="000000"/>
                          </a:solidFill>
                          <a:latin typeface="+mn-lt"/>
                          <a:ea typeface="Calibri"/>
                          <a:cs typeface="Times New Roman"/>
                        </a:rPr>
                        <a:t>       </a:t>
                      </a:r>
                      <a:r>
                        <a:rPr lang="kk-KZ" sz="1200" u="none" strike="noStrike" spc="10" dirty="0" smtClean="0">
                          <a:solidFill>
                            <a:srgbClr val="000000"/>
                          </a:solidFill>
                          <a:latin typeface="+mn-lt"/>
                          <a:ea typeface="Calibri"/>
                          <a:cs typeface="Times New Roman"/>
                        </a:rPr>
                        <a:t>хлоропластардың  бөлінуі.  Энергия </a:t>
                      </a:r>
                    </a:p>
                    <a:p>
                      <a:pPr marL="0" marR="25400" indent="0" algn="l" defTabSz="914400" rtl="0" eaLnBrk="1" fontAlgn="auto" latinLnBrk="0" hangingPunct="1">
                        <a:lnSpc>
                          <a:spcPct val="100000"/>
                        </a:lnSpc>
                        <a:spcBef>
                          <a:spcPts val="0"/>
                        </a:spcBef>
                        <a:spcAft>
                          <a:spcPts val="0"/>
                        </a:spcAft>
                        <a:buClrTx/>
                        <a:buSzTx/>
                        <a:buFontTx/>
                        <a:buNone/>
                        <a:tabLst/>
                        <a:defRPr/>
                      </a:pPr>
                      <a:r>
                        <a:rPr lang="kk-KZ" sz="1200" u="none" strike="noStrike" spc="10" dirty="0" smtClean="0">
                          <a:solidFill>
                            <a:srgbClr val="000000"/>
                          </a:solidFill>
                          <a:latin typeface="+mn-lt"/>
                          <a:ea typeface="Calibri"/>
                          <a:cs typeface="Times New Roman"/>
                        </a:rPr>
                        <a:t>                қорын арттыру. Ұршық бөлінуінің </a:t>
                      </a:r>
                    </a:p>
                    <a:p>
                      <a:pPr marL="0" marR="25400" indent="0" algn="l" defTabSz="914400" rtl="0" eaLnBrk="1" fontAlgn="auto" latinLnBrk="0" hangingPunct="1">
                        <a:lnSpc>
                          <a:spcPct val="100000"/>
                        </a:lnSpc>
                        <a:spcBef>
                          <a:spcPts val="0"/>
                        </a:spcBef>
                        <a:spcAft>
                          <a:spcPts val="0"/>
                        </a:spcAft>
                        <a:buClrTx/>
                        <a:buSzTx/>
                        <a:buFontTx/>
                        <a:buNone/>
                        <a:tabLst/>
                        <a:defRPr/>
                      </a:pPr>
                      <a:r>
                        <a:rPr lang="kk-KZ" sz="1200" u="none" strike="noStrike" spc="10" dirty="0" smtClean="0">
                          <a:solidFill>
                            <a:srgbClr val="000000"/>
                          </a:solidFill>
                          <a:latin typeface="+mn-lt"/>
                          <a:ea typeface="Calibri"/>
                          <a:cs typeface="Times New Roman"/>
                        </a:rPr>
                        <a:t>                түзілуі басталады. </a:t>
                      </a:r>
                    </a:p>
                    <a:p>
                      <a:pPr marL="0" marR="25400" indent="0" algn="l" defTabSz="914400" rtl="0" eaLnBrk="1" fontAlgn="auto" latinLnBrk="0" hangingPunct="1">
                        <a:lnSpc>
                          <a:spcPct val="100000"/>
                        </a:lnSpc>
                        <a:spcBef>
                          <a:spcPts val="0"/>
                        </a:spcBef>
                        <a:spcAft>
                          <a:spcPts val="0"/>
                        </a:spcAft>
                        <a:buClrTx/>
                        <a:buSzTx/>
                        <a:buFontTx/>
                        <a:buNone/>
                        <a:tabLst/>
                        <a:defRPr/>
                      </a:pPr>
                      <a:r>
                        <a:rPr lang="kk-KZ" sz="1200" u="none" strike="noStrike" spc="10" dirty="0" smtClean="0">
                          <a:solidFill>
                            <a:srgbClr val="000000"/>
                          </a:solidFill>
                          <a:latin typeface="+mn-lt"/>
                          <a:ea typeface="Calibri"/>
                          <a:cs typeface="Times New Roman"/>
                        </a:rPr>
                        <a:t>   </a:t>
                      </a:r>
                    </a:p>
                    <a:p>
                      <a:pPr marL="0" marR="25400" indent="0" algn="l" defTabSz="914400" rtl="0" eaLnBrk="1" fontAlgn="auto" latinLnBrk="0" hangingPunct="1">
                        <a:lnSpc>
                          <a:spcPct val="100000"/>
                        </a:lnSpc>
                        <a:spcBef>
                          <a:spcPts val="0"/>
                        </a:spcBef>
                        <a:spcAft>
                          <a:spcPts val="0"/>
                        </a:spcAft>
                        <a:buClrTx/>
                        <a:buSzTx/>
                        <a:buFontTx/>
                        <a:buNone/>
                        <a:tabLst/>
                        <a:defRPr/>
                      </a:pPr>
                      <a:r>
                        <a:rPr lang="ru-RU" sz="1200" u="none" strike="noStrike" spc="10" dirty="0" smtClean="0">
                          <a:solidFill>
                            <a:srgbClr val="000000"/>
                          </a:solidFill>
                          <a:latin typeface="+mn-lt"/>
                          <a:ea typeface="Calibri"/>
                          <a:cs typeface="Times New Roman"/>
                        </a:rPr>
                        <a:t>       М </a:t>
                      </a:r>
                      <a:r>
                        <a:rPr lang="ru-RU" sz="1200" u="none" strike="noStrike" spc="10" baseline="0" dirty="0" smtClean="0">
                          <a:solidFill>
                            <a:srgbClr val="000000"/>
                          </a:solidFill>
                          <a:latin typeface="+mn-lt"/>
                          <a:ea typeface="Calibri"/>
                          <a:cs typeface="Times New Roman"/>
                        </a:rPr>
                        <a:t>    </a:t>
                      </a:r>
                      <a:r>
                        <a:rPr lang="kk-KZ" sz="1200" u="none" strike="noStrike" spc="10" dirty="0" smtClean="0">
                          <a:solidFill>
                            <a:srgbClr val="000000"/>
                          </a:solidFill>
                          <a:latin typeface="+mn-lt"/>
                          <a:ea typeface="Calibri"/>
                          <a:cs typeface="Times New Roman"/>
                        </a:rPr>
                        <a:t>Ядроның төрт кезеңнен тұратын </a:t>
                      </a:r>
                    </a:p>
                    <a:p>
                      <a:pPr marL="0" marR="25400" indent="0" algn="l" defTabSz="914400" rtl="0" eaLnBrk="1" fontAlgn="auto" latinLnBrk="0" hangingPunct="1">
                        <a:lnSpc>
                          <a:spcPct val="100000"/>
                        </a:lnSpc>
                        <a:spcBef>
                          <a:spcPts val="0"/>
                        </a:spcBef>
                        <a:spcAft>
                          <a:spcPts val="0"/>
                        </a:spcAft>
                        <a:buClrTx/>
                        <a:buSzTx/>
                        <a:buFontTx/>
                        <a:buNone/>
                        <a:tabLst/>
                        <a:defRPr/>
                      </a:pPr>
                      <a:r>
                        <a:rPr lang="kk-KZ" sz="1200" u="none" strike="noStrike" spc="10" dirty="0" smtClean="0">
                          <a:solidFill>
                            <a:srgbClr val="000000"/>
                          </a:solidFill>
                          <a:latin typeface="+mn-lt"/>
                          <a:ea typeface="Calibri"/>
                          <a:cs typeface="Times New Roman"/>
                        </a:rPr>
                        <a:t>                бөлінуі</a:t>
                      </a:r>
                    </a:p>
                    <a:p>
                      <a:pPr marL="0" marR="25400" indent="0" algn="l" defTabSz="914400" rtl="0" eaLnBrk="1" fontAlgn="auto" latinLnBrk="0" hangingPunct="1">
                        <a:lnSpc>
                          <a:spcPct val="100000"/>
                        </a:lnSpc>
                        <a:spcBef>
                          <a:spcPts val="0"/>
                        </a:spcBef>
                        <a:spcAft>
                          <a:spcPts val="0"/>
                        </a:spcAft>
                        <a:buClrTx/>
                        <a:buSzTx/>
                        <a:buFontTx/>
                        <a:buNone/>
                        <a:tabLst/>
                        <a:defRPr/>
                      </a:pPr>
                      <a:r>
                        <a:rPr lang="kk-KZ" sz="1200" u="none" strike="noStrike" spc="10" dirty="0" smtClean="0">
                          <a:solidFill>
                            <a:srgbClr val="000000"/>
                          </a:solidFill>
                          <a:latin typeface="+mn-lt"/>
                          <a:ea typeface="Calibri"/>
                          <a:cs typeface="Times New Roman"/>
                        </a:rPr>
                        <a:t>         </a:t>
                      </a:r>
                    </a:p>
                    <a:p>
                      <a:pPr marL="0" marR="25400" indent="0" algn="l" defTabSz="914400" rtl="0" eaLnBrk="1" fontAlgn="auto" latinLnBrk="0" hangingPunct="1">
                        <a:lnSpc>
                          <a:spcPct val="100000"/>
                        </a:lnSpc>
                        <a:spcBef>
                          <a:spcPts val="0"/>
                        </a:spcBef>
                        <a:spcAft>
                          <a:spcPts val="0"/>
                        </a:spcAft>
                        <a:buClrTx/>
                        <a:buSzTx/>
                        <a:buFontTx/>
                        <a:buNone/>
                        <a:tabLst/>
                        <a:defRPr/>
                      </a:pPr>
                      <a:r>
                        <a:rPr lang="kk-KZ" sz="1200" u="none" strike="noStrike" spc="10" dirty="0" smtClean="0">
                          <a:solidFill>
                            <a:srgbClr val="000000"/>
                          </a:solidFill>
                          <a:latin typeface="+mn-lt"/>
                          <a:ea typeface="Calibri"/>
                          <a:cs typeface="Times New Roman"/>
                        </a:rPr>
                        <a:t>       </a:t>
                      </a:r>
                      <a:r>
                        <a:rPr lang="kk-KZ" sz="1200" u="none" strike="noStrike" spc="10" baseline="0" dirty="0" smtClean="0">
                          <a:solidFill>
                            <a:srgbClr val="000000"/>
                          </a:solidFill>
                          <a:latin typeface="+mn-lt"/>
                          <a:ea typeface="Calibri"/>
                          <a:cs typeface="Times New Roman"/>
                        </a:rPr>
                        <a:t> </a:t>
                      </a:r>
                      <a:r>
                        <a:rPr lang="ru-RU" sz="1200" u="none" strike="noStrike" spc="10" dirty="0" smtClean="0">
                          <a:solidFill>
                            <a:srgbClr val="000000"/>
                          </a:solidFill>
                          <a:latin typeface="+mn-lt"/>
                          <a:ea typeface="Calibri"/>
                          <a:cs typeface="Times New Roman"/>
                        </a:rPr>
                        <a:t>С</a:t>
                      </a:r>
                      <a:r>
                        <a:rPr lang="ru-RU" sz="1200" u="none" strike="noStrike" spc="10" baseline="0" dirty="0" smtClean="0">
                          <a:solidFill>
                            <a:srgbClr val="000000"/>
                          </a:solidFill>
                          <a:latin typeface="+mn-lt"/>
                          <a:ea typeface="Calibri"/>
                          <a:cs typeface="Times New Roman"/>
                        </a:rPr>
                        <a:t>    </a:t>
                      </a:r>
                      <a:r>
                        <a:rPr lang="kk-KZ" sz="1200" u="none" strike="noStrike" spc="10" dirty="0" smtClean="0">
                          <a:solidFill>
                            <a:srgbClr val="000000"/>
                          </a:solidFill>
                          <a:latin typeface="+mn-lt"/>
                          <a:ea typeface="Calibri"/>
                          <a:cs typeface="Times New Roman"/>
                        </a:rPr>
                        <a:t>Еншілес жасушалар арасына, </a:t>
                      </a:r>
                    </a:p>
                    <a:p>
                      <a:pPr marL="0" marR="25400" indent="0" algn="l" defTabSz="914400" rtl="0" eaLnBrk="1" fontAlgn="auto" latinLnBrk="0" hangingPunct="1">
                        <a:lnSpc>
                          <a:spcPct val="100000"/>
                        </a:lnSpc>
                        <a:spcBef>
                          <a:spcPts val="0"/>
                        </a:spcBef>
                        <a:spcAft>
                          <a:spcPts val="0"/>
                        </a:spcAft>
                        <a:buClrTx/>
                        <a:buSzTx/>
                        <a:buFontTx/>
                        <a:buNone/>
                        <a:tabLst/>
                        <a:defRPr/>
                      </a:pPr>
                      <a:r>
                        <a:rPr lang="kk-KZ" sz="1200" u="none" strike="noStrike" spc="10" dirty="0" smtClean="0">
                          <a:solidFill>
                            <a:srgbClr val="000000"/>
                          </a:solidFill>
                          <a:latin typeface="+mn-lt"/>
                          <a:ea typeface="Calibri"/>
                          <a:cs typeface="Times New Roman"/>
                        </a:rPr>
                        <a:t>               органеллалар мен цитоплазманың </a:t>
                      </a:r>
                    </a:p>
                    <a:p>
                      <a:pPr marL="0" marR="25400" indent="0" algn="l" defTabSz="914400" rtl="0" eaLnBrk="1" fontAlgn="auto" latinLnBrk="0" hangingPunct="1">
                        <a:lnSpc>
                          <a:spcPct val="100000"/>
                        </a:lnSpc>
                        <a:spcBef>
                          <a:spcPts val="0"/>
                        </a:spcBef>
                        <a:spcAft>
                          <a:spcPts val="0"/>
                        </a:spcAft>
                        <a:buClrTx/>
                        <a:buSzTx/>
                        <a:buFontTx/>
                        <a:buNone/>
                        <a:tabLst/>
                        <a:defRPr/>
                      </a:pPr>
                      <a:r>
                        <a:rPr lang="kk-KZ" sz="1200" u="none" strike="noStrike" spc="10" dirty="0" smtClean="0">
                          <a:solidFill>
                            <a:srgbClr val="000000"/>
                          </a:solidFill>
                          <a:latin typeface="+mn-lt"/>
                          <a:ea typeface="Calibri"/>
                          <a:cs typeface="Times New Roman"/>
                        </a:rPr>
                        <a:t>               біркелкі бөлінуі</a:t>
                      </a:r>
                      <a:endParaRPr lang="ru-RU" sz="1200" dirty="0" smtClean="0">
                        <a:latin typeface="+mn-lt"/>
                        <a:ea typeface="Calibri"/>
                      </a:endParaRPr>
                    </a:p>
                    <a:p>
                      <a:pPr marL="0" marR="25400" indent="0" algn="l" defTabSz="914400" rtl="0" eaLnBrk="1" fontAlgn="auto" latinLnBrk="0" hangingPunct="1">
                        <a:lnSpc>
                          <a:spcPts val="840"/>
                        </a:lnSpc>
                        <a:spcBef>
                          <a:spcPts val="0"/>
                        </a:spcBef>
                        <a:spcAft>
                          <a:spcPts val="0"/>
                        </a:spcAft>
                        <a:buClrTx/>
                        <a:buSzTx/>
                        <a:buFontTx/>
                        <a:buNone/>
                        <a:tabLst/>
                        <a:defRPr/>
                      </a:pPr>
                      <a:endParaRPr lang="ru-RU" sz="600" dirty="0" smtClean="0">
                        <a:latin typeface="+mn-lt"/>
                        <a:ea typeface="Calibri"/>
                      </a:endParaRPr>
                    </a:p>
                    <a:p>
                      <a:pPr marR="25400" algn="l">
                        <a:lnSpc>
                          <a:spcPts val="840"/>
                        </a:lnSpc>
                        <a:spcAft>
                          <a:spcPts val="0"/>
                        </a:spcAft>
                      </a:pPr>
                      <a:r>
                        <a:rPr lang="kk-KZ" sz="600" b="1" i="0" u="none" strike="noStrike" spc="-5" dirty="0" smtClean="0">
                          <a:solidFill>
                            <a:srgbClr val="000000"/>
                          </a:solidFill>
                          <a:latin typeface="Arial"/>
                          <a:ea typeface="Calibri"/>
                          <a:cs typeface="Arial"/>
                        </a:rPr>
                        <a:t>           </a:t>
                      </a:r>
                      <a:endParaRPr lang="ru-RU" sz="600" dirty="0" smtClean="0">
                        <a:latin typeface="+mn-lt"/>
                        <a:ea typeface="Calibri"/>
                      </a:endParaRPr>
                    </a:p>
                    <a:p>
                      <a:pPr marR="25400" algn="l">
                        <a:lnSpc>
                          <a:spcPts val="840"/>
                        </a:lnSpc>
                        <a:spcAft>
                          <a:spcPts val="0"/>
                        </a:spcAft>
                      </a:pPr>
                      <a:endParaRPr lang="ru-RU" sz="600" dirty="0">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5" name="Рисунок 4"/>
          <p:cNvPicPr>
            <a:picLocks noChangeAspect="1"/>
          </p:cNvPicPr>
          <p:nvPr/>
        </p:nvPicPr>
        <p:blipFill rotWithShape="1">
          <a:blip r:embed="rId3" cstate="print">
            <a:extLst>
              <a:ext uri="{BEBA8EAE-BF5A-486C-A8C5-ECC9F3942E4B}">
                <a14:imgProps xmlns:a14="http://schemas.microsoft.com/office/drawing/2010/main" xmlns="">
                  <a14:imgLayer>
                    <a14:imgEffect>
                      <a14:sharpenSoften amount="50000"/>
                    </a14:imgEffect>
                  </a14:imgLayer>
                </a14:imgProps>
              </a:ext>
              <a:ext uri="{28A0092B-C50C-407E-A947-70E740481C1C}">
                <a14:useLocalDpi xmlns:a14="http://schemas.microsoft.com/office/drawing/2010/main" xmlns="" val="0"/>
              </a:ext>
            </a:extLst>
          </a:blip>
          <a:srcRect l="10282" r="8493" b="6574"/>
          <a:stretch/>
        </p:blipFill>
        <p:spPr>
          <a:xfrm>
            <a:off x="214282" y="1428736"/>
            <a:ext cx="4857784" cy="3357586"/>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0" y="0"/>
            <a:ext cx="9144001" cy="6858000"/>
          </a:xfrm>
          <a:prstGeom prst="rect">
            <a:avLst/>
          </a:prstGeom>
          <a:noFill/>
          <a:ln w="9525">
            <a:noFill/>
            <a:miter lim="800000"/>
            <a:headEnd/>
            <a:tailEnd/>
          </a:ln>
        </p:spPr>
      </p:pic>
      <p:sp>
        <p:nvSpPr>
          <p:cNvPr id="3" name="Заголовок 1"/>
          <p:cNvSpPr txBox="1">
            <a:spLocks/>
          </p:cNvSpPr>
          <p:nvPr/>
        </p:nvSpPr>
        <p:spPr>
          <a:xfrm>
            <a:off x="457200" y="274638"/>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kk-KZ" sz="4400" b="1" i="0" u="none" strike="noStrike" kern="1200" cap="none" spc="0" normalizeH="0" baseline="0" noProof="0" dirty="0" smtClean="0">
                <a:ln>
                  <a:noFill/>
                </a:ln>
                <a:solidFill>
                  <a:schemeClr val="accent1">
                    <a:lumMod val="60000"/>
                    <a:lumOff val="40000"/>
                  </a:schemeClr>
                </a:solidFill>
                <a:effectLst>
                  <a:outerShdw blurRad="38100" dist="38100" dir="2700000" algn="tl">
                    <a:srgbClr val="000000">
                      <a:alpha val="43137"/>
                    </a:srgbClr>
                  </a:outerShdw>
                </a:effectLst>
                <a:uLnTx/>
                <a:uFillTx/>
                <a:latin typeface="+mj-lt"/>
                <a:ea typeface="+mj-ea"/>
                <a:cs typeface="+mj-cs"/>
              </a:rPr>
              <a:t>Тәжірибе</a:t>
            </a:r>
            <a:endParaRPr kumimoji="0" lang="ru-RU" sz="4400" b="0" i="0" u="none" strike="noStrike" kern="1200" cap="none" spc="0" normalizeH="0" baseline="0" noProof="0" dirty="0">
              <a:ln>
                <a:noFill/>
              </a:ln>
              <a:solidFill>
                <a:schemeClr val="accent1">
                  <a:lumMod val="60000"/>
                  <a:lumOff val="40000"/>
                </a:schemeClr>
              </a:solidFill>
              <a:effectLst>
                <a:outerShdw blurRad="38100" dist="38100" dir="2700000" algn="tl">
                  <a:srgbClr val="000000">
                    <a:alpha val="43137"/>
                  </a:srgbClr>
                </a:outerShdw>
              </a:effectLst>
              <a:uLnTx/>
              <a:uFillTx/>
              <a:latin typeface="+mj-lt"/>
              <a:ea typeface="+mj-ea"/>
              <a:cs typeface="+mj-cs"/>
            </a:endParaRPr>
          </a:p>
        </p:txBody>
      </p:sp>
      <p:sp>
        <p:nvSpPr>
          <p:cNvPr id="4" name="Содержимое 2"/>
          <p:cNvSpPr txBox="1">
            <a:spLocks/>
          </p:cNvSpPr>
          <p:nvPr/>
        </p:nvSpPr>
        <p:spPr>
          <a:xfrm>
            <a:off x="428596" y="1285860"/>
            <a:ext cx="8229600" cy="5066350"/>
          </a:xfrm>
          <a:prstGeom prst="rect">
            <a:avLst/>
          </a:prstGeom>
        </p:spPr>
        <p:txBody>
          <a:bodyPr>
            <a:normAutofit fontScale="925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kk-KZ" sz="3200" b="1" i="0" u="none" strike="noStrike" kern="1200" cap="none" spc="0" normalizeH="0" baseline="0" noProof="0" dirty="0" smtClean="0">
                <a:ln>
                  <a:noFill/>
                </a:ln>
                <a:solidFill>
                  <a:schemeClr val="tx1"/>
                </a:solidFill>
                <a:effectLst/>
                <a:uLnTx/>
                <a:uFillTx/>
                <a:latin typeface="+mn-lt"/>
                <a:ea typeface="+mn-ea"/>
                <a:cs typeface="+mn-cs"/>
              </a:rPr>
              <a:t>Тақырыбы</a:t>
            </a:r>
            <a:r>
              <a:rPr kumimoji="0" lang="kk-KZ" sz="3200" b="0" i="0" u="none" strike="noStrike" kern="1200" cap="none" spc="0" normalizeH="0" baseline="0" noProof="0" dirty="0" smtClean="0">
                <a:ln>
                  <a:noFill/>
                </a:ln>
                <a:solidFill>
                  <a:schemeClr val="tx1"/>
                </a:solidFill>
                <a:effectLst/>
                <a:uLnTx/>
                <a:uFillTx/>
                <a:latin typeface="+mn-lt"/>
                <a:ea typeface="+mn-ea"/>
                <a:cs typeface="+mn-cs"/>
              </a:rPr>
              <a:t>: Мацерирленген тамыр ұшындағы митоз фазаларын зерттеу.</a:t>
            </a:r>
            <a:endParaRPr kumimoji="0" lang="ru-RU"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kk-KZ" sz="3200" b="1" i="0" u="none" strike="noStrike" kern="1200" cap="none" spc="0" normalizeH="0" baseline="0" noProof="0" dirty="0" smtClean="0">
                <a:ln>
                  <a:noFill/>
                </a:ln>
                <a:solidFill>
                  <a:schemeClr val="tx1"/>
                </a:solidFill>
                <a:effectLst/>
                <a:uLnTx/>
                <a:uFillTx/>
                <a:latin typeface="+mn-lt"/>
                <a:ea typeface="+mn-ea"/>
                <a:cs typeface="+mn-cs"/>
              </a:rPr>
              <a:t>Материалдар және құрал-жабдықтар</a:t>
            </a:r>
            <a:r>
              <a:rPr kumimoji="0" lang="kk-KZ" sz="3200" b="0" i="0" u="none" strike="noStrike" kern="1200" cap="none" spc="0" normalizeH="0" baseline="0" noProof="0" dirty="0" smtClean="0">
                <a:ln>
                  <a:noFill/>
                </a:ln>
                <a:solidFill>
                  <a:schemeClr val="tx1"/>
                </a:solidFill>
                <a:effectLst/>
                <a:uLnTx/>
                <a:uFillTx/>
                <a:latin typeface="+mn-lt"/>
                <a:ea typeface="+mn-ea"/>
                <a:cs typeface="+mn-cs"/>
              </a:rPr>
              <a:t>: </a:t>
            </a:r>
            <a:r>
              <a:rPr kumimoji="0" lang="kk-KZ" sz="3200" b="0" i="1" u="none" strike="noStrike" kern="1200" cap="none" spc="0" normalizeH="0" baseline="0" noProof="0" dirty="0" smtClean="0">
                <a:ln>
                  <a:noFill/>
                </a:ln>
                <a:solidFill>
                  <a:schemeClr val="tx1"/>
                </a:solidFill>
                <a:effectLst/>
                <a:uLnTx/>
                <a:uFillTx/>
                <a:latin typeface="+mn-lt"/>
                <a:ea typeface="+mn-ea"/>
                <a:cs typeface="+mn-cs"/>
              </a:rPr>
              <a:t>Түйреуіштер, суы бар шыны түтік, скальпель, тығыны бар кішкентай шыны түтік, пинцет, екі Петри табақшасы, су моншасы және шыны түтік, заттық шыны, жабынды шыны, жіңішке инелер жұбы, фильтрлік қағаз,</a:t>
            </a:r>
            <a:r>
              <a:rPr kumimoji="0" lang="kk-KZ" sz="3200" b="0" i="0" u="none" strike="noStrike" kern="1200" cap="none" spc="0" normalizeH="0" baseline="0" noProof="0" dirty="0" smtClean="0">
                <a:ln>
                  <a:noFill/>
                </a:ln>
                <a:solidFill>
                  <a:schemeClr val="tx1"/>
                </a:solidFill>
                <a:effectLst/>
                <a:uLnTx/>
                <a:uFillTx/>
                <a:latin typeface="+mn-lt"/>
                <a:ea typeface="+mn-ea"/>
                <a:cs typeface="+mn-cs"/>
              </a:rPr>
              <a:t> </a:t>
            </a:r>
            <a:r>
              <a:rPr kumimoji="0" lang="kk-KZ" sz="3200" b="0" i="1" u="none" strike="noStrike" kern="1200" cap="none" spc="0" normalizeH="0" baseline="0" noProof="0" dirty="0" smtClean="0">
                <a:ln>
                  <a:noFill/>
                </a:ln>
                <a:solidFill>
                  <a:schemeClr val="tx1"/>
                </a:solidFill>
                <a:effectLst/>
                <a:uLnTx/>
                <a:uFillTx/>
                <a:latin typeface="+mn-lt"/>
                <a:ea typeface="+mn-ea"/>
                <a:cs typeface="+mn-cs"/>
              </a:rPr>
              <a:t>сарымсақ бөлігі, дистилденген су, сірке қышқылы, бір молярлық тұз қышқылы ерітіндісі,Фёлген реактиві.</a:t>
            </a:r>
            <a:endParaRPr kumimoji="0" lang="ru-RU"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ru-RU"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ru-RU"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ru-RU" sz="3200" b="1"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ru-RU"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ru-RU"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ru-RU"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ru-RU"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ru-RU"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ru-RU"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0" y="0"/>
            <a:ext cx="9144001" cy="6858000"/>
          </a:xfrm>
          <a:prstGeom prst="rect">
            <a:avLst/>
          </a:prstGeom>
          <a:noFill/>
          <a:ln w="9525">
            <a:noFill/>
            <a:miter lim="800000"/>
            <a:headEnd/>
            <a:tailEnd/>
          </a:ln>
        </p:spPr>
      </p:pic>
      <p:sp>
        <p:nvSpPr>
          <p:cNvPr id="3" name="Заголовок 1"/>
          <p:cNvSpPr txBox="1">
            <a:spLocks/>
          </p:cNvSpPr>
          <p:nvPr/>
        </p:nvSpPr>
        <p:spPr>
          <a:xfrm>
            <a:off x="457200" y="274638"/>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kk-KZ" sz="4400" b="0" i="0" u="none" strike="noStrike" kern="1200" cap="none" spc="0" normalizeH="0" baseline="0" noProof="0" dirty="0" smtClean="0">
                <a:ln>
                  <a:noFill/>
                </a:ln>
                <a:solidFill>
                  <a:schemeClr val="accent1">
                    <a:lumMod val="60000"/>
                    <a:lumOff val="40000"/>
                  </a:schemeClr>
                </a:solidFill>
                <a:effectLst>
                  <a:outerShdw blurRad="38100" dist="38100" dir="2700000" algn="tl">
                    <a:srgbClr val="000000">
                      <a:alpha val="43137"/>
                    </a:srgbClr>
                  </a:outerShdw>
                </a:effectLst>
                <a:uLnTx/>
                <a:uFillTx/>
                <a:latin typeface="+mj-lt"/>
                <a:ea typeface="+mj-ea"/>
                <a:cs typeface="+mj-cs"/>
              </a:rPr>
              <a:t>Жасуша</a:t>
            </a:r>
            <a:endParaRPr kumimoji="0" lang="ru-RU" sz="4400" b="0" i="0" u="none" strike="noStrike" kern="1200" cap="none" spc="0" normalizeH="0" baseline="0" noProof="0" dirty="0">
              <a:ln>
                <a:noFill/>
              </a:ln>
              <a:solidFill>
                <a:schemeClr val="accent1">
                  <a:lumMod val="60000"/>
                  <a:lumOff val="40000"/>
                </a:schemeClr>
              </a:solidFill>
              <a:effectLst>
                <a:outerShdw blurRad="38100" dist="38100" dir="2700000" algn="tl">
                  <a:srgbClr val="000000">
                    <a:alpha val="43137"/>
                  </a:srgbClr>
                </a:outerShdw>
              </a:effectLst>
              <a:uLnTx/>
              <a:uFillTx/>
              <a:latin typeface="+mj-lt"/>
              <a:ea typeface="+mj-ea"/>
              <a:cs typeface="+mj-cs"/>
            </a:endParaRPr>
          </a:p>
        </p:txBody>
      </p:sp>
      <p:sp>
        <p:nvSpPr>
          <p:cNvPr id="4" name="Содержимое 2"/>
          <p:cNvSpPr txBox="1">
            <a:spLocks/>
          </p:cNvSpPr>
          <p:nvPr/>
        </p:nvSpPr>
        <p:spPr>
          <a:xfrm>
            <a:off x="457200" y="1357298"/>
            <a:ext cx="8229600" cy="4768865"/>
          </a:xfrm>
          <a:prstGeom prst="rect">
            <a:avLst/>
          </a:prstGeom>
        </p:spPr>
        <p:txBody>
          <a:bodyPr>
            <a:normAutofit fontScale="850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kk-KZ" sz="3200" b="0" i="0" u="none" strike="noStrike" kern="1200" cap="none" spc="0" normalizeH="0" baseline="0" noProof="0" dirty="0" smtClean="0">
                <a:ln>
                  <a:noFill/>
                </a:ln>
                <a:solidFill>
                  <a:schemeClr val="tx1"/>
                </a:solidFill>
                <a:effectLst/>
                <a:uLnTx/>
                <a:uFillTx/>
                <a:latin typeface="+mn-lt"/>
                <a:ea typeface="+mn-ea"/>
                <a:cs typeface="+mn-cs"/>
              </a:rPr>
              <a:t>Ең   алғаш   жасуша   теориясы   1838   жылы   Шлейденмен және   1839   жылы   Шваннмен   тұжырымдалған. Рудольф   Вирхов   жаңа   жасушалардың,   бұрынғы   жасушалардың   бөлінуі   нәтижесінде   пайда   болатынын   1855   жылы жариялау   арқылы   жасуша   теориясын   кеңейтті. 1879   жылы Бовери   және   Флемминг,   нәтижесінде   екі   бірдей   жасуша пайда   болатын   ядродағы   болған   құбылысты   сипаттады, ал   1887   жылы   Вейсман   гаметалардың,   белгілі   бір   ерекше   түрдің   бөлінуі   нәтижесінде   пайда   болатындығы туралы   ой   білдірді.   Бұл   бөлінудің   екі   түрі   тиісінше митоз   және   мейоз   атауларына   ие. </a:t>
            </a:r>
            <a:endParaRPr kumimoji="0" lang="ru-RU"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0" y="0"/>
            <a:ext cx="9144001" cy="6858000"/>
          </a:xfrm>
          <a:prstGeom prst="rect">
            <a:avLst/>
          </a:prstGeom>
          <a:noFill/>
          <a:ln w="9525">
            <a:noFill/>
            <a:miter lim="800000"/>
            <a:headEnd/>
            <a:tailEnd/>
          </a:ln>
        </p:spPr>
      </p:pic>
      <p:sp>
        <p:nvSpPr>
          <p:cNvPr id="3" name="Содержимое 2"/>
          <p:cNvSpPr txBox="1">
            <a:spLocks/>
          </p:cNvSpPr>
          <p:nvPr/>
        </p:nvSpPr>
        <p:spPr>
          <a:xfrm>
            <a:off x="500034" y="1428736"/>
            <a:ext cx="8429684" cy="5000660"/>
          </a:xfrm>
          <a:prstGeom prst="rect">
            <a:avLst/>
          </a:prstGeom>
        </p:spPr>
        <p:txBody>
          <a:bodyPr>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kk-KZ" sz="28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Әдетте хромосомаларды тек қана ядроның бөлінуі кезінде көруге болады. Бұл үшін сәйкес материал ретінде сарымсақ (2n=16) , пияздың (2n=16) және атбұршақтың (2n=12) тамыры ұшының апикальдық меристемасы қызмет атқарады. Бұл материалды, тамыршаның дамуын күшейтетін жағдайы бар жерге орналастырады; тамыршаның ұшын кеседі, тұрақтандырады, бояйды және ылғалдандырады (мацерация), осылардан кейін хромосомаларды микроскопта зерттеуге болады.</a:t>
            </a:r>
            <a:endParaRPr kumimoji="0" lang="ru-RU" sz="28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ru-RU"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0" y="0"/>
            <a:ext cx="9144001" cy="6858000"/>
          </a:xfrm>
          <a:prstGeom prst="rect">
            <a:avLst/>
          </a:prstGeom>
          <a:noFill/>
          <a:ln w="9525">
            <a:noFill/>
            <a:miter lim="800000"/>
            <a:headEnd/>
            <a:tailEnd/>
          </a:ln>
        </p:spPr>
      </p:pic>
      <p:sp>
        <p:nvSpPr>
          <p:cNvPr id="3" name="Заголовок 1"/>
          <p:cNvSpPr txBox="1">
            <a:spLocks/>
          </p:cNvSpPr>
          <p:nvPr/>
        </p:nvSpPr>
        <p:spPr>
          <a:xfrm>
            <a:off x="457200" y="274638"/>
            <a:ext cx="8229600" cy="1143000"/>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kk-KZ" sz="4400" b="1" i="1" u="none" strike="noStrike" kern="1200" cap="none" spc="0" normalizeH="0" baseline="0" noProof="0" dirty="0" smtClean="0">
                <a:ln>
                  <a:noFill/>
                </a:ln>
                <a:solidFill>
                  <a:schemeClr val="accent1">
                    <a:lumMod val="60000"/>
                    <a:lumOff val="40000"/>
                  </a:schemeClr>
                </a:solidFill>
                <a:effectLst>
                  <a:outerShdw blurRad="38100" dist="38100" dir="2700000" algn="tl">
                    <a:srgbClr val="000000">
                      <a:alpha val="43137"/>
                    </a:srgbClr>
                  </a:outerShdw>
                </a:effectLst>
                <a:uLnTx/>
                <a:uFillTx/>
                <a:latin typeface="+mj-lt"/>
                <a:ea typeface="+mj-ea"/>
                <a:cs typeface="+mj-cs"/>
              </a:rPr>
              <a:t>Тәсіл</a:t>
            </a:r>
            <a:endParaRPr kumimoji="0" lang="ru-RU" sz="4400" b="0" i="0" u="none" strike="noStrike" kern="1200" cap="none" spc="0" normalizeH="0" baseline="0" noProof="0" dirty="0">
              <a:ln>
                <a:noFill/>
              </a:ln>
              <a:solidFill>
                <a:schemeClr val="accent1">
                  <a:lumMod val="60000"/>
                  <a:lumOff val="40000"/>
                </a:schemeClr>
              </a:solidFill>
              <a:effectLst>
                <a:outerShdw blurRad="38100" dist="38100" dir="2700000" algn="tl">
                  <a:srgbClr val="000000">
                    <a:alpha val="43137"/>
                  </a:srgbClr>
                </a:outerShdw>
              </a:effectLst>
              <a:uLnTx/>
              <a:uFillTx/>
              <a:latin typeface="+mj-lt"/>
              <a:ea typeface="+mj-ea"/>
              <a:cs typeface="+mj-cs"/>
            </a:endParaRPr>
          </a:p>
        </p:txBody>
      </p:sp>
      <p:sp>
        <p:nvSpPr>
          <p:cNvPr id="4" name="Содержимое 2"/>
          <p:cNvSpPr txBox="1">
            <a:spLocks/>
          </p:cNvSpPr>
          <p:nvPr/>
        </p:nvSpPr>
        <p:spPr>
          <a:xfrm>
            <a:off x="500034" y="1285860"/>
            <a:ext cx="8229600" cy="5257823"/>
          </a:xfrm>
          <a:prstGeom prst="rect">
            <a:avLst/>
          </a:prstGeom>
        </p:spPr>
        <p:txBody>
          <a:bodyPr>
            <a:normAutofit fontScale="700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kk-KZ" sz="34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Сарымсақ бөлігін түйреуішпен түйреңіз және бөлік негізі</a:t>
            </a:r>
            <a:r>
              <a:rPr kumimoji="0" lang="ru-RU" sz="34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a:t>
            </a:r>
            <a:r>
              <a:rPr kumimoji="0" lang="kk-KZ" sz="34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суда болатындай шыны түтіктің үстіңгі бөлігіне іліңіз. Кез келген бөтен әсерлер жасушаның бөлінуін уақытша басып тастайтын болғандықтан, 3-4 күнге жалғыз қалдырыңыз.</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kk-KZ" sz="34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1-2 см ұзындықт</a:t>
            </a:r>
            <a:r>
              <a:rPr kumimoji="0" lang="en-US" sz="34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a</a:t>
            </a:r>
            <a:r>
              <a:rPr kumimoji="0" lang="kk-KZ" sz="34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бірнеше тамыршалар пайда болғаннан кейін олардың бітетін бөлігін 1 см ұзындықта кесіп алыңыз.</a:t>
            </a:r>
            <a:r>
              <a:rPr kumimoji="0" lang="kk-KZ" sz="34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kk-KZ" sz="34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Кесілген тамырша бөліктерін сірке қышқылы бар кішілеу шыны ыдысқа орналастырыңыз, оны тығынмен бітеңіз және тұрақтану (фиксациялану) үшін бөлме температурасында қалдырыңыз.</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kk-KZ" sz="34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Тамыршаларды үстіңгі бітетін бөлігінен пинцетпен қысып, дистильденген суы бар Петри табақшасына ауыстырыңыз және фиксаторды жою үшін бірнеше минут ішінде жуыңыз.</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ru-RU"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ru-RU"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ru-RU"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ru-RU"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0" y="0"/>
            <a:ext cx="9144001" cy="6858000"/>
          </a:xfrm>
          <a:prstGeom prst="rect">
            <a:avLst/>
          </a:prstGeom>
          <a:noFill/>
          <a:ln w="9525">
            <a:noFill/>
            <a:miter lim="800000"/>
            <a:headEnd/>
            <a:tailEnd/>
          </a:ln>
        </p:spPr>
      </p:pic>
      <p:sp>
        <p:nvSpPr>
          <p:cNvPr id="3" name="Содержимое 2"/>
          <p:cNvSpPr txBox="1">
            <a:spLocks/>
          </p:cNvSpPr>
          <p:nvPr/>
        </p:nvSpPr>
        <p:spPr>
          <a:xfrm>
            <a:off x="214282" y="1285860"/>
            <a:ext cx="8786874" cy="5214974"/>
          </a:xfrm>
          <a:prstGeom prst="rect">
            <a:avLst/>
          </a:prstGeom>
        </p:spPr>
        <p:txBody>
          <a:bodyPr>
            <a:normAutofit fontScale="625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kk-KZ" sz="34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Тамырша ұштарын бір молярлық тұз қышқылы ерітіндісі бар шыны ыдысқа ауыстырыңыз және 60 ˚С-та 3 мин ұстаңыз (пияз, асбұршақ немесе бұршақ тамыршаларына 6-10 мин). Осы кезде жасушаларды өзара байланыстыратын орта пластинкалар жойылады; ал ДНҚ хромосомалар бояуышпен әрекеттесе алатын, дезоксирибозаның альдегидтік формасының қалыптасуымен бірге гидролизденеді.</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kk-KZ" sz="34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Тамырша ұштарымен бірге қышқылды дистильденген суы бар Петри табақшасына құйыңыз және қышқылды жуыңыз. 5  мин-қа қалдырыңыз.</a:t>
            </a:r>
            <a:endParaRPr kumimoji="0" lang="ru-RU" sz="34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kk-KZ" sz="34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Тамыршаларды Фёльген реактиві бар кішкентай шыны  ыдысқа ауыстырыңыз және шыны ыдысты тығынмен жабыңыз. Қараңғы, салқын жерге кем дегенде 2 сағ-қа  қойыңыз (мұздатқышқа салған дұрыс).</a:t>
            </a:r>
            <a:endParaRPr kumimoji="0" lang="ru-RU" sz="34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kk-KZ" sz="34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Бір ұшын тартып шығарыңыз және оны таза заттық шыны үстіне сірке қышқылы тамшысына орналастырыңыз. </a:t>
            </a:r>
            <a:endParaRPr kumimoji="0" lang="ru-RU" sz="34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kk-KZ" sz="34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Бітетін бөлігін 1-2 мм ұзындықта кесіп алыңыз және қалған бөлігін лақтырыңыз.</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ru-RU"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ru-RU" sz="32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0" y="0"/>
            <a:ext cx="9144001" cy="6858000"/>
          </a:xfrm>
          <a:prstGeom prst="rect">
            <a:avLst/>
          </a:prstGeom>
          <a:noFill/>
          <a:ln w="9525">
            <a:noFill/>
            <a:miter lim="800000"/>
            <a:headEnd/>
            <a:tailEnd/>
          </a:ln>
        </p:spPr>
      </p:pic>
      <p:sp>
        <p:nvSpPr>
          <p:cNvPr id="3" name="Содержимое 2"/>
          <p:cNvSpPr txBox="1">
            <a:spLocks/>
          </p:cNvSpPr>
          <p:nvPr/>
        </p:nvSpPr>
        <p:spPr>
          <a:xfrm>
            <a:off x="357158" y="1500174"/>
            <a:ext cx="8658292" cy="4786345"/>
          </a:xfrm>
          <a:prstGeom prst="rect">
            <a:avLst/>
          </a:prstGeom>
        </p:spPr>
        <p:txBody>
          <a:bodyPr>
            <a:normAutofit fontScale="92500" lnSpcReduction="1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kk-KZ" sz="28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Тамыршаның ұшын екі жіңішке иненің көмегімен шашақтаңыз және оны заттық шынымен жабыңыз. Препаратты жазық бетке орналастырыңыз, бірнеше бет фильтрлік қағазбен жабыңыз және оның үстінен заттық шыныға үлкен саусақпен қатты басыңыз. Заттық шынының бір жаққа қарай ығысуына жол бермеңіз. Бұл процедура мацерация деп аталады.</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kk-KZ" sz="28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Препаратты кішірек және үлкенірек ұлғайтатын микроскоппен зерттеңіз және митоздың әр түрлі кезеңінде орналасқан жасушаларды табыңыз.</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kk-KZ" sz="28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Митоздың әр-түрлі кезеңінде орналасқан ядроны салыңыз және суреттерді атап жазыңыз.</a:t>
            </a:r>
            <a:endParaRPr kumimoji="0" lang="ru-RU" sz="28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ru-RU"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ru-RU"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ru-RU"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0" y="0"/>
            <a:ext cx="9144001" cy="6858000"/>
          </a:xfrm>
          <a:prstGeom prst="rect">
            <a:avLst/>
          </a:prstGeom>
          <a:noFill/>
          <a:ln w="9525">
            <a:noFill/>
            <a:miter lim="800000"/>
            <a:headEnd/>
            <a:tailEnd/>
          </a:ln>
        </p:spPr>
      </p:pic>
      <p:sp>
        <p:nvSpPr>
          <p:cNvPr id="3" name="Заголовок 1"/>
          <p:cNvSpPr txBox="1">
            <a:spLocks/>
          </p:cNvSpPr>
          <p:nvPr/>
        </p:nvSpPr>
        <p:spPr>
          <a:xfrm>
            <a:off x="457200" y="274638"/>
            <a:ext cx="8229600" cy="1143000"/>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kk-KZ" sz="5400" b="0" i="0" u="none" strike="noStrike" kern="1200" cap="none" spc="0" normalizeH="0" baseline="0" noProof="0" dirty="0" smtClean="0">
                <a:ln>
                  <a:noFill/>
                </a:ln>
                <a:solidFill>
                  <a:schemeClr val="accent1">
                    <a:lumMod val="60000"/>
                    <a:lumOff val="40000"/>
                  </a:schemeClr>
                </a:solidFill>
                <a:effectLst>
                  <a:outerShdw blurRad="38100" dist="38100" dir="2700000" algn="tl">
                    <a:srgbClr val="000000">
                      <a:alpha val="43137"/>
                    </a:srgbClr>
                  </a:outerShdw>
                </a:effectLst>
                <a:uLnTx/>
                <a:uFillTx/>
                <a:latin typeface="+mj-lt"/>
                <a:ea typeface="+mj-ea"/>
                <a:cs typeface="+mj-cs"/>
              </a:rPr>
              <a:t>Митоз</a:t>
            </a:r>
            <a:endParaRPr kumimoji="0" lang="ru-RU" sz="5400" b="0" i="0" u="none" strike="noStrike" kern="1200" cap="none" spc="0" normalizeH="0" baseline="0" noProof="0" dirty="0">
              <a:ln>
                <a:noFill/>
              </a:ln>
              <a:solidFill>
                <a:schemeClr val="accent1">
                  <a:lumMod val="60000"/>
                  <a:lumOff val="40000"/>
                </a:schemeClr>
              </a:solidFill>
              <a:effectLst>
                <a:outerShdw blurRad="38100" dist="38100" dir="2700000" algn="tl">
                  <a:srgbClr val="000000">
                    <a:alpha val="43137"/>
                  </a:srgbClr>
                </a:outerShdw>
              </a:effectLst>
              <a:uLnTx/>
              <a:uFillTx/>
              <a:latin typeface="+mj-lt"/>
              <a:ea typeface="+mj-ea"/>
              <a:cs typeface="+mj-cs"/>
            </a:endParaRPr>
          </a:p>
        </p:txBody>
      </p:sp>
      <p:sp>
        <p:nvSpPr>
          <p:cNvPr id="4" name="Содержимое 2"/>
          <p:cNvSpPr txBox="1">
            <a:spLocks/>
          </p:cNvSpPr>
          <p:nvPr/>
        </p:nvSpPr>
        <p:spPr>
          <a:xfrm>
            <a:off x="457200" y="1571612"/>
            <a:ext cx="8229600" cy="4737748"/>
          </a:xfrm>
          <a:prstGeom prst="rect">
            <a:avLst/>
          </a:prstGeom>
        </p:spPr>
        <p:txBody>
          <a:bodyPr>
            <a:normAutofit fontScale="775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kk-KZ" sz="3200" b="0" i="0" u="none" strike="noStrike" kern="1200" cap="none" spc="0" normalizeH="0" baseline="0" noProof="0" dirty="0" smtClean="0">
                <a:ln>
                  <a:noFill/>
                </a:ln>
                <a:solidFill>
                  <a:schemeClr val="tx1"/>
                </a:solidFill>
                <a:effectLst/>
                <a:uLnTx/>
                <a:uFillTx/>
                <a:latin typeface="+mn-lt"/>
                <a:ea typeface="+mn-ea"/>
                <a:cs typeface="+mn-cs"/>
              </a:rPr>
              <a:t>Митоз кезіндегі ядрода болатын құбылыстарды, әдетте фиксирленген және боялған препараттардан бақылайды. Мұндай препараттар жасуша бөлінуі кезінде хромосомалардың өтетін фазаларын көруге мүмкіндік береді, бірақ олардың кезектесуін анықтамайды.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kk-KZ" sz="3200" b="0" i="0" u="none" strike="noStrike" kern="1200" cap="none" spc="0" normalizeH="0" baseline="0" noProof="0" dirty="0" smtClean="0">
                <a:ln>
                  <a:noFill/>
                </a:ln>
                <a:solidFill>
                  <a:schemeClr val="tx1"/>
                </a:solidFill>
                <a:effectLst/>
                <a:uLnTx/>
                <a:uFillTx/>
                <a:latin typeface="+mn-lt"/>
                <a:ea typeface="+mn-ea"/>
                <a:cs typeface="+mn-cs"/>
              </a:rPr>
              <a:t>Бірақ, митоздың фазалар арасындағы кенет шектеулерсіз, үздіксіз процесс екендігін есте сақтау керек. Фазалық-контрасттық микроскопия және цейтраферлік түсірілім әдістері, майлы жасушадағы ядроның қалай бөлінетіндіктерін бақылауға мүмкіндік береді. Қабықтың тез айналуы кезінде митоз үздіксіз процесс ретінде қабылданады. Ыңғайлылық үшін оны 4 фазаға бөледі. </a:t>
            </a:r>
            <a:endParaRPr kumimoji="0" lang="ru-RU"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ru-RU"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ru-RU"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0" y="0"/>
            <a:ext cx="9144001" cy="6858000"/>
          </a:xfrm>
          <a:prstGeom prst="rect">
            <a:avLst/>
          </a:prstGeom>
          <a:noFill/>
          <a:ln w="9525">
            <a:noFill/>
            <a:miter lim="800000"/>
            <a:headEnd/>
            <a:tailEnd/>
          </a:ln>
        </p:spPr>
      </p:pic>
      <p:pic>
        <p:nvPicPr>
          <p:cNvPr id="3" name="Рисунок 2"/>
          <p:cNvPicPr/>
          <p:nvPr/>
        </p:nvPicPr>
        <p:blipFill>
          <a:blip r:embed="rId3" cstate="print"/>
          <a:srcRect l="4889" t="4454" r="38291" b="4804"/>
          <a:stretch>
            <a:fillRect/>
          </a:stretch>
        </p:blipFill>
        <p:spPr bwMode="auto">
          <a:xfrm>
            <a:off x="2357422" y="571480"/>
            <a:ext cx="2428892" cy="2357454"/>
          </a:xfrm>
          <a:prstGeom prst="rect">
            <a:avLst/>
          </a:prstGeom>
          <a:noFill/>
          <a:ln w="9525">
            <a:noFill/>
            <a:miter lim="800000"/>
            <a:headEnd/>
            <a:tailEnd/>
          </a:ln>
        </p:spPr>
      </p:pic>
      <p:graphicFrame>
        <p:nvGraphicFramePr>
          <p:cNvPr id="4" name="Таблица 3"/>
          <p:cNvGraphicFramePr>
            <a:graphicFrameLocks noGrp="1"/>
          </p:cNvGraphicFramePr>
          <p:nvPr/>
        </p:nvGraphicFramePr>
        <p:xfrm>
          <a:off x="4857752" y="428604"/>
          <a:ext cx="1833554" cy="2214578"/>
        </p:xfrm>
        <a:graphic>
          <a:graphicData uri="http://schemas.openxmlformats.org/drawingml/2006/table">
            <a:tbl>
              <a:tblPr/>
              <a:tblGrid>
                <a:gridCol w="1833554"/>
              </a:tblGrid>
              <a:tr h="2214578">
                <a:tc>
                  <a:txBody>
                    <a:bodyPr/>
                    <a:lstStyle/>
                    <a:p>
                      <a:pPr algn="just">
                        <a:lnSpc>
                          <a:spcPct val="150000"/>
                        </a:lnSpc>
                        <a:spcAft>
                          <a:spcPts val="800"/>
                        </a:spcAft>
                        <a:tabLst>
                          <a:tab pos="1731645" algn="ctr"/>
                        </a:tabLst>
                      </a:pPr>
                      <a:r>
                        <a:rPr lang="kk-KZ" sz="1000" b="1" dirty="0" smtClean="0">
                          <a:latin typeface="Times New Roman" pitchFamily="18" charset="0"/>
                          <a:ea typeface="Calibri"/>
                          <a:cs typeface="Times New Roman" pitchFamily="18" charset="0"/>
                        </a:rPr>
                        <a:t>                                                                                                                                                                  Ядро қабықшасы</a:t>
                      </a:r>
                      <a:endParaRPr lang="ru-RU" sz="1000" b="1" dirty="0" smtClean="0">
                        <a:latin typeface="Times New Roman" pitchFamily="18" charset="0"/>
                        <a:ea typeface="Calibri"/>
                        <a:cs typeface="Times New Roman" pitchFamily="18" charset="0"/>
                      </a:endParaRPr>
                    </a:p>
                    <a:p>
                      <a:pPr algn="just">
                        <a:lnSpc>
                          <a:spcPct val="150000"/>
                        </a:lnSpc>
                        <a:spcAft>
                          <a:spcPts val="800"/>
                        </a:spcAft>
                        <a:tabLst>
                          <a:tab pos="1731645" algn="ctr"/>
                        </a:tabLst>
                      </a:pPr>
                      <a:r>
                        <a:rPr lang="kk-KZ" sz="1000" b="1" dirty="0" smtClean="0">
                          <a:latin typeface="Times New Roman" pitchFamily="18" charset="0"/>
                          <a:ea typeface="Calibri"/>
                          <a:cs typeface="Times New Roman" pitchFamily="18" charset="0"/>
                        </a:rPr>
                        <a:t>Хроматин жіпшелері</a:t>
                      </a:r>
                      <a:endParaRPr lang="ru-RU" sz="1000" b="1" dirty="0" smtClean="0">
                        <a:latin typeface="Times New Roman" pitchFamily="18" charset="0"/>
                        <a:ea typeface="Calibri"/>
                        <a:cs typeface="Times New Roman" pitchFamily="18" charset="0"/>
                      </a:endParaRPr>
                    </a:p>
                    <a:p>
                      <a:pPr algn="just">
                        <a:lnSpc>
                          <a:spcPct val="150000"/>
                        </a:lnSpc>
                        <a:spcAft>
                          <a:spcPts val="800"/>
                        </a:spcAft>
                        <a:tabLst>
                          <a:tab pos="1731645" algn="ctr"/>
                        </a:tabLst>
                      </a:pPr>
                      <a:r>
                        <a:rPr lang="kk-KZ" sz="1000" b="1" dirty="0" smtClean="0">
                          <a:latin typeface="Times New Roman" pitchFamily="18" charset="0"/>
                          <a:ea typeface="Calibri"/>
                          <a:cs typeface="Times New Roman" pitchFamily="18" charset="0"/>
                        </a:rPr>
                        <a:t>Ядрошық</a:t>
                      </a:r>
                      <a:endParaRPr lang="ru-RU" sz="1000" b="1" dirty="0" smtClean="0">
                        <a:latin typeface="Times New Roman" pitchFamily="18" charset="0"/>
                        <a:ea typeface="Calibri"/>
                        <a:cs typeface="Times New Roman" pitchFamily="18" charset="0"/>
                      </a:endParaRPr>
                    </a:p>
                    <a:p>
                      <a:pPr algn="just">
                        <a:lnSpc>
                          <a:spcPct val="150000"/>
                        </a:lnSpc>
                        <a:spcAft>
                          <a:spcPts val="800"/>
                        </a:spcAft>
                        <a:tabLst>
                          <a:tab pos="1731645" algn="ctr"/>
                        </a:tabLst>
                      </a:pPr>
                      <a:r>
                        <a:rPr lang="kk-KZ" sz="1000" b="1" dirty="0" smtClean="0">
                          <a:latin typeface="Times New Roman" pitchFamily="18" charset="0"/>
                          <a:ea typeface="Calibri"/>
                          <a:cs typeface="Times New Roman" pitchFamily="18" charset="0"/>
                        </a:rPr>
                        <a:t>Центриоль</a:t>
                      </a:r>
                      <a:endParaRPr lang="ru-RU" sz="1000" b="1" dirty="0" smtClean="0">
                        <a:latin typeface="Times New Roman" pitchFamily="18" charset="0"/>
                        <a:ea typeface="Calibri"/>
                        <a:cs typeface="Times New Roman" pitchFamily="18" charset="0"/>
                      </a:endParaRPr>
                    </a:p>
                    <a:p>
                      <a:pPr algn="just">
                        <a:lnSpc>
                          <a:spcPct val="150000"/>
                        </a:lnSpc>
                        <a:spcAft>
                          <a:spcPts val="800"/>
                        </a:spcAft>
                        <a:tabLst>
                          <a:tab pos="1731645" algn="ctr"/>
                        </a:tabLst>
                      </a:pPr>
                      <a:r>
                        <a:rPr lang="kk-KZ" sz="1000" b="1" dirty="0" smtClean="0">
                          <a:latin typeface="Times New Roman" pitchFamily="18" charset="0"/>
                          <a:ea typeface="Calibri"/>
                          <a:cs typeface="Times New Roman" pitchFamily="18" charset="0"/>
                        </a:rPr>
                        <a:t>Цитоплазма</a:t>
                      </a:r>
                      <a:endParaRPr lang="ru-RU" sz="1000" b="1" dirty="0" smtClean="0">
                        <a:latin typeface="Times New Roman" pitchFamily="18" charset="0"/>
                        <a:ea typeface="Calibri"/>
                        <a:cs typeface="Times New Roman" pitchFamily="18" charset="0"/>
                      </a:endParaRPr>
                    </a:p>
                    <a:p>
                      <a:pPr algn="just">
                        <a:lnSpc>
                          <a:spcPct val="150000"/>
                        </a:lnSpc>
                        <a:spcAft>
                          <a:spcPts val="800"/>
                        </a:spcAft>
                        <a:tabLst>
                          <a:tab pos="1731645" algn="ctr"/>
                        </a:tabLst>
                      </a:pPr>
                      <a:r>
                        <a:rPr lang="kk-KZ" sz="1000" b="1" dirty="0" smtClean="0">
                          <a:latin typeface="Times New Roman" pitchFamily="18" charset="0"/>
                          <a:ea typeface="Calibri"/>
                          <a:cs typeface="Times New Roman" pitchFamily="18" charset="0"/>
                        </a:rPr>
                        <a:t>Жасуша </a:t>
                      </a:r>
                      <a:r>
                        <a:rPr lang="kk-KZ" sz="1000" b="1" dirty="0">
                          <a:latin typeface="Times New Roman" pitchFamily="18" charset="0"/>
                          <a:ea typeface="Calibri"/>
                          <a:cs typeface="Times New Roman" pitchFamily="18" charset="0"/>
                        </a:rPr>
                        <a:t>мембранасы</a:t>
                      </a:r>
                      <a:endParaRPr lang="ru-RU" sz="1000" b="1" dirty="0">
                        <a:latin typeface="Times New Roman" pitchFamily="18" charset="0"/>
                        <a:ea typeface="Calibri"/>
                        <a:cs typeface="Times New Roman" pitchFamily="18" charset="0"/>
                      </a:endParaRPr>
                    </a:p>
                  </a:txBody>
                  <a:tcPr marL="114300" marR="114300" marT="0" marB="0">
                    <a:lnL>
                      <a:noFill/>
                    </a:lnL>
                    <a:lnR>
                      <a:noFill/>
                    </a:lnR>
                    <a:lnT>
                      <a:noFill/>
                    </a:lnT>
                    <a:lnB>
                      <a:noFill/>
                    </a:lnB>
                  </a:tcPr>
                </a:tc>
              </a:tr>
            </a:tbl>
          </a:graphicData>
        </a:graphic>
      </p:graphicFrame>
      <p:graphicFrame>
        <p:nvGraphicFramePr>
          <p:cNvPr id="5" name="Таблица 4"/>
          <p:cNvGraphicFramePr>
            <a:graphicFrameLocks noGrp="1"/>
          </p:cNvGraphicFramePr>
          <p:nvPr/>
        </p:nvGraphicFramePr>
        <p:xfrm>
          <a:off x="1071538" y="3571876"/>
          <a:ext cx="7358114" cy="2500330"/>
        </p:xfrm>
        <a:graphic>
          <a:graphicData uri="http://schemas.openxmlformats.org/drawingml/2006/table">
            <a:tbl>
              <a:tblPr/>
              <a:tblGrid>
                <a:gridCol w="7358114"/>
              </a:tblGrid>
              <a:tr h="2500330">
                <a:tc>
                  <a:txBody>
                    <a:bodyPr/>
                    <a:lstStyle/>
                    <a:p>
                      <a:pPr marL="12700" algn="just">
                        <a:lnSpc>
                          <a:spcPts val="890"/>
                        </a:lnSpc>
                        <a:spcBef>
                          <a:spcPts val="600"/>
                        </a:spcBef>
                        <a:spcAft>
                          <a:spcPts val="0"/>
                        </a:spcAft>
                      </a:pPr>
                      <a:endParaRPr lang="kk-KZ" sz="1600" b="0" dirty="0" smtClean="0">
                        <a:solidFill>
                          <a:srgbClr val="000000"/>
                        </a:solidFill>
                        <a:latin typeface="Times New Roman"/>
                        <a:ea typeface="Calibri"/>
                        <a:cs typeface="Times New Roman"/>
                      </a:endParaRPr>
                    </a:p>
                    <a:p>
                      <a:pPr marL="12700" algn="just">
                        <a:lnSpc>
                          <a:spcPts val="890"/>
                        </a:lnSpc>
                        <a:spcBef>
                          <a:spcPts val="600"/>
                        </a:spcBef>
                        <a:spcAft>
                          <a:spcPts val="0"/>
                        </a:spcAft>
                      </a:pPr>
                      <a:r>
                        <a:rPr lang="kk-KZ" sz="1600" b="1" dirty="0" smtClean="0">
                          <a:solidFill>
                            <a:srgbClr val="000000"/>
                          </a:solidFill>
                          <a:latin typeface="Times New Roman"/>
                          <a:ea typeface="Calibri"/>
                          <a:cs typeface="Times New Roman"/>
                        </a:rPr>
                        <a:t>Интерфаза</a:t>
                      </a:r>
                    </a:p>
                    <a:p>
                      <a:pPr algn="l">
                        <a:lnSpc>
                          <a:spcPct val="107000"/>
                        </a:lnSpc>
                        <a:spcAft>
                          <a:spcPts val="800"/>
                        </a:spcAft>
                      </a:pPr>
                      <a:r>
                        <a:rPr lang="kk-KZ" sz="1600" i="1" dirty="0" smtClean="0">
                          <a:latin typeface="Times New Roman"/>
                          <a:ea typeface="Calibri"/>
                          <a:cs typeface="Times New Roman"/>
                        </a:rPr>
                        <a:t>Интерфаза ұзақтығы, берілген жасушаның функциясына байланысты әр-түрлі болып келеді. Ядро бөлінбестен бұрын, дереу әр ДНҚ хромосомалары көшірмеленеді. Нәтижесінде әр хромосома енді </a:t>
                      </a:r>
                      <a:r>
                        <a:rPr lang="kk-KZ" sz="1600" b="1" i="1" dirty="0" smtClean="0">
                          <a:latin typeface="Times New Roman"/>
                          <a:ea typeface="Calibri"/>
                          <a:cs typeface="Times New Roman"/>
                        </a:rPr>
                        <a:t>центромерада</a:t>
                      </a:r>
                      <a:r>
                        <a:rPr lang="kk-KZ" sz="1600" i="1" dirty="0" smtClean="0">
                          <a:latin typeface="Times New Roman"/>
                          <a:ea typeface="Calibri"/>
                          <a:cs typeface="Times New Roman"/>
                        </a:rPr>
                        <a:t> байланысқан, </a:t>
                      </a:r>
                      <a:r>
                        <a:rPr lang="kk-KZ" sz="1600" b="1" i="1" dirty="0" smtClean="0">
                          <a:latin typeface="Times New Roman"/>
                          <a:ea typeface="Calibri"/>
                          <a:cs typeface="Times New Roman"/>
                        </a:rPr>
                        <a:t>хроматид</a:t>
                      </a:r>
                      <a:r>
                        <a:rPr lang="kk-KZ" sz="1600" i="1" dirty="0" smtClean="0">
                          <a:latin typeface="Times New Roman"/>
                          <a:ea typeface="Calibri"/>
                          <a:cs typeface="Times New Roman"/>
                        </a:rPr>
                        <a:t> түрінде көрсетіледі. Бұл кезеңде жасуша әр ДНҚ молекуласының 4 көшірмесін (4n), гомологиялық жұптардың әр хромосомасында екі-екіден құрайды. Интерфаза кезінде, хромосомдық материал, оралған жіпшелерден тұратын борпылдақ масса күйінде болады, ол </a:t>
                      </a:r>
                      <a:r>
                        <a:rPr lang="kk-KZ" sz="1600" b="1" i="1" dirty="0" smtClean="0">
                          <a:latin typeface="Times New Roman"/>
                          <a:ea typeface="Calibri"/>
                          <a:cs typeface="Times New Roman"/>
                        </a:rPr>
                        <a:t>хроматин</a:t>
                      </a:r>
                      <a:r>
                        <a:rPr lang="kk-KZ" sz="1600" i="1" dirty="0" smtClean="0">
                          <a:latin typeface="Times New Roman"/>
                          <a:ea typeface="Calibri"/>
                          <a:cs typeface="Times New Roman"/>
                        </a:rPr>
                        <a:t> деп аталады. Центриоль көшірмеленеді.</a:t>
                      </a:r>
                      <a:endParaRPr lang="ru-RU" sz="1600" dirty="0">
                        <a:latin typeface="Calibri"/>
                        <a:ea typeface="Calibri"/>
                        <a:cs typeface="Times New Roman"/>
                      </a:endParaRPr>
                    </a:p>
                  </a:txBody>
                  <a:tcPr marL="114300" marR="114300" marT="0" marB="0">
                    <a:lnL>
                      <a:noFill/>
                    </a:lnL>
                    <a:lnR>
                      <a:noFill/>
                    </a:lnR>
                    <a:lnT>
                      <a:noFill/>
                    </a:lnT>
                    <a:lnB>
                      <a:noFill/>
                    </a:lnB>
                  </a:tcPr>
                </a:tc>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0" y="0"/>
            <a:ext cx="9144001" cy="6858000"/>
          </a:xfrm>
          <a:prstGeom prst="rect">
            <a:avLst/>
          </a:prstGeom>
          <a:noFill/>
          <a:ln w="9525">
            <a:noFill/>
            <a:miter lim="800000"/>
            <a:headEnd/>
            <a:tailEnd/>
          </a:ln>
        </p:spPr>
      </p:pic>
      <p:pic>
        <p:nvPicPr>
          <p:cNvPr id="3" name="Рисунок 2"/>
          <p:cNvPicPr/>
          <p:nvPr/>
        </p:nvPicPr>
        <p:blipFill>
          <a:blip r:embed="rId3" cstate="print"/>
          <a:srcRect r="32860" b="50495"/>
          <a:stretch>
            <a:fillRect/>
          </a:stretch>
        </p:blipFill>
        <p:spPr bwMode="auto">
          <a:xfrm>
            <a:off x="2714612" y="571480"/>
            <a:ext cx="2286016" cy="2286016"/>
          </a:xfrm>
          <a:prstGeom prst="rect">
            <a:avLst/>
          </a:prstGeom>
          <a:noFill/>
          <a:ln w="9525">
            <a:noFill/>
            <a:miter lim="800000"/>
            <a:headEnd/>
            <a:tailEnd/>
          </a:ln>
        </p:spPr>
      </p:pic>
      <p:graphicFrame>
        <p:nvGraphicFramePr>
          <p:cNvPr id="4" name="Таблица 3"/>
          <p:cNvGraphicFramePr>
            <a:graphicFrameLocks noGrp="1"/>
          </p:cNvGraphicFramePr>
          <p:nvPr/>
        </p:nvGraphicFramePr>
        <p:xfrm>
          <a:off x="5000628" y="642918"/>
          <a:ext cx="2143140" cy="1422400"/>
        </p:xfrm>
        <a:graphic>
          <a:graphicData uri="http://schemas.openxmlformats.org/drawingml/2006/table">
            <a:tbl>
              <a:tblPr/>
              <a:tblGrid>
                <a:gridCol w="2143140"/>
              </a:tblGrid>
              <a:tr h="0">
                <a:tc>
                  <a:txBody>
                    <a:bodyPr/>
                    <a:lstStyle/>
                    <a:p>
                      <a:pPr algn="l">
                        <a:lnSpc>
                          <a:spcPct val="100000"/>
                        </a:lnSpc>
                        <a:spcAft>
                          <a:spcPts val="800"/>
                        </a:spcAft>
                      </a:pPr>
                      <a:r>
                        <a:rPr lang="kk-KZ" sz="1000" b="1" dirty="0">
                          <a:latin typeface="Times New Roman" pitchFamily="18" charset="0"/>
                          <a:ea typeface="Calibri"/>
                          <a:cs typeface="Times New Roman" pitchFamily="18" charset="0"/>
                        </a:rPr>
                        <a:t>Жұлдыз</a:t>
                      </a:r>
                      <a:endParaRPr lang="ru-RU" sz="1000" b="1" dirty="0">
                        <a:latin typeface="Times New Roman" pitchFamily="18" charset="0"/>
                        <a:ea typeface="Calibri"/>
                        <a:cs typeface="Times New Roman" pitchFamily="18" charset="0"/>
                      </a:endParaRPr>
                    </a:p>
                    <a:p>
                      <a:pPr algn="l">
                        <a:lnSpc>
                          <a:spcPct val="100000"/>
                        </a:lnSpc>
                        <a:spcAft>
                          <a:spcPts val="800"/>
                        </a:spcAft>
                      </a:pPr>
                      <a:r>
                        <a:rPr lang="kk-KZ" sz="1000" b="1" dirty="0" smtClean="0">
                          <a:latin typeface="Times New Roman" pitchFamily="18" charset="0"/>
                          <a:ea typeface="Calibri"/>
                          <a:cs typeface="Times New Roman" pitchFamily="18" charset="0"/>
                        </a:rPr>
                        <a:t>Центриоль</a:t>
                      </a:r>
                      <a:endParaRPr lang="ru-RU" sz="1000" b="1" dirty="0" smtClean="0">
                        <a:latin typeface="Times New Roman" pitchFamily="18" charset="0"/>
                        <a:ea typeface="Calibri"/>
                        <a:cs typeface="Times New Roman" pitchFamily="18" charset="0"/>
                      </a:endParaRPr>
                    </a:p>
                    <a:p>
                      <a:pPr algn="l">
                        <a:lnSpc>
                          <a:spcPct val="100000"/>
                        </a:lnSpc>
                        <a:spcAft>
                          <a:spcPts val="0"/>
                        </a:spcAft>
                      </a:pPr>
                      <a:endParaRPr lang="kk-KZ" sz="1000" b="1" dirty="0" smtClean="0">
                        <a:latin typeface="Times New Roman" pitchFamily="18" charset="0"/>
                        <a:ea typeface="Calibri"/>
                        <a:cs typeface="Times New Roman" pitchFamily="18" charset="0"/>
                      </a:endParaRPr>
                    </a:p>
                    <a:p>
                      <a:pPr algn="l">
                        <a:lnSpc>
                          <a:spcPct val="100000"/>
                        </a:lnSpc>
                        <a:spcAft>
                          <a:spcPts val="0"/>
                        </a:spcAft>
                      </a:pPr>
                      <a:r>
                        <a:rPr lang="kk-KZ" sz="1000" b="1" dirty="0" smtClean="0">
                          <a:latin typeface="Times New Roman" pitchFamily="18" charset="0"/>
                          <a:ea typeface="Calibri"/>
                          <a:cs typeface="Times New Roman" pitchFamily="18" charset="0"/>
                        </a:rPr>
                        <a:t>Ядролық қабықша</a:t>
                      </a:r>
                      <a:endParaRPr lang="ru-RU" sz="1000" b="1" dirty="0" smtClean="0">
                        <a:latin typeface="Times New Roman" pitchFamily="18" charset="0"/>
                        <a:ea typeface="Calibri"/>
                        <a:cs typeface="Times New Roman" pitchFamily="18" charset="0"/>
                      </a:endParaRPr>
                    </a:p>
                    <a:p>
                      <a:pPr algn="l">
                        <a:lnSpc>
                          <a:spcPct val="100000"/>
                        </a:lnSpc>
                        <a:spcAft>
                          <a:spcPts val="0"/>
                        </a:spcAft>
                      </a:pPr>
                      <a:r>
                        <a:rPr lang="kk-KZ" sz="1000" b="1" dirty="0" smtClean="0">
                          <a:latin typeface="Times New Roman" pitchFamily="18" charset="0"/>
                          <a:ea typeface="Calibri"/>
                          <a:cs typeface="Times New Roman" pitchFamily="18" charset="0"/>
                        </a:rPr>
                        <a:t>Ядрошық</a:t>
                      </a:r>
                      <a:endParaRPr lang="ru-RU" sz="1000" b="1" dirty="0" smtClean="0">
                        <a:latin typeface="Times New Roman" pitchFamily="18" charset="0"/>
                        <a:ea typeface="Calibri"/>
                        <a:cs typeface="Times New Roman" pitchFamily="18" charset="0"/>
                      </a:endParaRPr>
                    </a:p>
                    <a:p>
                      <a:pPr algn="l">
                        <a:lnSpc>
                          <a:spcPct val="100000"/>
                        </a:lnSpc>
                        <a:spcAft>
                          <a:spcPts val="0"/>
                        </a:spcAft>
                      </a:pPr>
                      <a:r>
                        <a:rPr lang="kk-KZ" sz="1000" b="1" dirty="0" smtClean="0">
                          <a:latin typeface="Times New Roman" pitchFamily="18" charset="0"/>
                          <a:ea typeface="Calibri"/>
                          <a:cs typeface="Times New Roman" pitchFamily="18" charset="0"/>
                        </a:rPr>
                        <a:t>Хроматид жұптары</a:t>
                      </a:r>
                      <a:r>
                        <a:rPr lang="ru-RU" sz="1000" b="1" baseline="0" dirty="0" smtClean="0">
                          <a:latin typeface="Times New Roman" pitchFamily="18" charset="0"/>
                          <a:ea typeface="Calibri"/>
                          <a:cs typeface="Times New Roman" pitchFamily="18" charset="0"/>
                        </a:rPr>
                        <a:t> </a:t>
                      </a:r>
                      <a:r>
                        <a:rPr lang="kk-KZ" sz="1000" b="1" dirty="0" smtClean="0">
                          <a:latin typeface="Times New Roman" pitchFamily="18" charset="0"/>
                          <a:ea typeface="Calibri"/>
                          <a:cs typeface="Times New Roman" pitchFamily="18" charset="0"/>
                        </a:rPr>
                        <a:t>(хромосома)</a:t>
                      </a:r>
                      <a:endParaRPr lang="ru-RU" sz="1000" b="1" dirty="0" smtClean="0">
                        <a:latin typeface="Times New Roman" pitchFamily="18" charset="0"/>
                        <a:ea typeface="Calibri"/>
                        <a:cs typeface="Times New Roman" pitchFamily="18" charset="0"/>
                      </a:endParaRPr>
                    </a:p>
                    <a:p>
                      <a:pPr algn="l">
                        <a:lnSpc>
                          <a:spcPct val="100000"/>
                        </a:lnSpc>
                        <a:spcAft>
                          <a:spcPts val="0"/>
                        </a:spcAft>
                      </a:pPr>
                      <a:endParaRPr lang="kk-KZ" sz="1000" b="1" dirty="0" smtClean="0">
                        <a:latin typeface="Times New Roman" pitchFamily="18" charset="0"/>
                        <a:ea typeface="Calibri"/>
                        <a:cs typeface="Times New Roman" pitchFamily="18" charset="0"/>
                      </a:endParaRPr>
                    </a:p>
                    <a:p>
                      <a:pPr algn="l">
                        <a:lnSpc>
                          <a:spcPct val="100000"/>
                        </a:lnSpc>
                        <a:spcAft>
                          <a:spcPts val="800"/>
                        </a:spcAft>
                      </a:pPr>
                      <a:r>
                        <a:rPr lang="kk-KZ" sz="1000" b="1" dirty="0" smtClean="0">
                          <a:latin typeface="Times New Roman" pitchFamily="18" charset="0"/>
                          <a:ea typeface="Calibri"/>
                          <a:cs typeface="Times New Roman" pitchFamily="18" charset="0"/>
                        </a:rPr>
                        <a:t>Центромера</a:t>
                      </a:r>
                      <a:endParaRPr lang="ru-RU" sz="1000" b="1" dirty="0">
                        <a:latin typeface="Times New Roman" pitchFamily="18" charset="0"/>
                        <a:ea typeface="Calibri"/>
                        <a:cs typeface="Times New Roman" pitchFamily="18" charset="0"/>
                      </a:endParaRPr>
                    </a:p>
                  </a:txBody>
                  <a:tcPr marL="114300" marR="114300" marT="0" marB="0">
                    <a:lnL>
                      <a:noFill/>
                    </a:lnL>
                    <a:lnR>
                      <a:noFill/>
                    </a:lnR>
                    <a:lnT>
                      <a:noFill/>
                    </a:lnT>
                    <a:lnB>
                      <a:noFill/>
                    </a:lnB>
                  </a:tcPr>
                </a:tc>
              </a:tr>
            </a:tbl>
          </a:graphicData>
        </a:graphic>
      </p:graphicFrame>
      <p:graphicFrame>
        <p:nvGraphicFramePr>
          <p:cNvPr id="5" name="Таблица 4"/>
          <p:cNvGraphicFramePr>
            <a:graphicFrameLocks noGrp="1"/>
          </p:cNvGraphicFramePr>
          <p:nvPr/>
        </p:nvGraphicFramePr>
        <p:xfrm>
          <a:off x="857224" y="3357562"/>
          <a:ext cx="7643866" cy="2643206"/>
        </p:xfrm>
        <a:graphic>
          <a:graphicData uri="http://schemas.openxmlformats.org/drawingml/2006/table">
            <a:tbl>
              <a:tblPr/>
              <a:tblGrid>
                <a:gridCol w="7643866"/>
              </a:tblGrid>
              <a:tr h="2643206">
                <a:tc>
                  <a:txBody>
                    <a:bodyPr/>
                    <a:lstStyle/>
                    <a:p>
                      <a:pPr marL="12700" algn="just">
                        <a:lnSpc>
                          <a:spcPts val="890"/>
                        </a:lnSpc>
                        <a:spcBef>
                          <a:spcPts val="600"/>
                        </a:spcBef>
                        <a:spcAft>
                          <a:spcPts val="0"/>
                        </a:spcAft>
                      </a:pPr>
                      <a:r>
                        <a:rPr lang="kk-KZ" sz="1600" b="1" dirty="0">
                          <a:solidFill>
                            <a:srgbClr val="000000"/>
                          </a:solidFill>
                          <a:latin typeface="Times New Roman"/>
                          <a:ea typeface="Calibri"/>
                          <a:cs typeface="Times New Roman"/>
                        </a:rPr>
                        <a:t>Профаза</a:t>
                      </a:r>
                      <a:endParaRPr lang="ru-RU" sz="1600" b="1" dirty="0">
                        <a:latin typeface="Times New Roman"/>
                        <a:ea typeface="Calibri"/>
                      </a:endParaRPr>
                    </a:p>
                    <a:p>
                      <a:pPr algn="l">
                        <a:lnSpc>
                          <a:spcPct val="107000"/>
                        </a:lnSpc>
                        <a:spcAft>
                          <a:spcPts val="800"/>
                        </a:spcAft>
                      </a:pPr>
                      <a:r>
                        <a:rPr lang="kk-KZ" sz="1600" i="1" dirty="0">
                          <a:latin typeface="Times New Roman"/>
                          <a:ea typeface="Calibri"/>
                          <a:cs typeface="Times New Roman"/>
                        </a:rPr>
                        <a:t>Әдетте ең созылмалы бөліну фазасы. Хромосомалар </a:t>
                      </a:r>
                      <a:r>
                        <a:rPr lang="kk-KZ" sz="1600" i="1" dirty="0" smtClean="0">
                          <a:latin typeface="Times New Roman"/>
                          <a:ea typeface="Calibri"/>
                          <a:cs typeface="Times New Roman"/>
                        </a:rPr>
                        <a:t>қысқарады,</a:t>
                      </a:r>
                      <a:r>
                        <a:rPr lang="kk-KZ" sz="1600" i="1" baseline="0" dirty="0" smtClean="0">
                          <a:latin typeface="Times New Roman"/>
                          <a:ea typeface="Calibri"/>
                          <a:cs typeface="Times New Roman"/>
                        </a:rPr>
                        <a:t> </a:t>
                      </a:r>
                      <a:r>
                        <a:rPr lang="kk-KZ" sz="1600" i="1" dirty="0" smtClean="0">
                          <a:latin typeface="Times New Roman"/>
                          <a:ea typeface="Calibri"/>
                          <a:cs typeface="Times New Roman"/>
                        </a:rPr>
                        <a:t>спирализация </a:t>
                      </a:r>
                      <a:r>
                        <a:rPr lang="kk-KZ" sz="1600" i="1" dirty="0">
                          <a:latin typeface="Times New Roman"/>
                          <a:ea typeface="Calibri"/>
                          <a:cs typeface="Times New Roman"/>
                        </a:rPr>
                        <a:t>және оның тығызырақ компоненттерінің нәтижесінде қалыңданады.Олар боялғанда анық көрінеді. Әр хромосома боялмайтын, центромерамен байланысатын екі хроматидтен тұрады. Жануарлар жасушасында </a:t>
                      </a:r>
                      <a:r>
                        <a:rPr lang="kk-KZ" sz="1600" b="1" i="1" dirty="0" smtClean="0">
                          <a:latin typeface="Times New Roman"/>
                          <a:ea typeface="Calibri"/>
                          <a:cs typeface="Times New Roman"/>
                        </a:rPr>
                        <a:t>центриоль</a:t>
                      </a:r>
                      <a:r>
                        <a:rPr lang="kk-KZ" sz="1600" i="1" dirty="0" smtClean="0">
                          <a:latin typeface="Times New Roman"/>
                          <a:ea typeface="Calibri"/>
                          <a:cs typeface="Times New Roman"/>
                        </a:rPr>
                        <a:t> </a:t>
                      </a:r>
                      <a:r>
                        <a:rPr lang="kk-KZ" sz="1600" i="1" dirty="0">
                          <a:latin typeface="Times New Roman"/>
                          <a:ea typeface="Calibri"/>
                          <a:cs typeface="Times New Roman"/>
                        </a:rPr>
                        <a:t>жасушаның қарама-қарсы ұштарына таралады. </a:t>
                      </a:r>
                      <a:r>
                        <a:rPr lang="kk-KZ" sz="1600" i="1" dirty="0" smtClean="0">
                          <a:latin typeface="Times New Roman"/>
                          <a:ea typeface="Calibri"/>
                          <a:cs typeface="Times New Roman"/>
                        </a:rPr>
                        <a:t>Центриольден </a:t>
                      </a:r>
                      <a:r>
                        <a:rPr lang="kk-KZ" sz="1600" i="1" dirty="0">
                          <a:latin typeface="Times New Roman"/>
                          <a:ea typeface="Calibri"/>
                          <a:cs typeface="Times New Roman"/>
                        </a:rPr>
                        <a:t>радиусқа дейін созылып жатқан және жұлдызша құрайтын қысқа </a:t>
                      </a:r>
                      <a:r>
                        <a:rPr lang="kk-KZ" sz="1600" b="1" i="1" dirty="0">
                          <a:latin typeface="Times New Roman"/>
                          <a:ea typeface="Calibri"/>
                          <a:cs typeface="Times New Roman"/>
                        </a:rPr>
                        <a:t>микротүтікшені</a:t>
                      </a:r>
                      <a:r>
                        <a:rPr lang="kk-KZ" sz="1600" i="1" dirty="0">
                          <a:latin typeface="Times New Roman"/>
                          <a:ea typeface="Calibri"/>
                          <a:cs typeface="Times New Roman"/>
                        </a:rPr>
                        <a:t> көруге болады. </a:t>
                      </a:r>
                      <a:r>
                        <a:rPr lang="kk-KZ" sz="1600" b="1" i="1" dirty="0">
                          <a:latin typeface="Times New Roman"/>
                          <a:ea typeface="Calibri"/>
                          <a:cs typeface="Times New Roman"/>
                        </a:rPr>
                        <a:t>Ядрошықтар</a:t>
                      </a:r>
                      <a:r>
                        <a:rPr lang="kk-KZ" sz="1600" i="1" dirty="0">
                          <a:latin typeface="Times New Roman"/>
                          <a:ea typeface="Calibri"/>
                          <a:cs typeface="Times New Roman"/>
                        </a:rPr>
                        <a:t>, олардың ДНҚ-сы кейбір хромосомаларға ауысатындықтан, жойылады. Профазаның соңында ядро қабықшасы көптеген ұсақ көпіршіктер түзілуі арқылы дезинтегрирленеді (ыдырайды). </a:t>
                      </a:r>
                      <a:r>
                        <a:rPr lang="kk-KZ" sz="1600" i="1" dirty="0" smtClean="0">
                          <a:latin typeface="Times New Roman"/>
                          <a:ea typeface="Calibri"/>
                          <a:cs typeface="Times New Roman"/>
                        </a:rPr>
                        <a:t>Веретен</a:t>
                      </a:r>
                      <a:r>
                        <a:rPr lang="kk-KZ" sz="1600" i="1" baseline="0" dirty="0" smtClean="0">
                          <a:latin typeface="Times New Roman"/>
                          <a:ea typeface="Calibri"/>
                          <a:cs typeface="Times New Roman"/>
                        </a:rPr>
                        <a:t> </a:t>
                      </a:r>
                      <a:r>
                        <a:rPr lang="kk-KZ" sz="1600" i="1" dirty="0" smtClean="0">
                          <a:latin typeface="Times New Roman"/>
                          <a:ea typeface="Calibri"/>
                          <a:cs typeface="Times New Roman"/>
                        </a:rPr>
                        <a:t>пайда </a:t>
                      </a:r>
                      <a:r>
                        <a:rPr lang="kk-KZ" sz="1600" i="1" dirty="0">
                          <a:latin typeface="Times New Roman"/>
                          <a:ea typeface="Calibri"/>
                          <a:cs typeface="Times New Roman"/>
                        </a:rPr>
                        <a:t>болады. </a:t>
                      </a:r>
                      <a:endParaRPr lang="ru-RU" sz="1600" dirty="0">
                        <a:latin typeface="Calibri"/>
                        <a:ea typeface="Calibri"/>
                        <a:cs typeface="Times New Roman"/>
                      </a:endParaRPr>
                    </a:p>
                  </a:txBody>
                  <a:tcPr marL="114300" marR="114300" marT="0" marB="0">
                    <a:lnL>
                      <a:noFill/>
                    </a:lnL>
                    <a:lnR>
                      <a:noFill/>
                    </a:lnR>
                    <a:lnT>
                      <a:noFill/>
                    </a:lnT>
                    <a:lnB>
                      <a:noFill/>
                    </a:lnB>
                  </a:tcPr>
                </a:tc>
              </a:tr>
            </a:tbl>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0" y="0"/>
            <a:ext cx="9144001" cy="6858000"/>
          </a:xfrm>
          <a:prstGeom prst="rect">
            <a:avLst/>
          </a:prstGeom>
          <a:noFill/>
          <a:ln w="9525">
            <a:noFill/>
            <a:miter lim="800000"/>
            <a:headEnd/>
            <a:tailEnd/>
          </a:ln>
        </p:spPr>
      </p:pic>
      <p:pic>
        <p:nvPicPr>
          <p:cNvPr id="3" name="Рисунок 2"/>
          <p:cNvPicPr/>
          <p:nvPr/>
        </p:nvPicPr>
        <p:blipFill>
          <a:blip r:embed="rId3" cstate="print"/>
          <a:srcRect l="-1194" t="47525" r="32051"/>
          <a:stretch>
            <a:fillRect/>
          </a:stretch>
        </p:blipFill>
        <p:spPr bwMode="auto">
          <a:xfrm>
            <a:off x="2786050" y="357166"/>
            <a:ext cx="2357454" cy="2357454"/>
          </a:xfrm>
          <a:prstGeom prst="rect">
            <a:avLst/>
          </a:prstGeom>
          <a:noFill/>
          <a:ln w="9525">
            <a:noFill/>
            <a:miter lim="800000"/>
            <a:headEnd/>
            <a:tailEnd/>
          </a:ln>
        </p:spPr>
      </p:pic>
      <p:graphicFrame>
        <p:nvGraphicFramePr>
          <p:cNvPr id="4" name="Таблица 3"/>
          <p:cNvGraphicFramePr>
            <a:graphicFrameLocks noGrp="1"/>
          </p:cNvGraphicFramePr>
          <p:nvPr/>
        </p:nvGraphicFramePr>
        <p:xfrm>
          <a:off x="5143504" y="1000108"/>
          <a:ext cx="2071702" cy="1214446"/>
        </p:xfrm>
        <a:graphic>
          <a:graphicData uri="http://schemas.openxmlformats.org/drawingml/2006/table">
            <a:tbl>
              <a:tblPr/>
              <a:tblGrid>
                <a:gridCol w="2071702"/>
              </a:tblGrid>
              <a:tr h="1214446">
                <a:tc>
                  <a:txBody>
                    <a:bodyPr/>
                    <a:lstStyle/>
                    <a:p>
                      <a:pPr algn="l">
                        <a:lnSpc>
                          <a:spcPct val="107000"/>
                        </a:lnSpc>
                        <a:spcAft>
                          <a:spcPts val="800"/>
                        </a:spcAft>
                      </a:pPr>
                      <a:r>
                        <a:rPr lang="kk-KZ" sz="1000" b="1" dirty="0" smtClean="0">
                          <a:latin typeface="Times New Roman" pitchFamily="18" charset="0"/>
                          <a:ea typeface="Calibri"/>
                          <a:cs typeface="Times New Roman" pitchFamily="18" charset="0"/>
                        </a:rPr>
                        <a:t>Веретен</a:t>
                      </a:r>
                      <a:r>
                        <a:rPr lang="kk-KZ" sz="1000" b="1" baseline="0" dirty="0" smtClean="0">
                          <a:latin typeface="Times New Roman" pitchFamily="18" charset="0"/>
                          <a:ea typeface="Calibri"/>
                          <a:cs typeface="Times New Roman" pitchFamily="18" charset="0"/>
                        </a:rPr>
                        <a:t> </a:t>
                      </a:r>
                      <a:r>
                        <a:rPr lang="kk-KZ" sz="1000" b="1" dirty="0" smtClean="0">
                          <a:latin typeface="Times New Roman" pitchFamily="18" charset="0"/>
                          <a:ea typeface="Calibri"/>
                          <a:cs typeface="Times New Roman" pitchFamily="18" charset="0"/>
                        </a:rPr>
                        <a:t>жіпшелері(микротүтікшелер</a:t>
                      </a:r>
                      <a:r>
                        <a:rPr lang="kk-KZ" sz="1000" b="1" dirty="0">
                          <a:latin typeface="Times New Roman" pitchFamily="18" charset="0"/>
                          <a:ea typeface="Calibri"/>
                          <a:cs typeface="Times New Roman" pitchFamily="18" charset="0"/>
                        </a:rPr>
                        <a:t>)</a:t>
                      </a:r>
                      <a:endParaRPr lang="ru-RU" sz="1000" b="1" dirty="0">
                        <a:latin typeface="Times New Roman" pitchFamily="18" charset="0"/>
                        <a:ea typeface="Calibri"/>
                        <a:cs typeface="Times New Roman" pitchFamily="18" charset="0"/>
                      </a:endParaRPr>
                    </a:p>
                    <a:p>
                      <a:pPr algn="l">
                        <a:lnSpc>
                          <a:spcPct val="107000"/>
                        </a:lnSpc>
                        <a:spcAft>
                          <a:spcPts val="800"/>
                        </a:spcAft>
                      </a:pPr>
                      <a:endParaRPr lang="kk-KZ" sz="1000" b="1" dirty="0" smtClean="0">
                        <a:latin typeface="Times New Roman" pitchFamily="18" charset="0"/>
                        <a:ea typeface="Calibri"/>
                        <a:cs typeface="Times New Roman" pitchFamily="18" charset="0"/>
                      </a:endParaRPr>
                    </a:p>
                    <a:p>
                      <a:pPr algn="l">
                        <a:lnSpc>
                          <a:spcPct val="107000"/>
                        </a:lnSpc>
                        <a:spcAft>
                          <a:spcPts val="800"/>
                        </a:spcAft>
                      </a:pPr>
                      <a:r>
                        <a:rPr lang="kk-KZ" sz="1000" b="1" dirty="0" smtClean="0">
                          <a:latin typeface="Times New Roman" pitchFamily="18" charset="0"/>
                          <a:ea typeface="Calibri"/>
                          <a:cs typeface="Times New Roman" pitchFamily="18" charset="0"/>
                        </a:rPr>
                        <a:t>Веретен экваторындағы</a:t>
                      </a:r>
                      <a:r>
                        <a:rPr lang="ru-RU" sz="1000" b="1" baseline="0" dirty="0" smtClean="0">
                          <a:latin typeface="Times New Roman" pitchFamily="18" charset="0"/>
                          <a:ea typeface="Calibri"/>
                          <a:cs typeface="Times New Roman" pitchFamily="18" charset="0"/>
                        </a:rPr>
                        <a:t> </a:t>
                      </a:r>
                      <a:r>
                        <a:rPr lang="kk-KZ" sz="1000" b="1" dirty="0" smtClean="0">
                          <a:latin typeface="Times New Roman" pitchFamily="18" charset="0"/>
                          <a:ea typeface="Calibri"/>
                          <a:cs typeface="Times New Roman" pitchFamily="18" charset="0"/>
                        </a:rPr>
                        <a:t>центромера</a:t>
                      </a:r>
                      <a:r>
                        <a:rPr lang="kk-KZ" sz="1000" b="1" dirty="0">
                          <a:latin typeface="Times New Roman" pitchFamily="18" charset="0"/>
                          <a:ea typeface="Calibri"/>
                          <a:cs typeface="Times New Roman" pitchFamily="18" charset="0"/>
                        </a:rPr>
                        <a:t/>
                      </a:r>
                      <a:br>
                        <a:rPr lang="kk-KZ" sz="1000" b="1" dirty="0">
                          <a:latin typeface="Times New Roman" pitchFamily="18" charset="0"/>
                          <a:ea typeface="Calibri"/>
                          <a:cs typeface="Times New Roman" pitchFamily="18" charset="0"/>
                        </a:rPr>
                      </a:br>
                      <a:endParaRPr lang="ru-RU" sz="1000" b="1" dirty="0">
                        <a:latin typeface="Times New Roman" pitchFamily="18" charset="0"/>
                        <a:ea typeface="Calibri"/>
                        <a:cs typeface="Times New Roman" pitchFamily="18" charset="0"/>
                      </a:endParaRPr>
                    </a:p>
                  </a:txBody>
                  <a:tcPr marL="114300" marR="114300" marT="0" marB="0">
                    <a:lnL>
                      <a:noFill/>
                    </a:lnL>
                    <a:lnR>
                      <a:noFill/>
                    </a:lnR>
                    <a:lnT>
                      <a:noFill/>
                    </a:lnT>
                    <a:lnB>
                      <a:noFill/>
                    </a:lnB>
                  </a:tcPr>
                </a:tc>
              </a:tr>
            </a:tbl>
          </a:graphicData>
        </a:graphic>
      </p:graphicFrame>
      <p:graphicFrame>
        <p:nvGraphicFramePr>
          <p:cNvPr id="5" name="Таблица 4"/>
          <p:cNvGraphicFramePr>
            <a:graphicFrameLocks noGrp="1"/>
          </p:cNvGraphicFramePr>
          <p:nvPr/>
        </p:nvGraphicFramePr>
        <p:xfrm>
          <a:off x="1000100" y="3500438"/>
          <a:ext cx="7643866" cy="1553093"/>
        </p:xfrm>
        <a:graphic>
          <a:graphicData uri="http://schemas.openxmlformats.org/drawingml/2006/table">
            <a:tbl>
              <a:tblPr/>
              <a:tblGrid>
                <a:gridCol w="7643866"/>
              </a:tblGrid>
              <a:tr h="1553093">
                <a:tc>
                  <a:txBody>
                    <a:bodyPr/>
                    <a:lstStyle/>
                    <a:p>
                      <a:pPr marL="12700" algn="just">
                        <a:lnSpc>
                          <a:spcPts val="890"/>
                        </a:lnSpc>
                        <a:spcBef>
                          <a:spcPts val="600"/>
                        </a:spcBef>
                        <a:spcAft>
                          <a:spcPts val="0"/>
                        </a:spcAft>
                      </a:pPr>
                      <a:endParaRPr lang="kk-KZ" sz="1600" b="0" dirty="0" smtClean="0">
                        <a:solidFill>
                          <a:srgbClr val="000000"/>
                        </a:solidFill>
                        <a:latin typeface="Times New Roman"/>
                        <a:ea typeface="Calibri"/>
                        <a:cs typeface="Times New Roman"/>
                      </a:endParaRPr>
                    </a:p>
                    <a:p>
                      <a:pPr marL="12700" algn="just">
                        <a:lnSpc>
                          <a:spcPts val="890"/>
                        </a:lnSpc>
                        <a:spcBef>
                          <a:spcPts val="600"/>
                        </a:spcBef>
                        <a:spcAft>
                          <a:spcPts val="0"/>
                        </a:spcAft>
                      </a:pPr>
                      <a:r>
                        <a:rPr lang="kk-KZ" sz="1600" b="1" dirty="0" smtClean="0">
                          <a:solidFill>
                            <a:srgbClr val="000000"/>
                          </a:solidFill>
                          <a:latin typeface="Times New Roman"/>
                          <a:ea typeface="Calibri"/>
                          <a:cs typeface="Times New Roman"/>
                        </a:rPr>
                        <a:t>Метафаза</a:t>
                      </a:r>
                      <a:endParaRPr lang="ru-RU" sz="1600" b="1" dirty="0">
                        <a:latin typeface="Times New Roman"/>
                        <a:ea typeface="Calibri"/>
                      </a:endParaRPr>
                    </a:p>
                    <a:p>
                      <a:pPr algn="l">
                        <a:lnSpc>
                          <a:spcPct val="107000"/>
                        </a:lnSpc>
                        <a:spcAft>
                          <a:spcPts val="800"/>
                        </a:spcAft>
                      </a:pPr>
                      <a:r>
                        <a:rPr lang="kk-KZ" sz="1600" i="1" dirty="0" smtClean="0">
                          <a:latin typeface="Times New Roman"/>
                          <a:ea typeface="Calibri"/>
                          <a:cs typeface="Times New Roman"/>
                        </a:rPr>
                        <a:t>Хромосомалар </a:t>
                      </a:r>
                      <a:r>
                        <a:rPr lang="kk-KZ" sz="1600" i="1" dirty="0">
                          <a:latin typeface="Times New Roman"/>
                          <a:ea typeface="Calibri"/>
                          <a:cs typeface="Times New Roman"/>
                        </a:rPr>
                        <a:t>жасушаның экватор жазығына орналасады. Олар </a:t>
                      </a:r>
                      <a:r>
                        <a:rPr lang="kk-KZ" sz="1600" i="1" dirty="0" smtClean="0">
                          <a:latin typeface="Times New Roman"/>
                          <a:ea typeface="Calibri"/>
                          <a:cs typeface="Times New Roman"/>
                        </a:rPr>
                        <a:t>веретен</a:t>
                      </a:r>
                      <a:r>
                        <a:rPr lang="kk-KZ" sz="1600" i="1" baseline="0" dirty="0" smtClean="0">
                          <a:latin typeface="Times New Roman"/>
                          <a:ea typeface="Calibri"/>
                          <a:cs typeface="Times New Roman"/>
                        </a:rPr>
                        <a:t> </a:t>
                      </a:r>
                      <a:r>
                        <a:rPr lang="kk-KZ" sz="1600" i="1" dirty="0" smtClean="0">
                          <a:latin typeface="Times New Roman"/>
                          <a:ea typeface="Calibri"/>
                          <a:cs typeface="Times New Roman"/>
                        </a:rPr>
                        <a:t>жіпшелеріне </a:t>
                      </a:r>
                      <a:r>
                        <a:rPr lang="kk-KZ" sz="1600" i="1" dirty="0">
                          <a:latin typeface="Times New Roman"/>
                          <a:ea typeface="Calibri"/>
                          <a:cs typeface="Times New Roman"/>
                        </a:rPr>
                        <a:t>(микротүтікше) өздерінің центромерасы арқылы біріккен.</a:t>
                      </a:r>
                      <a:endParaRPr lang="ru-RU" sz="1600" dirty="0">
                        <a:latin typeface="Calibri"/>
                        <a:ea typeface="Calibri"/>
                        <a:cs typeface="Times New Roman"/>
                      </a:endParaRPr>
                    </a:p>
                  </a:txBody>
                  <a:tcPr marL="114300" marR="114300" marT="0" marB="0">
                    <a:lnL>
                      <a:noFill/>
                    </a:lnL>
                    <a:lnR>
                      <a:noFill/>
                    </a:lnR>
                    <a:lnT>
                      <a:noFill/>
                    </a:lnT>
                    <a:lnB>
                      <a:noFill/>
                    </a:lnB>
                  </a:tcPr>
                </a:tc>
              </a:tr>
            </a:tbl>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0" y="0"/>
            <a:ext cx="9144001" cy="6858000"/>
          </a:xfrm>
          <a:prstGeom prst="rect">
            <a:avLst/>
          </a:prstGeom>
          <a:noFill/>
          <a:ln w="9525">
            <a:noFill/>
            <a:miter lim="800000"/>
            <a:headEnd/>
            <a:tailEnd/>
          </a:ln>
        </p:spPr>
      </p:pic>
      <p:pic>
        <p:nvPicPr>
          <p:cNvPr id="3" name="Рисунок 2"/>
          <p:cNvPicPr/>
          <p:nvPr/>
        </p:nvPicPr>
        <p:blipFill>
          <a:blip r:embed="rId3" cstate="print"/>
          <a:srcRect/>
          <a:stretch>
            <a:fillRect/>
          </a:stretch>
        </p:blipFill>
        <p:spPr bwMode="auto">
          <a:xfrm>
            <a:off x="3000364" y="571480"/>
            <a:ext cx="2428892" cy="2214578"/>
          </a:xfrm>
          <a:prstGeom prst="rect">
            <a:avLst/>
          </a:prstGeom>
          <a:noFill/>
          <a:ln w="9525">
            <a:noFill/>
            <a:miter lim="800000"/>
            <a:headEnd/>
            <a:tailEnd/>
          </a:ln>
        </p:spPr>
      </p:pic>
      <p:graphicFrame>
        <p:nvGraphicFramePr>
          <p:cNvPr id="4" name="Таблица 3"/>
          <p:cNvGraphicFramePr>
            <a:graphicFrameLocks noGrp="1"/>
          </p:cNvGraphicFramePr>
          <p:nvPr/>
        </p:nvGraphicFramePr>
        <p:xfrm>
          <a:off x="5429256" y="1285860"/>
          <a:ext cx="1428760" cy="692404"/>
        </p:xfrm>
        <a:graphic>
          <a:graphicData uri="http://schemas.openxmlformats.org/drawingml/2006/table">
            <a:tbl>
              <a:tblPr/>
              <a:tblGrid>
                <a:gridCol w="1428760"/>
              </a:tblGrid>
              <a:tr h="0">
                <a:tc>
                  <a:txBody>
                    <a:bodyPr/>
                    <a:lstStyle/>
                    <a:p>
                      <a:pPr algn="l">
                        <a:lnSpc>
                          <a:spcPct val="107000"/>
                        </a:lnSpc>
                        <a:spcAft>
                          <a:spcPts val="800"/>
                        </a:spcAft>
                      </a:pPr>
                      <a:r>
                        <a:rPr lang="kk-KZ" sz="1000" b="1" dirty="0">
                          <a:latin typeface="Times New Roman" pitchFamily="18" charset="0"/>
                          <a:ea typeface="Calibri"/>
                          <a:cs typeface="Times New Roman" pitchFamily="18" charset="0"/>
                        </a:rPr>
                        <a:t>Хроматидтер </a:t>
                      </a:r>
                      <a:endParaRPr lang="ru-RU" sz="1000" b="1" dirty="0">
                        <a:latin typeface="Times New Roman" pitchFamily="18" charset="0"/>
                        <a:ea typeface="Calibri"/>
                        <a:cs typeface="Times New Roman" pitchFamily="18" charset="0"/>
                      </a:endParaRPr>
                    </a:p>
                    <a:p>
                      <a:pPr algn="l">
                        <a:lnSpc>
                          <a:spcPct val="107000"/>
                        </a:lnSpc>
                        <a:spcAft>
                          <a:spcPts val="800"/>
                        </a:spcAft>
                      </a:pPr>
                      <a:r>
                        <a:rPr lang="kk-KZ" sz="1000" b="1" dirty="0">
                          <a:latin typeface="Times New Roman" pitchFamily="18" charset="0"/>
                          <a:ea typeface="Calibri"/>
                          <a:cs typeface="Times New Roman" pitchFamily="18" charset="0"/>
                        </a:rPr>
                        <a:t>әр-түрлі полюстерге </a:t>
                      </a:r>
                      <a:endParaRPr lang="ru-RU" sz="1000" b="1" dirty="0">
                        <a:latin typeface="Times New Roman" pitchFamily="18" charset="0"/>
                        <a:ea typeface="Calibri"/>
                        <a:cs typeface="Times New Roman" pitchFamily="18" charset="0"/>
                      </a:endParaRPr>
                    </a:p>
                    <a:p>
                      <a:pPr algn="l">
                        <a:lnSpc>
                          <a:spcPct val="107000"/>
                        </a:lnSpc>
                        <a:spcAft>
                          <a:spcPts val="800"/>
                        </a:spcAft>
                      </a:pPr>
                      <a:r>
                        <a:rPr lang="kk-KZ" sz="1000" b="1" dirty="0">
                          <a:latin typeface="Times New Roman" pitchFamily="18" charset="0"/>
                          <a:ea typeface="Calibri"/>
                          <a:cs typeface="Times New Roman" pitchFamily="18" charset="0"/>
                        </a:rPr>
                        <a:t>ажырайды</a:t>
                      </a:r>
                      <a:endParaRPr lang="ru-RU" sz="1000" b="1" dirty="0">
                        <a:latin typeface="Times New Roman" pitchFamily="18" charset="0"/>
                        <a:ea typeface="Calibri"/>
                        <a:cs typeface="Times New Roman" pitchFamily="18" charset="0"/>
                      </a:endParaRPr>
                    </a:p>
                  </a:txBody>
                  <a:tcPr marL="114300" marR="114300" marT="0" marB="0">
                    <a:lnL>
                      <a:noFill/>
                    </a:lnL>
                    <a:lnR>
                      <a:noFill/>
                    </a:lnR>
                    <a:lnT>
                      <a:noFill/>
                    </a:lnT>
                    <a:lnB>
                      <a:noFill/>
                    </a:lnB>
                  </a:tcPr>
                </a:tc>
              </a:tr>
            </a:tbl>
          </a:graphicData>
        </a:graphic>
      </p:graphicFrame>
      <p:graphicFrame>
        <p:nvGraphicFramePr>
          <p:cNvPr id="5" name="Таблица 4"/>
          <p:cNvGraphicFramePr>
            <a:graphicFrameLocks noGrp="1"/>
          </p:cNvGraphicFramePr>
          <p:nvPr/>
        </p:nvGraphicFramePr>
        <p:xfrm>
          <a:off x="1000100" y="3214686"/>
          <a:ext cx="7405718" cy="2500330"/>
        </p:xfrm>
        <a:graphic>
          <a:graphicData uri="http://schemas.openxmlformats.org/drawingml/2006/table">
            <a:tbl>
              <a:tblPr/>
              <a:tblGrid>
                <a:gridCol w="7405718"/>
              </a:tblGrid>
              <a:tr h="2500330">
                <a:tc>
                  <a:txBody>
                    <a:bodyPr/>
                    <a:lstStyle/>
                    <a:p>
                      <a:pPr marL="12700" algn="just">
                        <a:lnSpc>
                          <a:spcPts val="890"/>
                        </a:lnSpc>
                        <a:spcBef>
                          <a:spcPts val="600"/>
                        </a:spcBef>
                        <a:spcAft>
                          <a:spcPts val="0"/>
                        </a:spcAft>
                      </a:pPr>
                      <a:endParaRPr lang="kk-KZ" sz="1600" b="0" dirty="0" smtClean="0">
                        <a:solidFill>
                          <a:srgbClr val="000000"/>
                        </a:solidFill>
                        <a:latin typeface="Times New Roman"/>
                        <a:ea typeface="Calibri"/>
                        <a:cs typeface="Times New Roman"/>
                      </a:endParaRPr>
                    </a:p>
                    <a:p>
                      <a:pPr marL="12700" algn="just">
                        <a:lnSpc>
                          <a:spcPts val="890"/>
                        </a:lnSpc>
                        <a:spcBef>
                          <a:spcPts val="600"/>
                        </a:spcBef>
                        <a:spcAft>
                          <a:spcPts val="0"/>
                        </a:spcAft>
                      </a:pPr>
                      <a:endParaRPr lang="kk-KZ" sz="1600" b="0" dirty="0" smtClean="0">
                        <a:solidFill>
                          <a:srgbClr val="000000"/>
                        </a:solidFill>
                        <a:latin typeface="Times New Roman"/>
                        <a:ea typeface="Calibri"/>
                        <a:cs typeface="Times New Roman"/>
                      </a:endParaRPr>
                    </a:p>
                    <a:p>
                      <a:pPr marL="12700" algn="just">
                        <a:lnSpc>
                          <a:spcPts val="890"/>
                        </a:lnSpc>
                        <a:spcBef>
                          <a:spcPts val="600"/>
                        </a:spcBef>
                        <a:spcAft>
                          <a:spcPts val="0"/>
                        </a:spcAft>
                      </a:pPr>
                      <a:r>
                        <a:rPr lang="kk-KZ" sz="1600" b="1" dirty="0" smtClean="0">
                          <a:solidFill>
                            <a:srgbClr val="000000"/>
                          </a:solidFill>
                          <a:latin typeface="Times New Roman"/>
                          <a:ea typeface="Calibri"/>
                          <a:cs typeface="Times New Roman"/>
                        </a:rPr>
                        <a:t>Анафаза</a:t>
                      </a:r>
                      <a:endParaRPr lang="ru-RU" sz="1600" b="1" dirty="0">
                        <a:latin typeface="Times New Roman"/>
                        <a:ea typeface="Calibri"/>
                      </a:endParaRPr>
                    </a:p>
                    <a:p>
                      <a:pPr algn="l">
                        <a:lnSpc>
                          <a:spcPct val="107000"/>
                        </a:lnSpc>
                        <a:spcAft>
                          <a:spcPts val="800"/>
                        </a:spcAft>
                      </a:pPr>
                      <a:r>
                        <a:rPr lang="kk-KZ" sz="1600" i="1" dirty="0" smtClean="0">
                          <a:latin typeface="Times New Roman"/>
                          <a:ea typeface="Calibri"/>
                          <a:cs typeface="Times New Roman"/>
                        </a:rPr>
                        <a:t>Бұл </a:t>
                      </a:r>
                      <a:r>
                        <a:rPr lang="kk-KZ" sz="1600" i="1" dirty="0">
                          <a:latin typeface="Times New Roman"/>
                          <a:ea typeface="Calibri"/>
                          <a:cs typeface="Times New Roman"/>
                        </a:rPr>
                        <a:t>кезең өте тез жүреді. Центромералар екіге бөлшектенеді және </a:t>
                      </a:r>
                      <a:r>
                        <a:rPr lang="kk-KZ" sz="1600" i="1" dirty="0" smtClean="0">
                          <a:latin typeface="Times New Roman"/>
                          <a:ea typeface="Calibri"/>
                          <a:cs typeface="Times New Roman"/>
                        </a:rPr>
                        <a:t>веретен </a:t>
                      </a:r>
                      <a:r>
                        <a:rPr lang="kk-KZ" sz="1600" i="1" dirty="0">
                          <a:latin typeface="Times New Roman"/>
                          <a:ea typeface="Calibri"/>
                          <a:cs typeface="Times New Roman"/>
                        </a:rPr>
                        <a:t>жіпшелері еншілес центромерлерді қарама-қарсы полюстерге тартады. Центромералар өздерімен бірге бір-бірінен бөлінген хроматидтерді тартады. </a:t>
                      </a:r>
                      <a:endParaRPr lang="ru-RU" sz="1600" dirty="0">
                        <a:latin typeface="Calibri"/>
                        <a:ea typeface="Calibri"/>
                        <a:cs typeface="Times New Roman"/>
                      </a:endParaRPr>
                    </a:p>
                  </a:txBody>
                  <a:tcPr marL="114300" marR="114300" marT="0" marB="0">
                    <a:lnL>
                      <a:noFill/>
                    </a:lnL>
                    <a:lnR>
                      <a:noFill/>
                    </a:lnR>
                    <a:lnT>
                      <a:noFill/>
                    </a:lnT>
                    <a:lnB>
                      <a:noFill/>
                    </a:lnB>
                  </a:tcPr>
                </a:tc>
              </a:tr>
            </a:tbl>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0" y="0"/>
            <a:ext cx="9144001" cy="6858000"/>
          </a:xfrm>
          <a:prstGeom prst="rect">
            <a:avLst/>
          </a:prstGeom>
          <a:noFill/>
          <a:ln w="9525">
            <a:noFill/>
            <a:miter lim="800000"/>
            <a:headEnd/>
            <a:tailEnd/>
          </a:ln>
        </p:spPr>
      </p:pic>
      <p:pic>
        <p:nvPicPr>
          <p:cNvPr id="3" name="Рисунок 2"/>
          <p:cNvPicPr/>
          <p:nvPr/>
        </p:nvPicPr>
        <p:blipFill>
          <a:blip r:embed="rId3" cstate="print"/>
          <a:srcRect/>
          <a:stretch>
            <a:fillRect/>
          </a:stretch>
        </p:blipFill>
        <p:spPr bwMode="auto">
          <a:xfrm>
            <a:off x="2000232" y="571480"/>
            <a:ext cx="2500330" cy="2071702"/>
          </a:xfrm>
          <a:prstGeom prst="rect">
            <a:avLst/>
          </a:prstGeom>
          <a:noFill/>
          <a:ln w="9525">
            <a:noFill/>
            <a:miter lim="800000"/>
            <a:headEnd/>
            <a:tailEnd/>
          </a:ln>
        </p:spPr>
      </p:pic>
      <p:graphicFrame>
        <p:nvGraphicFramePr>
          <p:cNvPr id="4" name="Таблица 3"/>
          <p:cNvGraphicFramePr>
            <a:graphicFrameLocks noGrp="1"/>
          </p:cNvGraphicFramePr>
          <p:nvPr/>
        </p:nvGraphicFramePr>
        <p:xfrm>
          <a:off x="4429124" y="714356"/>
          <a:ext cx="1571636" cy="1486408"/>
        </p:xfrm>
        <a:graphic>
          <a:graphicData uri="http://schemas.openxmlformats.org/drawingml/2006/table">
            <a:tbl>
              <a:tblPr/>
              <a:tblGrid>
                <a:gridCol w="1571636"/>
              </a:tblGrid>
              <a:tr h="0">
                <a:tc>
                  <a:txBody>
                    <a:bodyPr/>
                    <a:lstStyle/>
                    <a:p>
                      <a:pPr algn="l">
                        <a:lnSpc>
                          <a:spcPct val="107000"/>
                        </a:lnSpc>
                        <a:spcAft>
                          <a:spcPts val="800"/>
                        </a:spcAft>
                      </a:pPr>
                      <a:r>
                        <a:rPr lang="kk-KZ" sz="1000" b="1" dirty="0" smtClean="0">
                          <a:latin typeface="Times New Roman" pitchFamily="18" charset="0"/>
                          <a:ea typeface="Calibri"/>
                          <a:cs typeface="Times New Roman" pitchFamily="18" charset="0"/>
                        </a:rPr>
                        <a:t>Центриола</a:t>
                      </a:r>
                      <a:r>
                        <a:rPr lang="kk-KZ" sz="1000" b="1" baseline="0" dirty="0" smtClean="0">
                          <a:latin typeface="Times New Roman" pitchFamily="18" charset="0"/>
                          <a:ea typeface="Calibri"/>
                          <a:cs typeface="Times New Roman" pitchFamily="18" charset="0"/>
                        </a:rPr>
                        <a:t> </a:t>
                      </a:r>
                      <a:r>
                        <a:rPr lang="kk-KZ" sz="1000" b="1" dirty="0" smtClean="0">
                          <a:latin typeface="Times New Roman" pitchFamily="18" charset="0"/>
                          <a:ea typeface="Calibri"/>
                          <a:cs typeface="Times New Roman" pitchFamily="18" charset="0"/>
                        </a:rPr>
                        <a:t>жұптары</a:t>
                      </a:r>
                      <a:endParaRPr lang="ru-RU" sz="1000" b="1" dirty="0">
                        <a:latin typeface="Times New Roman" pitchFamily="18" charset="0"/>
                        <a:ea typeface="Calibri"/>
                        <a:cs typeface="Times New Roman" pitchFamily="18" charset="0"/>
                      </a:endParaRPr>
                    </a:p>
                    <a:p>
                      <a:pPr algn="l">
                        <a:lnSpc>
                          <a:spcPct val="107000"/>
                        </a:lnSpc>
                        <a:spcAft>
                          <a:spcPts val="800"/>
                        </a:spcAft>
                      </a:pPr>
                      <a:r>
                        <a:rPr lang="kk-KZ" sz="1000" b="1" dirty="0">
                          <a:latin typeface="Times New Roman" pitchFamily="18" charset="0"/>
                          <a:ea typeface="Calibri"/>
                          <a:cs typeface="Times New Roman" pitchFamily="18" charset="0"/>
                        </a:rPr>
                        <a:t>Ядрошық</a:t>
                      </a:r>
                      <a:endParaRPr lang="ru-RU" sz="1000" b="1" dirty="0">
                        <a:latin typeface="Times New Roman" pitchFamily="18" charset="0"/>
                        <a:ea typeface="Calibri"/>
                        <a:cs typeface="Times New Roman" pitchFamily="18" charset="0"/>
                      </a:endParaRPr>
                    </a:p>
                    <a:p>
                      <a:pPr algn="l">
                        <a:lnSpc>
                          <a:spcPct val="107000"/>
                        </a:lnSpc>
                        <a:spcAft>
                          <a:spcPts val="800"/>
                        </a:spcAft>
                      </a:pPr>
                      <a:r>
                        <a:rPr lang="kk-KZ" sz="1000" b="1" dirty="0">
                          <a:latin typeface="Times New Roman" pitchFamily="18" charset="0"/>
                          <a:ea typeface="Calibri"/>
                          <a:cs typeface="Times New Roman" pitchFamily="18" charset="0"/>
                        </a:rPr>
                        <a:t>Хроматин жіпшелері</a:t>
                      </a:r>
                      <a:endParaRPr lang="ru-RU" sz="1000" b="1" dirty="0">
                        <a:latin typeface="Times New Roman" pitchFamily="18" charset="0"/>
                        <a:ea typeface="Calibri"/>
                        <a:cs typeface="Times New Roman" pitchFamily="18" charset="0"/>
                      </a:endParaRPr>
                    </a:p>
                    <a:p>
                      <a:pPr algn="l">
                        <a:lnSpc>
                          <a:spcPct val="107000"/>
                        </a:lnSpc>
                        <a:spcAft>
                          <a:spcPts val="800"/>
                        </a:spcAft>
                      </a:pPr>
                      <a:r>
                        <a:rPr lang="kk-KZ" sz="1000" b="1" dirty="0">
                          <a:latin typeface="Times New Roman" pitchFamily="18" charset="0"/>
                          <a:ea typeface="Calibri"/>
                          <a:cs typeface="Times New Roman" pitchFamily="18" charset="0"/>
                        </a:rPr>
                        <a:t>Ядро қабықшасы</a:t>
                      </a:r>
                      <a:endParaRPr lang="ru-RU" sz="1000" b="1" dirty="0">
                        <a:latin typeface="Times New Roman" pitchFamily="18" charset="0"/>
                        <a:ea typeface="Calibri"/>
                        <a:cs typeface="Times New Roman" pitchFamily="18" charset="0"/>
                      </a:endParaRPr>
                    </a:p>
                    <a:p>
                      <a:pPr algn="l">
                        <a:lnSpc>
                          <a:spcPct val="107000"/>
                        </a:lnSpc>
                        <a:spcAft>
                          <a:spcPts val="800"/>
                        </a:spcAft>
                      </a:pPr>
                      <a:r>
                        <a:rPr lang="kk-KZ" sz="1000" b="1" dirty="0">
                          <a:latin typeface="Times New Roman" pitchFamily="18" charset="0"/>
                          <a:ea typeface="Calibri"/>
                          <a:cs typeface="Times New Roman" pitchFamily="18" charset="0"/>
                        </a:rPr>
                        <a:t>Цитокинез бастамасы</a:t>
                      </a:r>
                      <a:endParaRPr lang="ru-RU" sz="1000" b="1" dirty="0">
                        <a:latin typeface="Times New Roman" pitchFamily="18" charset="0"/>
                        <a:ea typeface="Calibri"/>
                        <a:cs typeface="Times New Roman" pitchFamily="18" charset="0"/>
                      </a:endParaRPr>
                    </a:p>
                    <a:p>
                      <a:pPr algn="l">
                        <a:lnSpc>
                          <a:spcPct val="107000"/>
                        </a:lnSpc>
                        <a:spcAft>
                          <a:spcPts val="800"/>
                        </a:spcAft>
                      </a:pPr>
                      <a:r>
                        <a:rPr lang="kk-KZ" sz="1000" b="1" dirty="0">
                          <a:latin typeface="Times New Roman" pitchFamily="18" charset="0"/>
                          <a:ea typeface="Calibri"/>
                          <a:cs typeface="Times New Roman" pitchFamily="18" charset="0"/>
                        </a:rPr>
                        <a:t>(цитоплазма бөлінуі)</a:t>
                      </a:r>
                      <a:endParaRPr lang="ru-RU" sz="1000" b="1" dirty="0">
                        <a:latin typeface="Times New Roman" pitchFamily="18" charset="0"/>
                        <a:ea typeface="Calibri"/>
                        <a:cs typeface="Times New Roman" pitchFamily="18" charset="0"/>
                      </a:endParaRPr>
                    </a:p>
                  </a:txBody>
                  <a:tcPr marL="114300" marR="114300" marT="0" marB="0">
                    <a:lnL>
                      <a:noFill/>
                    </a:lnL>
                    <a:lnR>
                      <a:noFill/>
                    </a:lnR>
                    <a:lnT>
                      <a:noFill/>
                    </a:lnT>
                    <a:lnB>
                      <a:noFill/>
                    </a:lnB>
                  </a:tcPr>
                </a:tc>
              </a:tr>
            </a:tbl>
          </a:graphicData>
        </a:graphic>
      </p:graphicFrame>
      <p:graphicFrame>
        <p:nvGraphicFramePr>
          <p:cNvPr id="5" name="Таблица 4"/>
          <p:cNvGraphicFramePr>
            <a:graphicFrameLocks noGrp="1"/>
          </p:cNvGraphicFramePr>
          <p:nvPr/>
        </p:nvGraphicFramePr>
        <p:xfrm>
          <a:off x="857224" y="3094609"/>
          <a:ext cx="7643866" cy="2191780"/>
        </p:xfrm>
        <a:graphic>
          <a:graphicData uri="http://schemas.openxmlformats.org/drawingml/2006/table">
            <a:tbl>
              <a:tblPr/>
              <a:tblGrid>
                <a:gridCol w="7643866"/>
              </a:tblGrid>
              <a:tr h="2191780">
                <a:tc>
                  <a:txBody>
                    <a:bodyPr/>
                    <a:lstStyle/>
                    <a:p>
                      <a:pPr marL="12700" algn="just">
                        <a:lnSpc>
                          <a:spcPts val="875"/>
                        </a:lnSpc>
                        <a:spcBef>
                          <a:spcPts val="600"/>
                        </a:spcBef>
                        <a:spcAft>
                          <a:spcPts val="0"/>
                        </a:spcAft>
                      </a:pPr>
                      <a:endParaRPr lang="kk-KZ" sz="1600" b="0" dirty="0" smtClean="0">
                        <a:solidFill>
                          <a:srgbClr val="000000"/>
                        </a:solidFill>
                        <a:latin typeface="Times New Roman"/>
                        <a:ea typeface="Calibri"/>
                        <a:cs typeface="Times New Roman"/>
                      </a:endParaRPr>
                    </a:p>
                    <a:p>
                      <a:pPr marL="12700" algn="just">
                        <a:lnSpc>
                          <a:spcPts val="875"/>
                        </a:lnSpc>
                        <a:spcBef>
                          <a:spcPts val="600"/>
                        </a:spcBef>
                        <a:spcAft>
                          <a:spcPts val="0"/>
                        </a:spcAft>
                      </a:pPr>
                      <a:endParaRPr lang="kk-KZ" sz="1600" b="0" dirty="0" smtClean="0">
                        <a:solidFill>
                          <a:srgbClr val="000000"/>
                        </a:solidFill>
                        <a:latin typeface="Times New Roman"/>
                        <a:ea typeface="Calibri"/>
                        <a:cs typeface="Times New Roman"/>
                      </a:endParaRPr>
                    </a:p>
                    <a:p>
                      <a:pPr marL="12700" algn="just">
                        <a:lnSpc>
                          <a:spcPts val="875"/>
                        </a:lnSpc>
                        <a:spcBef>
                          <a:spcPts val="600"/>
                        </a:spcBef>
                        <a:spcAft>
                          <a:spcPts val="0"/>
                        </a:spcAft>
                      </a:pPr>
                      <a:r>
                        <a:rPr lang="kk-KZ" sz="1600" b="1" dirty="0" smtClean="0">
                          <a:solidFill>
                            <a:srgbClr val="000000"/>
                          </a:solidFill>
                          <a:latin typeface="Times New Roman"/>
                          <a:ea typeface="Calibri"/>
                          <a:cs typeface="Times New Roman"/>
                        </a:rPr>
                        <a:t>Телофаза</a:t>
                      </a:r>
                    </a:p>
                    <a:p>
                      <a:pPr algn="l">
                        <a:lnSpc>
                          <a:spcPct val="107000"/>
                        </a:lnSpc>
                        <a:spcAft>
                          <a:spcPts val="800"/>
                        </a:spcAft>
                      </a:pPr>
                      <a:r>
                        <a:rPr lang="kk-KZ" sz="1600" i="1" dirty="0" smtClean="0">
                          <a:latin typeface="Times New Roman"/>
                          <a:ea typeface="Calibri"/>
                          <a:cs typeface="Times New Roman"/>
                        </a:rPr>
                        <a:t>Хроматидтер жасуша полюстеріне жетеді; айналады және созылады; олар қайтадан хроматинге айналады және нашар ажыратылған болады. Веретен жіпшелері жойылады, ал центриоли көшірмеленеді. Әр полюстегі хромосома айналасында қайтадан  ядро қабықшасы қалыптасады және ядрошық пайда болады. Телофазадан соң бірден цитокинез жүреді (жасушаның бөлінуі).</a:t>
                      </a:r>
                      <a:endParaRPr lang="ru-RU" sz="1600" dirty="0">
                        <a:latin typeface="Calibri"/>
                        <a:ea typeface="Calibri"/>
                        <a:cs typeface="Times New Roman"/>
                      </a:endParaRPr>
                    </a:p>
                  </a:txBody>
                  <a:tcPr marL="114300" marR="114300" marT="0" marB="0">
                    <a:lnL>
                      <a:noFill/>
                    </a:lnL>
                    <a:lnR>
                      <a:noFill/>
                    </a:lnR>
                    <a:lnT>
                      <a:noFill/>
                    </a:lnT>
                    <a:lnB>
                      <a:noFill/>
                    </a:lnB>
                  </a:tcPr>
                </a:tc>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0" y="0"/>
            <a:ext cx="9144001" cy="6858000"/>
          </a:xfrm>
          <a:prstGeom prst="rect">
            <a:avLst/>
          </a:prstGeom>
          <a:noFill/>
          <a:ln w="9525">
            <a:noFill/>
            <a:miter lim="800000"/>
            <a:headEnd/>
            <a:tailEnd/>
          </a:ln>
        </p:spPr>
      </p:pic>
      <p:sp>
        <p:nvSpPr>
          <p:cNvPr id="3" name="Заголовок 1"/>
          <p:cNvSpPr txBox="1">
            <a:spLocks/>
          </p:cNvSpPr>
          <p:nvPr/>
        </p:nvSpPr>
        <p:spPr>
          <a:xfrm>
            <a:off x="457200" y="274638"/>
            <a:ext cx="8229600" cy="1143000"/>
          </a:xfrm>
          <a:prstGeom prst="rect">
            <a:avLst/>
          </a:prstGeom>
        </p:spPr>
        <p:txBody>
          <a:bodyPr>
            <a:normAutofit fontScale="25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kk-KZ" sz="4400" b="0" i="0" u="none" strike="noStrike" kern="1200" cap="none" spc="0" normalizeH="0" baseline="0" noProof="0" dirty="0" smtClean="0">
                <a:ln>
                  <a:noFill/>
                </a:ln>
                <a:solidFill>
                  <a:schemeClr val="tx1"/>
                </a:solidFill>
                <a:effectLst/>
                <a:uLnTx/>
                <a:uFillTx/>
                <a:latin typeface="+mj-lt"/>
                <a:ea typeface="+mj-ea"/>
                <a:cs typeface="+mj-cs"/>
              </a:rPr>
              <a:t/>
            </a:r>
            <a:br>
              <a:rPr kumimoji="0" lang="kk-KZ" sz="4400" b="0" i="0" u="none" strike="noStrike" kern="1200" cap="none" spc="0" normalizeH="0" baseline="0" noProof="0" dirty="0" smtClean="0">
                <a:ln>
                  <a:noFill/>
                </a:ln>
                <a:solidFill>
                  <a:schemeClr val="tx1"/>
                </a:solidFill>
                <a:effectLst/>
                <a:uLnTx/>
                <a:uFillTx/>
                <a:latin typeface="+mj-lt"/>
                <a:ea typeface="+mj-ea"/>
                <a:cs typeface="+mj-cs"/>
              </a:rPr>
            </a:br>
            <a:r>
              <a:rPr kumimoji="0" lang="kk-KZ" sz="4400" b="0" i="0" u="none" strike="noStrike" kern="1200" cap="none" spc="0" normalizeH="0" baseline="0" noProof="0" dirty="0" smtClean="0">
                <a:ln>
                  <a:noFill/>
                </a:ln>
                <a:solidFill>
                  <a:schemeClr val="tx1"/>
                </a:solidFill>
                <a:effectLst/>
                <a:uLnTx/>
                <a:uFillTx/>
                <a:latin typeface="+mj-lt"/>
                <a:ea typeface="+mj-ea"/>
                <a:cs typeface="+mj-cs"/>
              </a:rPr>
              <a:t/>
            </a:r>
            <a:br>
              <a:rPr kumimoji="0" lang="kk-KZ" sz="4400" b="0" i="0" u="none" strike="noStrike" kern="1200" cap="none" spc="0" normalizeH="0" baseline="0" noProof="0" dirty="0" smtClean="0">
                <a:ln>
                  <a:noFill/>
                </a:ln>
                <a:solidFill>
                  <a:schemeClr val="tx1"/>
                </a:solidFill>
                <a:effectLst/>
                <a:uLnTx/>
                <a:uFillTx/>
                <a:latin typeface="+mj-lt"/>
                <a:ea typeface="+mj-ea"/>
                <a:cs typeface="+mj-cs"/>
              </a:rPr>
            </a:br>
            <a:r>
              <a:rPr kumimoji="0" lang="kk-KZ" sz="17600" b="0" i="0" u="none" strike="noStrike" kern="1200" cap="none" spc="0" normalizeH="0" baseline="0" noProof="0" dirty="0" smtClean="0">
                <a:ln>
                  <a:noFill/>
                </a:ln>
                <a:solidFill>
                  <a:schemeClr val="accent1">
                    <a:lumMod val="60000"/>
                    <a:lumOff val="40000"/>
                  </a:schemeClr>
                </a:solidFill>
                <a:effectLst>
                  <a:outerShdw blurRad="38100" dist="38100" dir="2700000" algn="tl">
                    <a:srgbClr val="000000">
                      <a:alpha val="43137"/>
                    </a:srgbClr>
                  </a:outerShdw>
                </a:effectLst>
                <a:uLnTx/>
                <a:uFillTx/>
                <a:latin typeface="+mj-lt"/>
                <a:ea typeface="+mj-ea"/>
                <a:cs typeface="+mj-cs"/>
              </a:rPr>
              <a:t>Хромосомалар</a:t>
            </a:r>
            <a:r>
              <a:rPr kumimoji="0" lang="ru-RU" sz="4400" b="0" i="0" u="none" strike="noStrike" kern="1200" cap="none" spc="0" normalizeH="0" baseline="0" noProof="0" dirty="0" smtClean="0">
                <a:ln>
                  <a:noFill/>
                </a:ln>
                <a:solidFill>
                  <a:schemeClr val="tx1"/>
                </a:solidFill>
                <a:effectLst/>
                <a:uLnTx/>
                <a:uFillTx/>
                <a:latin typeface="+mj-lt"/>
                <a:ea typeface="+mj-ea"/>
                <a:cs typeface="+mj-cs"/>
              </a:rPr>
              <a:t/>
            </a:r>
            <a:br>
              <a:rPr kumimoji="0" lang="ru-RU" sz="4400" b="0" i="0" u="none" strike="noStrike" kern="1200" cap="none" spc="0" normalizeH="0" baseline="0" noProof="0" dirty="0" smtClean="0">
                <a:ln>
                  <a:noFill/>
                </a:ln>
                <a:solidFill>
                  <a:schemeClr val="tx1"/>
                </a:solidFill>
                <a:effectLst/>
                <a:uLnTx/>
                <a:uFillTx/>
                <a:latin typeface="+mj-lt"/>
                <a:ea typeface="+mj-ea"/>
                <a:cs typeface="+mj-cs"/>
              </a:rPr>
            </a:br>
            <a:r>
              <a:rPr kumimoji="0" lang="kk-KZ" sz="4400" b="1" i="0" u="none" strike="noStrike" kern="1200" cap="none" spc="0" normalizeH="0" baseline="0" noProof="0" dirty="0" smtClean="0">
                <a:ln>
                  <a:noFill/>
                </a:ln>
                <a:solidFill>
                  <a:schemeClr val="tx1"/>
                </a:solidFill>
                <a:effectLst/>
                <a:uLnTx/>
                <a:uFillTx/>
                <a:latin typeface="+mj-lt"/>
                <a:ea typeface="+mj-ea"/>
                <a:cs typeface="+mj-cs"/>
              </a:rPr>
              <a:t> </a:t>
            </a:r>
            <a:r>
              <a:rPr kumimoji="0" lang="ru-RU" sz="4400" b="0" i="0" u="none" strike="noStrike" kern="1200" cap="none" spc="0" normalizeH="0" baseline="0" noProof="0" dirty="0" smtClean="0">
                <a:ln>
                  <a:noFill/>
                </a:ln>
                <a:solidFill>
                  <a:schemeClr val="tx1"/>
                </a:solidFill>
                <a:effectLst/>
                <a:uLnTx/>
                <a:uFillTx/>
                <a:latin typeface="+mj-lt"/>
                <a:ea typeface="+mj-ea"/>
                <a:cs typeface="+mj-cs"/>
              </a:rPr>
              <a:t/>
            </a:r>
            <a:br>
              <a:rPr kumimoji="0" lang="ru-RU" sz="4400" b="0" i="0" u="none" strike="noStrike" kern="1200" cap="none" spc="0" normalizeH="0" baseline="0" noProof="0" dirty="0" smtClean="0">
                <a:ln>
                  <a:noFill/>
                </a:ln>
                <a:solidFill>
                  <a:schemeClr val="tx1"/>
                </a:solidFill>
                <a:effectLst/>
                <a:uLnTx/>
                <a:uFillTx/>
                <a:latin typeface="+mj-lt"/>
                <a:ea typeface="+mj-ea"/>
                <a:cs typeface="+mj-cs"/>
              </a:rPr>
            </a:br>
            <a:endParaRPr kumimoji="0" lang="ru-RU"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4" name="Содержимое 2"/>
          <p:cNvSpPr txBox="1">
            <a:spLocks/>
          </p:cNvSpPr>
          <p:nvPr/>
        </p:nvSpPr>
        <p:spPr>
          <a:xfrm>
            <a:off x="357158" y="1285860"/>
            <a:ext cx="8329642" cy="5023500"/>
          </a:xfrm>
          <a:prstGeom prst="rect">
            <a:avLst/>
          </a:prstGeom>
        </p:spPr>
        <p:txBody>
          <a:bodyPr>
            <a:normAutofit fontScale="775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kk-KZ" sz="3200" b="0" i="0" u="none" strike="noStrike" kern="1200" cap="none" spc="0" normalizeH="0" baseline="0" noProof="0" dirty="0" smtClean="0">
                <a:ln>
                  <a:noFill/>
                </a:ln>
                <a:solidFill>
                  <a:schemeClr val="tx1"/>
                </a:solidFill>
                <a:effectLst/>
                <a:uLnTx/>
                <a:uFillTx/>
                <a:latin typeface="+mn-lt"/>
                <a:ea typeface="+mn-ea"/>
                <a:cs typeface="+mn-cs"/>
              </a:rPr>
              <a:t>Жасушалардағы бөлінудің ең маңызды рөлін тұқымқуалаушылық ақпараттарды ұрпақтан-ұрпаққа таратылуын қамтамасыз ететін </a:t>
            </a:r>
            <a:r>
              <a:rPr kumimoji="0" lang="kk-KZ" sz="3200" b="1" i="0" u="none" strike="noStrike" kern="1200" cap="none" spc="0" normalizeH="0" baseline="0" noProof="0" dirty="0" smtClean="0">
                <a:ln>
                  <a:noFill/>
                </a:ln>
                <a:solidFill>
                  <a:schemeClr val="tx1"/>
                </a:solidFill>
                <a:effectLst/>
                <a:uLnTx/>
                <a:uFillTx/>
                <a:latin typeface="+mn-lt"/>
                <a:ea typeface="+mn-ea"/>
                <a:cs typeface="+mn-cs"/>
              </a:rPr>
              <a:t>хромосомалар</a:t>
            </a:r>
            <a:r>
              <a:rPr kumimoji="0" lang="kk-KZ" sz="3200" b="0" i="0" u="none" strike="noStrike" kern="1200" cap="none" spc="0" normalizeH="0" baseline="0" noProof="0" dirty="0" smtClean="0">
                <a:ln>
                  <a:noFill/>
                </a:ln>
                <a:solidFill>
                  <a:schemeClr val="tx1"/>
                </a:solidFill>
                <a:effectLst/>
                <a:uLnTx/>
                <a:uFillTx/>
                <a:latin typeface="+mn-lt"/>
                <a:ea typeface="+mn-ea"/>
                <a:cs typeface="+mn-cs"/>
              </a:rPr>
              <a:t> атқарады. Бұл тасымалдау хромосомадағы ДНҚ молекуласының болуына байланысты жүзеге асады. Ядроның бөліну кезеңінде әр хромосома құрамында бір ДНҚ молекуласы болады. Бөлінуден бұрын бұл ДНҚ молекуласының қатарында оның дәл көшірмесі пайда болады, сондықтан хромосома екі бірдей ДНҚ молекулаларынан тұратын жұптық құрылымға айналады. Бұл екі хромосома бөлігі </a:t>
            </a:r>
            <a:r>
              <a:rPr kumimoji="0" lang="kk-KZ" sz="3200" b="1" i="0" u="none" strike="noStrike" kern="1200" cap="none" spc="0" normalizeH="0" baseline="0" noProof="0" dirty="0" smtClean="0">
                <a:ln>
                  <a:noFill/>
                </a:ln>
                <a:solidFill>
                  <a:schemeClr val="tx1"/>
                </a:solidFill>
                <a:effectLst/>
                <a:uLnTx/>
                <a:uFillTx/>
                <a:latin typeface="+mn-lt"/>
                <a:ea typeface="+mn-ea"/>
                <a:cs typeface="+mn-cs"/>
              </a:rPr>
              <a:t>хроматидтер</a:t>
            </a:r>
            <a:r>
              <a:rPr kumimoji="0" lang="kk-KZ" sz="3200" b="0" i="0" u="none" strike="noStrike" kern="1200" cap="none" spc="0" normalizeH="0" baseline="0" noProof="0" dirty="0" smtClean="0">
                <a:ln>
                  <a:noFill/>
                </a:ln>
                <a:solidFill>
                  <a:schemeClr val="tx1"/>
                </a:solidFill>
                <a:effectLst/>
                <a:uLnTx/>
                <a:uFillTx/>
                <a:latin typeface="+mn-lt"/>
                <a:ea typeface="+mn-ea"/>
                <a:cs typeface="+mn-cs"/>
              </a:rPr>
              <a:t> деп аталады. Әр хроматидте екі бірдей ДНҚ молекуласының біреуі болады. Хроматидтер хромосоманың ұзындығының кез-келген жерінде, бір-бірімен </a:t>
            </a:r>
            <a:r>
              <a:rPr kumimoji="0" lang="kk-KZ" sz="3200" b="1" i="0" u="none" strike="noStrike" kern="1200" cap="none" spc="0" normalizeH="0" baseline="0" noProof="0" dirty="0" smtClean="0">
                <a:ln>
                  <a:noFill/>
                </a:ln>
                <a:solidFill>
                  <a:schemeClr val="tx1"/>
                </a:solidFill>
                <a:effectLst/>
                <a:uLnTx/>
                <a:uFillTx/>
                <a:latin typeface="+mn-lt"/>
                <a:ea typeface="+mn-ea"/>
                <a:cs typeface="+mn-cs"/>
              </a:rPr>
              <a:t>центромера</a:t>
            </a:r>
            <a:r>
              <a:rPr kumimoji="0" lang="kk-KZ" sz="3200" b="0" i="0" u="none" strike="noStrike" kern="1200" cap="none" spc="0" normalizeH="0" baseline="0" noProof="0" dirty="0" smtClean="0">
                <a:ln>
                  <a:noFill/>
                </a:ln>
                <a:solidFill>
                  <a:schemeClr val="tx1"/>
                </a:solidFill>
                <a:effectLst/>
                <a:uLnTx/>
                <a:uFillTx/>
                <a:latin typeface="+mn-lt"/>
                <a:ea typeface="+mn-ea"/>
                <a:cs typeface="+mn-cs"/>
              </a:rPr>
              <a:t> деп аталатын нүктеде бірігеді.</a:t>
            </a:r>
            <a:endParaRPr kumimoji="0" lang="ru-RU"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ru-RU"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cstate="print"/>
          <a:srcRect/>
          <a:stretch>
            <a:fillRect/>
          </a:stretch>
        </p:blipFill>
        <p:spPr bwMode="auto">
          <a:xfrm>
            <a:off x="0" y="0"/>
            <a:ext cx="9144001" cy="6858000"/>
          </a:xfrm>
          <a:prstGeom prst="rect">
            <a:avLst/>
          </a:prstGeom>
          <a:noFill/>
          <a:ln w="9525">
            <a:noFill/>
            <a:miter lim="800000"/>
            <a:headEnd/>
            <a:tailEnd/>
          </a:ln>
        </p:spPr>
      </p:pic>
      <p:pic>
        <p:nvPicPr>
          <p:cNvPr id="3" name="Рисунок 2"/>
          <p:cNvPicPr/>
          <p:nvPr/>
        </p:nvPicPr>
        <p:blipFill>
          <a:blip r:embed="rId4" cstate="print"/>
          <a:srcRect b="66873"/>
          <a:stretch>
            <a:fillRect/>
          </a:stretch>
        </p:blipFill>
        <p:spPr bwMode="auto">
          <a:xfrm>
            <a:off x="928662" y="1214422"/>
            <a:ext cx="2357454" cy="2357454"/>
          </a:xfrm>
          <a:prstGeom prst="rect">
            <a:avLst/>
          </a:prstGeom>
          <a:noFill/>
        </p:spPr>
      </p:pic>
      <p:graphicFrame>
        <p:nvGraphicFramePr>
          <p:cNvPr id="4" name="Object 1"/>
          <p:cNvGraphicFramePr>
            <a:graphicFrameLocks noChangeAspect="1"/>
          </p:cNvGraphicFramePr>
          <p:nvPr/>
        </p:nvGraphicFramePr>
        <p:xfrm>
          <a:off x="5857884" y="1214422"/>
          <a:ext cx="2357454" cy="2357454"/>
        </p:xfrm>
        <a:graphic>
          <a:graphicData uri="http://schemas.openxmlformats.org/presentationml/2006/ole">
            <p:oleObj spid="_x0000_s187404" name="Точечный рисунок" r:id="rId5" imgW="2209524" imgH="1924319" progId="PBrush">
              <p:embed/>
            </p:oleObj>
          </a:graphicData>
        </a:graphic>
      </p:graphicFrame>
      <p:graphicFrame>
        <p:nvGraphicFramePr>
          <p:cNvPr id="5" name="Object 3"/>
          <p:cNvGraphicFramePr>
            <a:graphicFrameLocks noChangeAspect="1"/>
          </p:cNvGraphicFramePr>
          <p:nvPr/>
        </p:nvGraphicFramePr>
        <p:xfrm>
          <a:off x="3357554" y="3786190"/>
          <a:ext cx="2428892" cy="2357454"/>
        </p:xfrm>
        <a:graphic>
          <a:graphicData uri="http://schemas.openxmlformats.org/presentationml/2006/ole">
            <p:oleObj spid="_x0000_s187405" name="Точечный рисунок" r:id="rId6" imgW="2219635" imgH="1895238" progId="PBrush">
              <p:embed/>
            </p:oleObj>
          </a:graphicData>
        </a:graphic>
      </p:graphicFrame>
      <p:graphicFrame>
        <p:nvGraphicFramePr>
          <p:cNvPr id="6" name="Object 5"/>
          <p:cNvGraphicFramePr>
            <a:graphicFrameLocks noChangeAspect="1"/>
          </p:cNvGraphicFramePr>
          <p:nvPr/>
        </p:nvGraphicFramePr>
        <p:xfrm>
          <a:off x="3357554" y="1214422"/>
          <a:ext cx="2428892" cy="2357454"/>
        </p:xfrm>
        <a:graphic>
          <a:graphicData uri="http://schemas.openxmlformats.org/presentationml/2006/ole">
            <p:oleObj spid="_x0000_s187406" name="Точечный рисунок" r:id="rId7" imgW="3019048" imgH="3123810" progId="PBrush">
              <p:embed/>
            </p:oleObj>
          </a:graphicData>
        </a:graphic>
      </p:graphicFrame>
      <p:graphicFrame>
        <p:nvGraphicFramePr>
          <p:cNvPr id="7" name="Object 7"/>
          <p:cNvGraphicFramePr>
            <a:graphicFrameLocks noChangeAspect="1"/>
          </p:cNvGraphicFramePr>
          <p:nvPr/>
        </p:nvGraphicFramePr>
        <p:xfrm>
          <a:off x="928662" y="3786190"/>
          <a:ext cx="2357454" cy="2357454"/>
        </p:xfrm>
        <a:graphic>
          <a:graphicData uri="http://schemas.openxmlformats.org/presentationml/2006/ole">
            <p:oleObj spid="_x0000_s187407" name="Точечный рисунок" r:id="rId8" imgW="3019048" imgH="3115110" progId="PBrush">
              <p:embed/>
            </p:oleObj>
          </a:graphicData>
        </a:graphic>
      </p:graphicFrame>
      <p:graphicFrame>
        <p:nvGraphicFramePr>
          <p:cNvPr id="8" name="Object 9"/>
          <p:cNvGraphicFramePr>
            <a:graphicFrameLocks noChangeAspect="1"/>
          </p:cNvGraphicFramePr>
          <p:nvPr/>
        </p:nvGraphicFramePr>
        <p:xfrm>
          <a:off x="5857884" y="3786190"/>
          <a:ext cx="2357454" cy="2357454"/>
        </p:xfrm>
        <a:graphic>
          <a:graphicData uri="http://schemas.openxmlformats.org/presentationml/2006/ole">
            <p:oleObj spid="_x0000_s187408" name="Точечный рисунок" r:id="rId9" imgW="3019048" imgH="3123810" progId="PBrush">
              <p:embed/>
            </p:oleObj>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0" y="0"/>
            <a:ext cx="9144001" cy="6858000"/>
          </a:xfrm>
          <a:prstGeom prst="rect">
            <a:avLst/>
          </a:prstGeom>
          <a:noFill/>
          <a:ln w="9525">
            <a:noFill/>
            <a:miter lim="800000"/>
            <a:headEnd/>
            <a:tailEnd/>
          </a:ln>
        </p:spPr>
      </p:pic>
      <p:pic>
        <p:nvPicPr>
          <p:cNvPr id="3" name="Рисунок 2"/>
          <p:cNvPicPr/>
          <p:nvPr/>
        </p:nvPicPr>
        <p:blipFill>
          <a:blip r:embed="rId3" cstate="print"/>
          <a:srcRect l="32201" t="28095" r="40550" b="36325"/>
          <a:stretch>
            <a:fillRect/>
          </a:stretch>
        </p:blipFill>
        <p:spPr bwMode="auto">
          <a:xfrm>
            <a:off x="1214414" y="1285860"/>
            <a:ext cx="6858048" cy="4286280"/>
          </a:xfrm>
          <a:prstGeom prst="rect">
            <a:avLst/>
          </a:prstGeom>
          <a:noFill/>
          <a:ln w="9525">
            <a:noFill/>
            <a:miter lim="800000"/>
            <a:headEnd/>
            <a:tailEnd/>
          </a:ln>
        </p:spPr>
      </p:pic>
      <p:sp>
        <p:nvSpPr>
          <p:cNvPr id="4" name="Прямоугольник 3"/>
          <p:cNvSpPr/>
          <p:nvPr/>
        </p:nvSpPr>
        <p:spPr>
          <a:xfrm>
            <a:off x="1214414" y="5643578"/>
            <a:ext cx="6858048" cy="584775"/>
          </a:xfrm>
          <a:prstGeom prst="rect">
            <a:avLst/>
          </a:prstGeom>
        </p:spPr>
        <p:txBody>
          <a:bodyPr wrap="square">
            <a:spAutoFit/>
          </a:bodyPr>
          <a:lstStyle/>
          <a:p>
            <a:r>
              <a:rPr lang="kk-KZ" sz="1600" b="1" dirty="0" smtClean="0">
                <a:latin typeface="Times New Roman" pitchFamily="18" charset="0"/>
                <a:cs typeface="Times New Roman" pitchFamily="18" charset="0"/>
              </a:rPr>
              <a:t>Тамыр ұшының бойлық қимасы. Өсімдік жасушасына тән, митоз кезеңдері көрінеді. </a:t>
            </a:r>
            <a:endParaRPr lang="ru-RU" sz="1600" b="1" dirty="0">
              <a:latin typeface="Times New Roman" pitchFamily="18" charset="0"/>
              <a:cs typeface="Times New Roman" pitchFamily="18"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0" y="0"/>
            <a:ext cx="9144001" cy="6858000"/>
          </a:xfrm>
          <a:prstGeom prst="rect">
            <a:avLst/>
          </a:prstGeom>
          <a:noFill/>
          <a:ln w="9525">
            <a:noFill/>
            <a:miter lim="800000"/>
            <a:headEnd/>
            <a:tailEnd/>
          </a:ln>
        </p:spPr>
      </p:pic>
      <p:sp>
        <p:nvSpPr>
          <p:cNvPr id="3" name="Заголовок 1"/>
          <p:cNvSpPr txBox="1">
            <a:spLocks/>
          </p:cNvSpPr>
          <p:nvPr/>
        </p:nvSpPr>
        <p:spPr>
          <a:xfrm>
            <a:off x="1547664" y="692696"/>
            <a:ext cx="7329510" cy="1143000"/>
          </a:xfrm>
          <a:prstGeom prst="rect">
            <a:avLst/>
          </a:prstGeom>
        </p:spPr>
        <p:txBody>
          <a:bodyPr>
            <a:normAutofit fontScale="90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kk-KZ" sz="4400" b="1" i="0" u="none" strike="noStrike" kern="1200" cap="none" spc="0" normalizeH="0" baseline="0" noProof="0" dirty="0" smtClean="0">
                <a:ln>
                  <a:noFill/>
                </a:ln>
                <a:solidFill>
                  <a:schemeClr val="accent1">
                    <a:lumMod val="60000"/>
                    <a:lumOff val="40000"/>
                  </a:schemeClr>
                </a:solidFill>
                <a:effectLst>
                  <a:outerShdw blurRad="38100" dist="38100" dir="2700000" algn="tl">
                    <a:srgbClr val="000000">
                      <a:alpha val="43137"/>
                    </a:srgbClr>
                  </a:outerShdw>
                </a:effectLst>
                <a:uLnTx/>
                <a:uFillTx/>
                <a:latin typeface="+mj-lt"/>
                <a:ea typeface="+mj-ea"/>
                <a:cs typeface="+mj-cs"/>
              </a:rPr>
              <a:t>Центриоль және веретеннің түзілуі</a:t>
            </a:r>
            <a:endParaRPr kumimoji="0" lang="ru-RU" sz="4400" b="0" i="0" u="none" strike="noStrike" kern="1200" cap="none" spc="0" normalizeH="0" baseline="0" noProof="0" dirty="0">
              <a:ln>
                <a:noFill/>
              </a:ln>
              <a:solidFill>
                <a:schemeClr val="accent1">
                  <a:lumMod val="60000"/>
                  <a:lumOff val="40000"/>
                </a:schemeClr>
              </a:solidFill>
              <a:effectLst>
                <a:outerShdw blurRad="38100" dist="38100" dir="2700000" algn="tl">
                  <a:srgbClr val="000000">
                    <a:alpha val="43137"/>
                  </a:srgbClr>
                </a:outerShdw>
              </a:effectLst>
              <a:uLnTx/>
              <a:uFillTx/>
              <a:latin typeface="+mj-lt"/>
              <a:ea typeface="+mj-ea"/>
              <a:cs typeface="+mj-cs"/>
            </a:endParaRPr>
          </a:p>
        </p:txBody>
      </p:sp>
      <p:sp>
        <p:nvSpPr>
          <p:cNvPr id="4" name="Содержимое 2"/>
          <p:cNvSpPr txBox="1">
            <a:spLocks/>
          </p:cNvSpPr>
          <p:nvPr/>
        </p:nvSpPr>
        <p:spPr>
          <a:xfrm>
            <a:off x="467544" y="2060848"/>
            <a:ext cx="8229600" cy="4032488"/>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kk-KZ" sz="32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Центриоль </a:t>
            </a:r>
            <a:r>
              <a:rPr kumimoji="0" lang="kk-KZ"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a:t>
            </a:r>
            <a:r>
              <a:rPr kumimoji="0" lang="kk-KZ" sz="32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бұл цитоплазмада ядро қабықшасының жанында орналасқан органеллалар; олар жануар жасушасында және төмен сатылы өсімдіктер жасушасында болады. Бұл бір-біріне перпендикуляр орналасқан жұп органеллалар.  </a:t>
            </a:r>
            <a:endParaRPr kumimoji="0" lang="ru-RU" sz="32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ru-RU"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0" y="0"/>
            <a:ext cx="9144001" cy="6858000"/>
          </a:xfrm>
          <a:prstGeom prst="rect">
            <a:avLst/>
          </a:prstGeom>
          <a:noFill/>
          <a:ln w="9525">
            <a:noFill/>
            <a:miter lim="800000"/>
            <a:headEnd/>
            <a:tailEnd/>
          </a:ln>
        </p:spPr>
      </p:pic>
      <p:sp>
        <p:nvSpPr>
          <p:cNvPr id="3" name="Содержимое 2"/>
          <p:cNvSpPr txBox="1">
            <a:spLocks/>
          </p:cNvSpPr>
          <p:nvPr/>
        </p:nvSpPr>
        <p:spPr>
          <a:xfrm>
            <a:off x="142844" y="1428736"/>
            <a:ext cx="8643998" cy="5000660"/>
          </a:xfrm>
          <a:prstGeom prst="rect">
            <a:avLst/>
          </a:prstGeom>
        </p:spPr>
        <p:txBody>
          <a:bodyPr>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kk-KZ" sz="32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Әр центриольдің ұзындығы шамамен 500 нм-ді құрайды, ал оның диаметрі 200 нм, олар әр топта үшеуден, тоғыз микротүтікше топтарынан тұрады. Көршілес үштік микротүтікше өзара фибриллалармен байланысқан деп саналады. Микротүтікше тубулин нәруызының суббірлігінен тұратын, диаметрі 25 нм болатын, ұзын қуыс түтіктерді құрайды.</a:t>
            </a:r>
            <a:endParaRPr kumimoji="0" lang="ru-RU" sz="32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cstate="print"/>
          <a:srcRect/>
          <a:stretch>
            <a:fillRect/>
          </a:stretch>
        </p:blipFill>
        <p:spPr bwMode="auto">
          <a:xfrm>
            <a:off x="0" y="0"/>
            <a:ext cx="9144001" cy="6858000"/>
          </a:xfrm>
          <a:prstGeom prst="rect">
            <a:avLst/>
          </a:prstGeom>
          <a:noFill/>
          <a:ln w="9525">
            <a:noFill/>
            <a:miter lim="800000"/>
            <a:headEnd/>
            <a:tailEnd/>
          </a:ln>
        </p:spPr>
      </p:pic>
      <p:graphicFrame>
        <p:nvGraphicFramePr>
          <p:cNvPr id="188418" name="Object 2"/>
          <p:cNvGraphicFramePr>
            <a:graphicFrameLocks noChangeAspect="1"/>
          </p:cNvGraphicFramePr>
          <p:nvPr/>
        </p:nvGraphicFramePr>
        <p:xfrm>
          <a:off x="857224" y="1428736"/>
          <a:ext cx="7572428" cy="3429004"/>
        </p:xfrm>
        <a:graphic>
          <a:graphicData uri="http://schemas.openxmlformats.org/presentationml/2006/ole">
            <p:oleObj spid="_x0000_s188420" name="Точечный рисунок" r:id="rId4" imgW="3266667" imgH="1657581" progId="PBrush">
              <p:embed/>
            </p:oleObj>
          </a:graphicData>
        </a:graphic>
      </p:graphicFrame>
      <p:graphicFrame>
        <p:nvGraphicFramePr>
          <p:cNvPr id="4" name="Таблица 3"/>
          <p:cNvGraphicFramePr>
            <a:graphicFrameLocks noGrp="1"/>
          </p:cNvGraphicFramePr>
          <p:nvPr/>
        </p:nvGraphicFramePr>
        <p:xfrm>
          <a:off x="714348" y="5143512"/>
          <a:ext cx="7429552" cy="1143008"/>
        </p:xfrm>
        <a:graphic>
          <a:graphicData uri="http://schemas.openxmlformats.org/drawingml/2006/table">
            <a:tbl>
              <a:tblPr/>
              <a:tblGrid>
                <a:gridCol w="7429552"/>
              </a:tblGrid>
              <a:tr h="1143008">
                <a:tc>
                  <a:txBody>
                    <a:bodyPr/>
                    <a:lstStyle/>
                    <a:p>
                      <a:pPr algn="just">
                        <a:lnSpc>
                          <a:spcPct val="107000"/>
                        </a:lnSpc>
                        <a:spcAft>
                          <a:spcPts val="800"/>
                        </a:spcAft>
                      </a:pPr>
                      <a:r>
                        <a:rPr lang="kk-KZ" sz="1600" b="1" i="1" dirty="0" smtClean="0">
                          <a:latin typeface="Times New Roman"/>
                          <a:ea typeface="Calibri"/>
                          <a:cs typeface="Times New Roman"/>
                        </a:rPr>
                        <a:t>А. Центриольдің </a:t>
                      </a:r>
                      <a:r>
                        <a:rPr lang="kk-KZ" sz="1600" b="1" i="1" dirty="0">
                          <a:latin typeface="Times New Roman"/>
                          <a:ea typeface="Calibri"/>
                          <a:cs typeface="Times New Roman"/>
                        </a:rPr>
                        <a:t>көлденең кесіндісінің тауық ұрығының ұйқы безі жасушасынан алынған электронды микрофотосуреті. Б. </a:t>
                      </a:r>
                      <a:r>
                        <a:rPr lang="kk-KZ" sz="1600" b="1" i="1" dirty="0" smtClean="0">
                          <a:latin typeface="Times New Roman"/>
                          <a:ea typeface="Calibri"/>
                          <a:cs typeface="Times New Roman"/>
                        </a:rPr>
                        <a:t>Центриольдің </a:t>
                      </a:r>
                      <a:r>
                        <a:rPr lang="kk-KZ" sz="1600" b="1" i="1" dirty="0">
                          <a:latin typeface="Times New Roman"/>
                          <a:ea typeface="Calibri"/>
                          <a:cs typeface="Times New Roman"/>
                        </a:rPr>
                        <a:t>көлденең кесіндісінің сызба түріндегі суреті.</a:t>
                      </a:r>
                      <a:endParaRPr lang="ru-RU" sz="1600" b="1" dirty="0">
                        <a:latin typeface="Calibri"/>
                        <a:ea typeface="Calibri"/>
                        <a:cs typeface="Times New Roman"/>
                      </a:endParaRPr>
                    </a:p>
                  </a:txBody>
                  <a:tcPr marL="114300" marR="114300" marT="0" marB="0">
                    <a:lnL>
                      <a:noFill/>
                    </a:lnL>
                    <a:lnR>
                      <a:noFill/>
                    </a:lnR>
                    <a:lnT>
                      <a:noFill/>
                    </a:lnT>
                    <a:lnB>
                      <a:noFill/>
                    </a:lnB>
                  </a:tcPr>
                </a:tc>
              </a:tr>
            </a:tbl>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0" y="0"/>
            <a:ext cx="9144001" cy="6858000"/>
          </a:xfrm>
          <a:prstGeom prst="rect">
            <a:avLst/>
          </a:prstGeom>
          <a:noFill/>
          <a:ln w="9525">
            <a:noFill/>
            <a:miter lim="800000"/>
            <a:headEnd/>
            <a:tailEnd/>
          </a:ln>
        </p:spPr>
      </p:pic>
      <p:sp>
        <p:nvSpPr>
          <p:cNvPr id="3" name="Заголовок 1"/>
          <p:cNvSpPr txBox="1">
            <a:spLocks/>
          </p:cNvSpPr>
          <p:nvPr/>
        </p:nvSpPr>
        <p:spPr>
          <a:xfrm>
            <a:off x="571472" y="642918"/>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kk-KZ" sz="4400" b="1" i="0" u="none" strike="noStrike" kern="1200" cap="none" spc="0" normalizeH="0" baseline="0" noProof="0" dirty="0" smtClean="0">
                <a:ln>
                  <a:noFill/>
                </a:ln>
                <a:solidFill>
                  <a:schemeClr val="accent1">
                    <a:lumMod val="60000"/>
                    <a:lumOff val="40000"/>
                  </a:schemeClr>
                </a:solidFill>
                <a:effectLst>
                  <a:outerShdw blurRad="38100" dist="38100" dir="2700000" algn="tl">
                    <a:srgbClr val="000000">
                      <a:alpha val="43137"/>
                    </a:srgbClr>
                  </a:outerShdw>
                </a:effectLst>
                <a:uLnTx/>
                <a:uFillTx/>
                <a:latin typeface="+mj-lt"/>
                <a:ea typeface="+mj-ea"/>
                <a:cs typeface="+mj-cs"/>
              </a:rPr>
              <a:t>Жасушаның бөлінуі</a:t>
            </a:r>
            <a:endParaRPr kumimoji="0" lang="ru-RU" sz="4400" b="0" i="0" u="none" strike="noStrike" kern="1200" cap="none" spc="0" normalizeH="0" baseline="0" noProof="0" dirty="0">
              <a:ln>
                <a:noFill/>
              </a:ln>
              <a:solidFill>
                <a:schemeClr val="accent1">
                  <a:lumMod val="60000"/>
                  <a:lumOff val="40000"/>
                </a:schemeClr>
              </a:solidFill>
              <a:effectLst>
                <a:outerShdw blurRad="38100" dist="38100" dir="2700000" algn="tl">
                  <a:srgbClr val="000000">
                    <a:alpha val="43137"/>
                  </a:srgbClr>
                </a:outerShdw>
              </a:effectLst>
              <a:uLnTx/>
              <a:uFillTx/>
              <a:latin typeface="+mj-lt"/>
              <a:ea typeface="+mj-ea"/>
              <a:cs typeface="+mj-cs"/>
            </a:endParaRPr>
          </a:p>
        </p:txBody>
      </p:sp>
      <p:sp>
        <p:nvSpPr>
          <p:cNvPr id="4" name="Содержимое 2"/>
          <p:cNvSpPr txBox="1">
            <a:spLocks/>
          </p:cNvSpPr>
          <p:nvPr/>
        </p:nvSpPr>
        <p:spPr>
          <a:xfrm>
            <a:off x="500034" y="1785926"/>
            <a:ext cx="8229600" cy="4709160"/>
          </a:xfrm>
          <a:prstGeom prst="rect">
            <a:avLst/>
          </a:prstGeom>
        </p:spPr>
        <p:txBody>
          <a:bodyPr>
            <a:normAutofit fontScale="775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kk-KZ" sz="3200" b="0" i="0" u="none" strike="noStrike" kern="1200" cap="none" spc="0" normalizeH="0" baseline="0" noProof="0" dirty="0" smtClean="0">
                <a:ln>
                  <a:noFill/>
                </a:ln>
                <a:solidFill>
                  <a:schemeClr val="tx1"/>
                </a:solidFill>
                <a:effectLst/>
                <a:uLnTx/>
                <a:uFillTx/>
                <a:latin typeface="+mn-lt"/>
                <a:ea typeface="+mn-ea"/>
                <a:cs typeface="+mn-cs"/>
              </a:rPr>
              <a:t>Цитоплазманың бөлінуі цитокинез деп аталады. Ол әдетте телофазамен қатар жүреді және интерфазаның G1 периодына апарады. Бөлінуге дайындық кезінде, жасуша органеллалары хромосомалармен бірге, телофаза жасушасының екі полюсіне бірдей бөлініп орналастырылады. Жануар жасушасында плазмалық мембрана телофаза кезінде ішке қарай, бұған дейін ұршық экваторы орналасқан деңгейде, сығылып кіре бастайды. Бұл, осы жерде орналасқан микрофиламенттердің іс-ірекетінен болады деп саналады. Сығылып кіру нәтижесінде, жасушаны экватор бойымен орайтын үздіксіз жүлге пайда болады. Ақырында, жүлге айналасындағы жасуша мембраналары, екі жасушаны толықтай бөлу арқылы, бірігеді.</a:t>
            </a:r>
            <a:endParaRPr kumimoji="0" lang="ru-RU"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ru-RU"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0" y="0"/>
            <a:ext cx="9144001" cy="6858000"/>
          </a:xfrm>
          <a:prstGeom prst="rect">
            <a:avLst/>
          </a:prstGeom>
          <a:noFill/>
          <a:ln w="9525">
            <a:noFill/>
            <a:miter lim="800000"/>
            <a:headEnd/>
            <a:tailEnd/>
          </a:ln>
        </p:spPr>
      </p:pic>
      <p:sp>
        <p:nvSpPr>
          <p:cNvPr id="3" name="Заголовок 1"/>
          <p:cNvSpPr txBox="1">
            <a:spLocks/>
          </p:cNvSpPr>
          <p:nvPr/>
        </p:nvSpPr>
        <p:spPr>
          <a:xfrm>
            <a:off x="1142976" y="274638"/>
            <a:ext cx="7543824" cy="1725602"/>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kk-KZ" sz="3600" b="1" i="0" u="none" strike="noStrike" kern="1200" cap="none" spc="0" normalizeH="0" baseline="0" noProof="0" dirty="0" smtClean="0">
                <a:ln>
                  <a:noFill/>
                </a:ln>
                <a:solidFill>
                  <a:schemeClr val="accent1">
                    <a:lumMod val="60000"/>
                    <a:lumOff val="40000"/>
                  </a:schemeClr>
                </a:solidFill>
                <a:effectLst>
                  <a:outerShdw blurRad="38100" dist="38100" dir="2700000" algn="tl">
                    <a:srgbClr val="000000">
                      <a:alpha val="43137"/>
                    </a:srgbClr>
                  </a:outerShdw>
                </a:effectLst>
                <a:uLnTx/>
                <a:uFillTx/>
                <a:latin typeface="+mj-lt"/>
                <a:ea typeface="+mj-ea"/>
                <a:cs typeface="+mj-cs"/>
              </a:rPr>
              <a:t>Жануар және өсімдік жасушаларындағы митозды салыстыру</a:t>
            </a:r>
            <a:r>
              <a:rPr kumimoji="0" lang="ru-RU" sz="3600" b="0" i="0" u="none" strike="noStrike" kern="1200" cap="none" spc="0" normalizeH="0" baseline="0" noProof="0" dirty="0" smtClean="0">
                <a:ln>
                  <a:noFill/>
                </a:ln>
                <a:solidFill>
                  <a:schemeClr val="accent1">
                    <a:lumMod val="60000"/>
                    <a:lumOff val="40000"/>
                  </a:schemeClr>
                </a:solidFill>
                <a:effectLst>
                  <a:outerShdw blurRad="38100" dist="38100" dir="2700000" algn="tl">
                    <a:srgbClr val="000000">
                      <a:alpha val="43137"/>
                    </a:srgbClr>
                  </a:outerShdw>
                </a:effectLst>
                <a:uLnTx/>
                <a:uFillTx/>
                <a:latin typeface="+mj-lt"/>
                <a:ea typeface="+mj-ea"/>
                <a:cs typeface="+mj-cs"/>
              </a:rPr>
              <a:t/>
            </a:r>
            <a:br>
              <a:rPr kumimoji="0" lang="ru-RU" sz="3600" b="0" i="0" u="none" strike="noStrike" kern="1200" cap="none" spc="0" normalizeH="0" baseline="0" noProof="0" dirty="0" smtClean="0">
                <a:ln>
                  <a:noFill/>
                </a:ln>
                <a:solidFill>
                  <a:schemeClr val="accent1">
                    <a:lumMod val="60000"/>
                    <a:lumOff val="40000"/>
                  </a:schemeClr>
                </a:solidFill>
                <a:effectLst>
                  <a:outerShdw blurRad="38100" dist="38100" dir="2700000" algn="tl">
                    <a:srgbClr val="000000">
                      <a:alpha val="43137"/>
                    </a:srgbClr>
                  </a:outerShdw>
                </a:effectLst>
                <a:uLnTx/>
                <a:uFillTx/>
                <a:latin typeface="+mj-lt"/>
                <a:ea typeface="+mj-ea"/>
                <a:cs typeface="+mj-cs"/>
              </a:rPr>
            </a:br>
            <a:endParaRPr kumimoji="0" lang="ru-RU" sz="3600" b="0" i="0" u="none" strike="noStrike" kern="1200" cap="none" spc="0" normalizeH="0" baseline="0" noProof="0" dirty="0">
              <a:ln>
                <a:noFill/>
              </a:ln>
              <a:solidFill>
                <a:schemeClr val="accent1">
                  <a:lumMod val="60000"/>
                  <a:lumOff val="40000"/>
                </a:schemeClr>
              </a:solidFill>
              <a:effectLst>
                <a:outerShdw blurRad="38100" dist="38100" dir="2700000" algn="tl">
                  <a:srgbClr val="000000">
                    <a:alpha val="43137"/>
                  </a:srgbClr>
                </a:outerShdw>
              </a:effectLst>
              <a:uLnTx/>
              <a:uFillTx/>
              <a:latin typeface="+mj-lt"/>
              <a:ea typeface="+mj-ea"/>
              <a:cs typeface="+mj-cs"/>
            </a:endParaRPr>
          </a:p>
        </p:txBody>
      </p:sp>
      <p:sp>
        <p:nvSpPr>
          <p:cNvPr id="4" name="Содержимое 2"/>
          <p:cNvSpPr txBox="1">
            <a:spLocks/>
          </p:cNvSpPr>
          <p:nvPr/>
        </p:nvSpPr>
        <p:spPr>
          <a:xfrm>
            <a:off x="457200" y="2000240"/>
            <a:ext cx="8229600" cy="4572032"/>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kk-KZ" sz="3200" b="0" i="0" u="none" strike="noStrike" kern="1200" cap="none" spc="0" normalizeH="0" baseline="0" noProof="0" dirty="0" smtClean="0">
                <a:ln>
                  <a:noFill/>
                </a:ln>
                <a:solidFill>
                  <a:schemeClr val="tx1"/>
                </a:solidFill>
                <a:effectLst/>
                <a:uLnTx/>
                <a:uFillTx/>
                <a:latin typeface="+mn-lt"/>
                <a:ea typeface="+mn-ea"/>
                <a:cs typeface="+mn-cs"/>
              </a:rPr>
              <a:t>Митоз кезіндегі болған ең маңызды әрекет бұл — екіеселенген хромосомаларды екі еншілес жасушалар арасына теңдей бөлу. </a:t>
            </a:r>
            <a:endParaRPr kumimoji="0" lang="ru-RU"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kk-KZ" sz="3200" b="0" i="0" u="none" strike="noStrike" kern="1200" cap="none" spc="0" normalizeH="0" baseline="0" noProof="0" dirty="0" smtClean="0">
                <a:ln>
                  <a:noFill/>
                </a:ln>
                <a:solidFill>
                  <a:schemeClr val="tx1"/>
                </a:solidFill>
                <a:effectLst/>
                <a:uLnTx/>
                <a:uFillTx/>
                <a:latin typeface="+mn-lt"/>
                <a:ea typeface="+mn-ea"/>
                <a:cs typeface="+mn-cs"/>
              </a:rPr>
              <a:t>Митоз жануар және өсімдік жасушаларында, бірдей дерлік жүреді, бірақ айырмашылықтары да бар </a:t>
            </a:r>
            <a:endParaRPr kumimoji="0" lang="ru-RU"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0" y="0"/>
            <a:ext cx="9144001" cy="6858000"/>
          </a:xfrm>
          <a:prstGeom prst="rect">
            <a:avLst/>
          </a:prstGeom>
          <a:noFill/>
          <a:ln w="9525">
            <a:noFill/>
            <a:miter lim="800000"/>
            <a:headEnd/>
            <a:tailEnd/>
          </a:ln>
        </p:spPr>
      </p:pic>
      <p:graphicFrame>
        <p:nvGraphicFramePr>
          <p:cNvPr id="3" name="Таблица 2"/>
          <p:cNvGraphicFramePr>
            <a:graphicFrameLocks noGrp="1"/>
          </p:cNvGraphicFramePr>
          <p:nvPr/>
        </p:nvGraphicFramePr>
        <p:xfrm>
          <a:off x="642910" y="1785927"/>
          <a:ext cx="8072494" cy="4000524"/>
        </p:xfrm>
        <a:graphic>
          <a:graphicData uri="http://schemas.openxmlformats.org/drawingml/2006/table">
            <a:tbl>
              <a:tblPr/>
              <a:tblGrid>
                <a:gridCol w="3984490"/>
                <a:gridCol w="4088004"/>
              </a:tblGrid>
              <a:tr h="437195">
                <a:tc>
                  <a:txBody>
                    <a:bodyPr/>
                    <a:lstStyle/>
                    <a:p>
                      <a:pPr marL="25400" indent="-304800">
                        <a:lnSpc>
                          <a:spcPts val="850"/>
                        </a:lnSpc>
                        <a:spcBef>
                          <a:spcPts val="600"/>
                        </a:spcBef>
                        <a:spcAft>
                          <a:spcPts val="600"/>
                        </a:spcAft>
                      </a:pPr>
                      <a:endParaRPr lang="kk-KZ" sz="2000" b="1" i="1" u="none" strike="noStrike" spc="-15" dirty="0" smtClean="0">
                        <a:solidFill>
                          <a:srgbClr val="000000"/>
                        </a:solidFill>
                        <a:latin typeface="Times New Roman"/>
                        <a:ea typeface="Calibri"/>
                        <a:cs typeface="Times New Roman"/>
                      </a:endParaRPr>
                    </a:p>
                    <a:p>
                      <a:pPr marL="25400" indent="-304800">
                        <a:lnSpc>
                          <a:spcPts val="850"/>
                        </a:lnSpc>
                        <a:spcBef>
                          <a:spcPts val="600"/>
                        </a:spcBef>
                        <a:spcAft>
                          <a:spcPts val="600"/>
                        </a:spcAft>
                      </a:pPr>
                      <a:r>
                        <a:rPr lang="kk-KZ" sz="2000" b="1" i="1" u="none" strike="noStrike" spc="-15" dirty="0" smtClean="0">
                          <a:solidFill>
                            <a:srgbClr val="000000"/>
                          </a:solidFill>
                          <a:latin typeface="Times New Roman"/>
                          <a:ea typeface="Calibri"/>
                          <a:cs typeface="Times New Roman"/>
                        </a:rPr>
                        <a:t>Өсімдік </a:t>
                      </a:r>
                      <a:r>
                        <a:rPr lang="kk-KZ" sz="2000" b="1" i="1" u="none" strike="noStrike" spc="-15" dirty="0">
                          <a:solidFill>
                            <a:srgbClr val="000000"/>
                          </a:solidFill>
                          <a:latin typeface="Times New Roman"/>
                          <a:ea typeface="Calibri"/>
                          <a:cs typeface="Times New Roman"/>
                        </a:rPr>
                        <a:t>жасушасы</a:t>
                      </a:r>
                      <a:endParaRPr lang="ru-RU" sz="2000" b="1" dirty="0">
                        <a:latin typeface="Times New Roman"/>
                        <a:ea typeface="Calibri"/>
                      </a:endParaRP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52400" indent="-304800">
                        <a:lnSpc>
                          <a:spcPts val="850"/>
                        </a:lnSpc>
                        <a:spcBef>
                          <a:spcPts val="600"/>
                        </a:spcBef>
                        <a:spcAft>
                          <a:spcPts val="600"/>
                        </a:spcAft>
                      </a:pPr>
                      <a:endParaRPr lang="kk-KZ" sz="2000" b="1" i="1" u="none" strike="noStrike" spc="-15" dirty="0" smtClean="0">
                        <a:solidFill>
                          <a:srgbClr val="000000"/>
                        </a:solidFill>
                        <a:latin typeface="Times New Roman"/>
                        <a:ea typeface="Calibri"/>
                        <a:cs typeface="Times New Roman"/>
                      </a:endParaRPr>
                    </a:p>
                    <a:p>
                      <a:pPr marL="152400" indent="-304800">
                        <a:lnSpc>
                          <a:spcPts val="850"/>
                        </a:lnSpc>
                        <a:spcBef>
                          <a:spcPts val="600"/>
                        </a:spcBef>
                        <a:spcAft>
                          <a:spcPts val="600"/>
                        </a:spcAft>
                      </a:pPr>
                      <a:r>
                        <a:rPr lang="kk-KZ" sz="2000" b="1" i="1" u="none" strike="noStrike" spc="-15" dirty="0" smtClean="0">
                          <a:solidFill>
                            <a:srgbClr val="000000"/>
                          </a:solidFill>
                          <a:latin typeface="Times New Roman"/>
                          <a:ea typeface="Calibri"/>
                          <a:cs typeface="Times New Roman"/>
                        </a:rPr>
                        <a:t> Жануар </a:t>
                      </a:r>
                      <a:r>
                        <a:rPr lang="kk-KZ" sz="2000" b="1" i="1" u="none" strike="noStrike" spc="-15" dirty="0">
                          <a:solidFill>
                            <a:srgbClr val="000000"/>
                          </a:solidFill>
                          <a:latin typeface="Times New Roman"/>
                          <a:ea typeface="Calibri"/>
                          <a:cs typeface="Times New Roman"/>
                        </a:rPr>
                        <a:t>жасушасы</a:t>
                      </a:r>
                      <a:endParaRPr lang="ru-RU" sz="2000" b="1" dirty="0">
                        <a:latin typeface="Times New Roman"/>
                        <a:ea typeface="Calibri"/>
                      </a:endParaRP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770699">
                <a:tc>
                  <a:txBody>
                    <a:bodyPr/>
                    <a:lstStyle/>
                    <a:p>
                      <a:pPr marL="25400" indent="-304800">
                        <a:lnSpc>
                          <a:spcPts val="850"/>
                        </a:lnSpc>
                        <a:spcBef>
                          <a:spcPts val="600"/>
                        </a:spcBef>
                        <a:spcAft>
                          <a:spcPts val="600"/>
                        </a:spcAft>
                      </a:pPr>
                      <a:endParaRPr lang="kk-KZ" sz="2000" b="0" i="0" u="none" strike="noStrike" spc="-5" dirty="0" smtClean="0">
                        <a:solidFill>
                          <a:srgbClr val="000000"/>
                        </a:solidFill>
                        <a:latin typeface="Times New Roman"/>
                        <a:ea typeface="Calibri"/>
                        <a:cs typeface="Times New Roman"/>
                      </a:endParaRPr>
                    </a:p>
                    <a:p>
                      <a:pPr marL="25400" indent="-304800">
                        <a:lnSpc>
                          <a:spcPts val="850"/>
                        </a:lnSpc>
                        <a:spcBef>
                          <a:spcPts val="600"/>
                        </a:spcBef>
                        <a:spcAft>
                          <a:spcPts val="600"/>
                        </a:spcAft>
                      </a:pPr>
                      <a:r>
                        <a:rPr lang="kk-KZ" sz="2000" b="0" i="0" u="none" strike="noStrike" spc="-5" dirty="0" smtClean="0">
                          <a:solidFill>
                            <a:srgbClr val="000000"/>
                          </a:solidFill>
                          <a:latin typeface="Times New Roman"/>
                          <a:ea typeface="Calibri"/>
                          <a:cs typeface="Times New Roman"/>
                        </a:rPr>
                        <a:t>Центриоль </a:t>
                      </a:r>
                      <a:r>
                        <a:rPr lang="kk-KZ" sz="2000" b="0" i="0" u="none" strike="noStrike" spc="-5" dirty="0">
                          <a:solidFill>
                            <a:srgbClr val="000000"/>
                          </a:solidFill>
                          <a:latin typeface="Times New Roman"/>
                          <a:ea typeface="Calibri"/>
                          <a:cs typeface="Times New Roman"/>
                        </a:rPr>
                        <a:t>жоқ</a:t>
                      </a:r>
                      <a:endParaRPr lang="ru-RU" sz="2000" b="0" i="0" dirty="0">
                        <a:latin typeface="Times New Roman"/>
                        <a:ea typeface="Calibri"/>
                      </a:endParaRPr>
                    </a:p>
                  </a:txBody>
                  <a:tcPr marL="0" marR="0" marT="0" marB="0">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152400" indent="-304800">
                        <a:lnSpc>
                          <a:spcPts val="850"/>
                        </a:lnSpc>
                        <a:spcBef>
                          <a:spcPts val="600"/>
                        </a:spcBef>
                        <a:spcAft>
                          <a:spcPts val="600"/>
                        </a:spcAft>
                      </a:pPr>
                      <a:endParaRPr lang="kk-KZ" sz="2000" b="0" i="0" u="none" strike="noStrike" spc="-5" dirty="0" smtClean="0">
                        <a:solidFill>
                          <a:srgbClr val="000000"/>
                        </a:solidFill>
                        <a:latin typeface="Times New Roman"/>
                        <a:ea typeface="Calibri"/>
                        <a:cs typeface="Times New Roman"/>
                      </a:endParaRPr>
                    </a:p>
                    <a:p>
                      <a:pPr marL="152400" indent="-304800">
                        <a:lnSpc>
                          <a:spcPts val="850"/>
                        </a:lnSpc>
                        <a:spcBef>
                          <a:spcPts val="600"/>
                        </a:spcBef>
                        <a:spcAft>
                          <a:spcPts val="600"/>
                        </a:spcAft>
                      </a:pPr>
                      <a:r>
                        <a:rPr lang="kk-KZ" sz="2000" b="0" i="0" u="none" strike="noStrike" spc="-5" dirty="0" smtClean="0">
                          <a:solidFill>
                            <a:srgbClr val="000000"/>
                          </a:solidFill>
                          <a:latin typeface="Times New Roman"/>
                          <a:ea typeface="Calibri"/>
                          <a:cs typeface="Times New Roman"/>
                        </a:rPr>
                        <a:t>Центриоль </a:t>
                      </a:r>
                      <a:r>
                        <a:rPr lang="kk-KZ" sz="2000" b="0" i="0" u="none" strike="noStrike" spc="-5" dirty="0">
                          <a:solidFill>
                            <a:srgbClr val="000000"/>
                          </a:solidFill>
                          <a:latin typeface="Times New Roman"/>
                          <a:ea typeface="Calibri"/>
                          <a:cs typeface="Times New Roman"/>
                        </a:rPr>
                        <a:t>бар</a:t>
                      </a:r>
                      <a:endParaRPr lang="ru-RU" sz="2000" b="0" i="0" dirty="0">
                        <a:latin typeface="Times New Roman"/>
                        <a:ea typeface="Calibri"/>
                      </a:endParaRPr>
                    </a:p>
                  </a:txBody>
                  <a:tcPr marL="0" marR="0" marT="0" marB="0">
                    <a:lnL>
                      <a:noFill/>
                    </a:lnL>
                    <a:lnR>
                      <a:noFill/>
                    </a:lnR>
                    <a:lnT w="12700" cap="flat" cmpd="sng" algn="ctr">
                      <a:solidFill>
                        <a:srgbClr val="000000"/>
                      </a:solidFill>
                      <a:prstDash val="solid"/>
                      <a:round/>
                      <a:headEnd type="none" w="med" len="med"/>
                      <a:tailEnd type="none" w="med" len="med"/>
                    </a:lnT>
                    <a:lnB>
                      <a:noFill/>
                    </a:lnB>
                    <a:solidFill>
                      <a:srgbClr val="FFFFFF"/>
                    </a:solidFill>
                  </a:tcPr>
                </a:tc>
              </a:tr>
              <a:tr h="627009">
                <a:tc>
                  <a:txBody>
                    <a:bodyPr/>
                    <a:lstStyle/>
                    <a:p>
                      <a:pPr marL="25400" indent="-304800">
                        <a:lnSpc>
                          <a:spcPts val="850"/>
                        </a:lnSpc>
                        <a:spcBef>
                          <a:spcPts val="600"/>
                        </a:spcBef>
                        <a:spcAft>
                          <a:spcPts val="600"/>
                        </a:spcAft>
                      </a:pPr>
                      <a:endParaRPr lang="kk-KZ" sz="2000" u="none" strike="noStrike" spc="-5" dirty="0" smtClean="0">
                        <a:solidFill>
                          <a:srgbClr val="000000"/>
                        </a:solidFill>
                        <a:latin typeface="Times New Roman"/>
                        <a:ea typeface="Calibri"/>
                        <a:cs typeface="Times New Roman"/>
                      </a:endParaRPr>
                    </a:p>
                    <a:p>
                      <a:pPr marL="25400" indent="-304800">
                        <a:lnSpc>
                          <a:spcPts val="850"/>
                        </a:lnSpc>
                        <a:spcBef>
                          <a:spcPts val="600"/>
                        </a:spcBef>
                        <a:spcAft>
                          <a:spcPts val="600"/>
                        </a:spcAft>
                      </a:pPr>
                      <a:r>
                        <a:rPr lang="kk-KZ" sz="2000" u="none" strike="noStrike" spc="-5" dirty="0" smtClean="0">
                          <a:solidFill>
                            <a:srgbClr val="000000"/>
                          </a:solidFill>
                          <a:latin typeface="Times New Roman"/>
                          <a:ea typeface="Calibri"/>
                          <a:cs typeface="Times New Roman"/>
                        </a:rPr>
                        <a:t>Жұлдыздар </a:t>
                      </a:r>
                      <a:r>
                        <a:rPr lang="kk-KZ" sz="2000" u="none" strike="noStrike" spc="-5" dirty="0">
                          <a:solidFill>
                            <a:srgbClr val="000000"/>
                          </a:solidFill>
                          <a:latin typeface="Times New Roman"/>
                          <a:ea typeface="Calibri"/>
                          <a:cs typeface="Times New Roman"/>
                        </a:rPr>
                        <a:t>түзілмейді</a:t>
                      </a:r>
                      <a:endParaRPr lang="ru-RU" sz="2000" dirty="0">
                        <a:latin typeface="Times New Roman"/>
                        <a:ea typeface="Calibri"/>
                      </a:endParaRPr>
                    </a:p>
                  </a:txBody>
                  <a:tcPr marL="0" marR="0" marT="0" marB="0">
                    <a:lnL>
                      <a:noFill/>
                    </a:lnL>
                    <a:lnR>
                      <a:noFill/>
                    </a:lnR>
                    <a:lnT>
                      <a:noFill/>
                    </a:lnT>
                    <a:lnB>
                      <a:noFill/>
                    </a:lnB>
                    <a:solidFill>
                      <a:srgbClr val="FFFFFF"/>
                    </a:solidFill>
                  </a:tcPr>
                </a:tc>
                <a:tc>
                  <a:txBody>
                    <a:bodyPr/>
                    <a:lstStyle/>
                    <a:p>
                      <a:pPr marL="152400" indent="-304800">
                        <a:lnSpc>
                          <a:spcPts val="850"/>
                        </a:lnSpc>
                        <a:spcBef>
                          <a:spcPts val="600"/>
                        </a:spcBef>
                        <a:spcAft>
                          <a:spcPts val="600"/>
                        </a:spcAft>
                      </a:pPr>
                      <a:endParaRPr lang="kk-KZ" sz="2000" u="none" strike="noStrike" spc="-5" dirty="0" smtClean="0">
                        <a:solidFill>
                          <a:srgbClr val="000000"/>
                        </a:solidFill>
                        <a:latin typeface="Times New Roman"/>
                        <a:ea typeface="Calibri"/>
                        <a:cs typeface="Times New Roman"/>
                      </a:endParaRPr>
                    </a:p>
                    <a:p>
                      <a:pPr marL="152400" indent="-304800">
                        <a:lnSpc>
                          <a:spcPts val="850"/>
                        </a:lnSpc>
                        <a:spcBef>
                          <a:spcPts val="600"/>
                        </a:spcBef>
                        <a:spcAft>
                          <a:spcPts val="600"/>
                        </a:spcAft>
                      </a:pPr>
                      <a:r>
                        <a:rPr lang="kk-KZ" sz="2000" u="none" strike="noStrike" spc="-5" dirty="0" smtClean="0">
                          <a:solidFill>
                            <a:srgbClr val="000000"/>
                          </a:solidFill>
                          <a:latin typeface="Times New Roman"/>
                          <a:ea typeface="Calibri"/>
                          <a:cs typeface="Times New Roman"/>
                        </a:rPr>
                        <a:t>Жұлдыздар </a:t>
                      </a:r>
                      <a:r>
                        <a:rPr lang="kk-KZ" sz="2000" u="none" strike="noStrike" spc="-5" dirty="0">
                          <a:solidFill>
                            <a:srgbClr val="000000"/>
                          </a:solidFill>
                          <a:latin typeface="Times New Roman"/>
                          <a:ea typeface="Calibri"/>
                          <a:cs typeface="Times New Roman"/>
                        </a:rPr>
                        <a:t>түзіледі</a:t>
                      </a:r>
                      <a:endParaRPr lang="ru-RU" sz="2000" dirty="0">
                        <a:latin typeface="Times New Roman"/>
                        <a:ea typeface="Calibri"/>
                      </a:endParaRPr>
                    </a:p>
                  </a:txBody>
                  <a:tcPr marL="0" marR="0" marT="0" marB="0">
                    <a:lnL>
                      <a:noFill/>
                    </a:lnL>
                    <a:lnR>
                      <a:noFill/>
                    </a:lnR>
                    <a:lnT>
                      <a:noFill/>
                    </a:lnT>
                    <a:lnB>
                      <a:noFill/>
                    </a:lnB>
                    <a:solidFill>
                      <a:srgbClr val="FFFFFF"/>
                    </a:solidFill>
                  </a:tcPr>
                </a:tc>
              </a:tr>
              <a:tr h="518775">
                <a:tc>
                  <a:txBody>
                    <a:bodyPr/>
                    <a:lstStyle/>
                    <a:p>
                      <a:pPr marL="25400" indent="-304800">
                        <a:lnSpc>
                          <a:spcPts val="850"/>
                        </a:lnSpc>
                        <a:spcBef>
                          <a:spcPts val="600"/>
                        </a:spcBef>
                        <a:spcAft>
                          <a:spcPts val="600"/>
                        </a:spcAft>
                      </a:pPr>
                      <a:endParaRPr lang="kk-KZ" sz="2000" u="none" strike="noStrike" spc="-5" dirty="0" smtClean="0">
                        <a:solidFill>
                          <a:srgbClr val="000000"/>
                        </a:solidFill>
                        <a:latin typeface="Times New Roman"/>
                        <a:ea typeface="Calibri"/>
                        <a:cs typeface="Times New Roman"/>
                      </a:endParaRPr>
                    </a:p>
                    <a:p>
                      <a:pPr marL="25400" indent="-304800">
                        <a:lnSpc>
                          <a:spcPts val="850"/>
                        </a:lnSpc>
                        <a:spcBef>
                          <a:spcPts val="600"/>
                        </a:spcBef>
                        <a:spcAft>
                          <a:spcPts val="600"/>
                        </a:spcAft>
                      </a:pPr>
                      <a:r>
                        <a:rPr lang="kk-KZ" sz="2000" u="none" strike="noStrike" spc="-5" dirty="0" smtClean="0">
                          <a:solidFill>
                            <a:srgbClr val="000000"/>
                          </a:solidFill>
                          <a:latin typeface="Times New Roman"/>
                          <a:ea typeface="Calibri"/>
                          <a:cs typeface="Times New Roman"/>
                        </a:rPr>
                        <a:t>Бөліну </a:t>
                      </a:r>
                      <a:r>
                        <a:rPr lang="kk-KZ" sz="2000" u="none" strike="noStrike" spc="-5" dirty="0">
                          <a:solidFill>
                            <a:srgbClr val="000000"/>
                          </a:solidFill>
                          <a:latin typeface="Times New Roman"/>
                          <a:ea typeface="Calibri"/>
                          <a:cs typeface="Times New Roman"/>
                        </a:rPr>
                        <a:t>жасуша пластинкасы </a:t>
                      </a:r>
                      <a:endParaRPr lang="ru-RU" sz="2000" dirty="0">
                        <a:latin typeface="Times New Roman"/>
                        <a:ea typeface="Calibri"/>
                      </a:endParaRPr>
                    </a:p>
                  </a:txBody>
                  <a:tcPr marL="0" marR="0" marT="0" marB="0">
                    <a:lnL>
                      <a:noFill/>
                    </a:lnL>
                    <a:lnR>
                      <a:noFill/>
                    </a:lnR>
                    <a:lnT>
                      <a:noFill/>
                    </a:lnT>
                    <a:lnB>
                      <a:noFill/>
                    </a:lnB>
                    <a:solidFill>
                      <a:srgbClr val="FFFFFF"/>
                    </a:solidFill>
                  </a:tcPr>
                </a:tc>
                <a:tc>
                  <a:txBody>
                    <a:bodyPr/>
                    <a:lstStyle/>
                    <a:p>
                      <a:pPr marL="152400" indent="-304800">
                        <a:lnSpc>
                          <a:spcPts val="850"/>
                        </a:lnSpc>
                        <a:spcBef>
                          <a:spcPts val="600"/>
                        </a:spcBef>
                        <a:spcAft>
                          <a:spcPts val="600"/>
                        </a:spcAft>
                      </a:pPr>
                      <a:endParaRPr lang="kk-KZ" sz="2000" u="none" strike="noStrike" spc="-5" dirty="0" smtClean="0">
                        <a:solidFill>
                          <a:srgbClr val="000000"/>
                        </a:solidFill>
                        <a:latin typeface="Times New Roman"/>
                        <a:ea typeface="Calibri"/>
                        <a:cs typeface="Times New Roman"/>
                      </a:endParaRPr>
                    </a:p>
                    <a:p>
                      <a:pPr marL="152400" indent="-304800">
                        <a:lnSpc>
                          <a:spcPts val="850"/>
                        </a:lnSpc>
                        <a:spcBef>
                          <a:spcPts val="600"/>
                        </a:spcBef>
                        <a:spcAft>
                          <a:spcPts val="600"/>
                        </a:spcAft>
                      </a:pPr>
                      <a:r>
                        <a:rPr lang="kk-KZ" sz="2000" u="none" strike="noStrike" spc="-5" dirty="0" smtClean="0">
                          <a:solidFill>
                            <a:srgbClr val="000000"/>
                          </a:solidFill>
                          <a:latin typeface="Times New Roman"/>
                          <a:ea typeface="Calibri"/>
                          <a:cs typeface="Times New Roman"/>
                        </a:rPr>
                        <a:t>Бөліну </a:t>
                      </a:r>
                      <a:r>
                        <a:rPr lang="kk-KZ" sz="2000" u="none" strike="noStrike" spc="-5" dirty="0">
                          <a:solidFill>
                            <a:srgbClr val="000000"/>
                          </a:solidFill>
                          <a:latin typeface="Times New Roman"/>
                          <a:ea typeface="Calibri"/>
                          <a:cs typeface="Times New Roman"/>
                        </a:rPr>
                        <a:t>жүлге түзілуімен</a:t>
                      </a:r>
                      <a:endParaRPr lang="ru-RU" sz="2000" dirty="0">
                        <a:latin typeface="Times New Roman"/>
                        <a:ea typeface="Calibri"/>
                      </a:endParaRPr>
                    </a:p>
                  </a:txBody>
                  <a:tcPr marL="0" marR="0" marT="0" marB="0">
                    <a:lnL>
                      <a:noFill/>
                    </a:lnL>
                    <a:lnR>
                      <a:noFill/>
                    </a:lnR>
                    <a:lnT>
                      <a:noFill/>
                    </a:lnT>
                    <a:lnB>
                      <a:noFill/>
                    </a:lnB>
                    <a:solidFill>
                      <a:srgbClr val="FFFFFF"/>
                    </a:solidFill>
                  </a:tcPr>
                </a:tc>
              </a:tr>
              <a:tr h="393664">
                <a:tc>
                  <a:txBody>
                    <a:bodyPr/>
                    <a:lstStyle/>
                    <a:p>
                      <a:pPr marL="25400" indent="-304800">
                        <a:lnSpc>
                          <a:spcPts val="850"/>
                        </a:lnSpc>
                        <a:spcBef>
                          <a:spcPts val="600"/>
                        </a:spcBef>
                        <a:spcAft>
                          <a:spcPts val="600"/>
                        </a:spcAft>
                      </a:pPr>
                      <a:r>
                        <a:rPr lang="kk-KZ" sz="2000" u="none" strike="noStrike" spc="-5">
                          <a:solidFill>
                            <a:srgbClr val="000000"/>
                          </a:solidFill>
                          <a:latin typeface="Times New Roman"/>
                          <a:ea typeface="Calibri"/>
                          <a:cs typeface="Times New Roman"/>
                        </a:rPr>
                        <a:t>түзілуімен жүзеге асады</a:t>
                      </a:r>
                      <a:endParaRPr lang="ru-RU" sz="2000">
                        <a:latin typeface="Times New Roman"/>
                        <a:ea typeface="Calibri"/>
                      </a:endParaRPr>
                    </a:p>
                  </a:txBody>
                  <a:tcPr marL="0" marR="0" marT="0" marB="0">
                    <a:lnL>
                      <a:noFill/>
                    </a:lnL>
                    <a:lnR>
                      <a:noFill/>
                    </a:lnR>
                    <a:lnT>
                      <a:noFill/>
                    </a:lnT>
                    <a:lnB>
                      <a:noFill/>
                    </a:lnB>
                    <a:solidFill>
                      <a:srgbClr val="FFFFFF"/>
                    </a:solidFill>
                  </a:tcPr>
                </a:tc>
                <a:tc>
                  <a:txBody>
                    <a:bodyPr/>
                    <a:lstStyle/>
                    <a:p>
                      <a:pPr marL="152400" indent="-304800">
                        <a:lnSpc>
                          <a:spcPts val="850"/>
                        </a:lnSpc>
                        <a:spcBef>
                          <a:spcPts val="600"/>
                        </a:spcBef>
                        <a:spcAft>
                          <a:spcPts val="600"/>
                        </a:spcAft>
                      </a:pPr>
                      <a:r>
                        <a:rPr lang="kk-KZ" sz="2000" dirty="0" smtClean="0">
                          <a:latin typeface="Times New Roman"/>
                          <a:ea typeface="Calibri"/>
                        </a:rPr>
                        <a:t>жүзеге </a:t>
                      </a:r>
                      <a:r>
                        <a:rPr lang="kk-KZ" sz="2000" dirty="0">
                          <a:latin typeface="Times New Roman"/>
                          <a:ea typeface="Calibri"/>
                        </a:rPr>
                        <a:t>асады</a:t>
                      </a:r>
                      <a:endParaRPr lang="ru-RU" sz="2000" dirty="0">
                        <a:latin typeface="Times New Roman"/>
                        <a:ea typeface="Calibri"/>
                      </a:endParaRPr>
                    </a:p>
                  </a:txBody>
                  <a:tcPr marL="0" marR="0" marT="0" marB="0">
                    <a:lnL>
                      <a:noFill/>
                    </a:lnL>
                    <a:lnR>
                      <a:noFill/>
                    </a:lnR>
                    <a:lnT>
                      <a:noFill/>
                    </a:lnT>
                    <a:lnB>
                      <a:noFill/>
                    </a:lnB>
                    <a:solidFill>
                      <a:srgbClr val="FFFFFF"/>
                    </a:solidFill>
                  </a:tcPr>
                </a:tc>
              </a:tr>
              <a:tr h="130328">
                <a:tc>
                  <a:txBody>
                    <a:bodyPr/>
                    <a:lstStyle/>
                    <a:p>
                      <a:pPr marL="25400" indent="-304800">
                        <a:lnSpc>
                          <a:spcPts val="850"/>
                        </a:lnSpc>
                        <a:spcBef>
                          <a:spcPts val="600"/>
                        </a:spcBef>
                        <a:spcAft>
                          <a:spcPts val="600"/>
                        </a:spcAft>
                      </a:pPr>
                      <a:endParaRPr lang="kk-KZ" sz="1000" dirty="0">
                        <a:latin typeface="Times New Roman"/>
                        <a:ea typeface="Calibri"/>
                      </a:endParaRPr>
                    </a:p>
                  </a:txBody>
                  <a:tcPr marL="0" marR="0" marT="0" marB="0">
                    <a:lnL>
                      <a:noFill/>
                    </a:lnL>
                    <a:lnR>
                      <a:noFill/>
                    </a:lnR>
                    <a:lnT>
                      <a:noFill/>
                    </a:lnT>
                    <a:lnB>
                      <a:noFill/>
                    </a:lnB>
                    <a:solidFill>
                      <a:srgbClr val="FFFFFF"/>
                    </a:solidFill>
                  </a:tcPr>
                </a:tc>
                <a:tc>
                  <a:txBody>
                    <a:bodyPr/>
                    <a:lstStyle/>
                    <a:p>
                      <a:pPr>
                        <a:lnSpc>
                          <a:spcPct val="107000"/>
                        </a:lnSpc>
                        <a:spcAft>
                          <a:spcPts val="800"/>
                        </a:spcAft>
                      </a:pPr>
                      <a:endParaRPr lang="kk-KZ" sz="500" dirty="0">
                        <a:latin typeface="Calibri"/>
                        <a:ea typeface="Calibri"/>
                        <a:cs typeface="Times New Roman"/>
                      </a:endParaRPr>
                    </a:p>
                  </a:txBody>
                  <a:tcPr marL="0" marR="0" marT="0" marB="0">
                    <a:lnL>
                      <a:noFill/>
                    </a:lnL>
                    <a:lnR>
                      <a:noFill/>
                    </a:lnR>
                    <a:lnT>
                      <a:noFill/>
                    </a:lnT>
                    <a:lnB>
                      <a:noFill/>
                    </a:lnB>
                    <a:solidFill>
                      <a:srgbClr val="FFFFFF"/>
                    </a:solidFill>
                  </a:tcPr>
                </a:tc>
              </a:tr>
              <a:tr h="272693">
                <a:tc>
                  <a:txBody>
                    <a:bodyPr/>
                    <a:lstStyle/>
                    <a:p>
                      <a:pPr marL="25400" indent="-304800">
                        <a:lnSpc>
                          <a:spcPts val="850"/>
                        </a:lnSpc>
                        <a:spcBef>
                          <a:spcPts val="600"/>
                        </a:spcBef>
                        <a:spcAft>
                          <a:spcPts val="600"/>
                        </a:spcAft>
                      </a:pPr>
                      <a:r>
                        <a:rPr lang="kk-KZ" sz="2000" u="none" strike="noStrike" spc="-5" dirty="0">
                          <a:solidFill>
                            <a:srgbClr val="000000"/>
                          </a:solidFill>
                          <a:latin typeface="Times New Roman"/>
                          <a:ea typeface="Calibri"/>
                          <a:cs typeface="Times New Roman"/>
                        </a:rPr>
                        <a:t>Митоздар басты түрде</a:t>
                      </a:r>
                      <a:endParaRPr lang="ru-RU" sz="2000" dirty="0">
                        <a:latin typeface="Times New Roman"/>
                        <a:ea typeface="Calibri"/>
                      </a:endParaRPr>
                    </a:p>
                  </a:txBody>
                  <a:tcPr marL="0" marR="0" marT="0" marB="0">
                    <a:lnL>
                      <a:noFill/>
                    </a:lnL>
                    <a:lnR>
                      <a:noFill/>
                    </a:lnR>
                    <a:lnT>
                      <a:noFill/>
                    </a:lnT>
                    <a:lnB>
                      <a:noFill/>
                    </a:lnB>
                    <a:solidFill>
                      <a:srgbClr val="FFFFFF"/>
                    </a:solidFill>
                  </a:tcPr>
                </a:tc>
                <a:tc>
                  <a:txBody>
                    <a:bodyPr/>
                    <a:lstStyle/>
                    <a:p>
                      <a:pPr marL="152400" indent="-304800">
                        <a:lnSpc>
                          <a:spcPts val="850"/>
                        </a:lnSpc>
                        <a:spcBef>
                          <a:spcPts val="600"/>
                        </a:spcBef>
                        <a:spcAft>
                          <a:spcPts val="600"/>
                        </a:spcAft>
                      </a:pPr>
                      <a:r>
                        <a:rPr lang="kk-KZ" sz="2000" u="none" strike="noStrike" spc="-5" dirty="0">
                          <a:solidFill>
                            <a:srgbClr val="000000"/>
                          </a:solidFill>
                          <a:latin typeface="Times New Roman"/>
                          <a:ea typeface="Calibri"/>
                          <a:cs typeface="Times New Roman"/>
                        </a:rPr>
                        <a:t>Митоздар әр-түрлі ұлпаларда</a:t>
                      </a:r>
                      <a:endParaRPr lang="ru-RU" sz="2000" dirty="0">
                        <a:latin typeface="Times New Roman"/>
                        <a:ea typeface="Calibri"/>
                      </a:endParaRPr>
                    </a:p>
                  </a:txBody>
                  <a:tcPr marL="0" marR="0" marT="0" marB="0">
                    <a:lnL>
                      <a:noFill/>
                    </a:lnL>
                    <a:lnR>
                      <a:noFill/>
                    </a:lnR>
                    <a:lnT>
                      <a:noFill/>
                    </a:lnT>
                    <a:lnB>
                      <a:noFill/>
                    </a:lnB>
                    <a:solidFill>
                      <a:srgbClr val="FFFFFF"/>
                    </a:solidFill>
                  </a:tcPr>
                </a:tc>
              </a:tr>
              <a:tr h="241813">
                <a:tc>
                  <a:txBody>
                    <a:bodyPr/>
                    <a:lstStyle/>
                    <a:p>
                      <a:pPr marL="25400" indent="-304800">
                        <a:lnSpc>
                          <a:spcPts val="850"/>
                        </a:lnSpc>
                        <a:spcBef>
                          <a:spcPts val="600"/>
                        </a:spcBef>
                        <a:spcAft>
                          <a:spcPts val="600"/>
                        </a:spcAft>
                      </a:pPr>
                      <a:r>
                        <a:rPr lang="kk-KZ" sz="2000" u="none" strike="noStrike" spc="-5" dirty="0">
                          <a:solidFill>
                            <a:srgbClr val="000000"/>
                          </a:solidFill>
                          <a:latin typeface="Times New Roman"/>
                          <a:ea typeface="Calibri"/>
                          <a:cs typeface="Times New Roman"/>
                        </a:rPr>
                        <a:t>меристемаларда </a:t>
                      </a:r>
                      <a:endParaRPr lang="ru-RU" sz="2000" dirty="0">
                        <a:latin typeface="Times New Roman"/>
                        <a:ea typeface="Calibri"/>
                      </a:endParaRPr>
                    </a:p>
                  </a:txBody>
                  <a:tcPr marL="0" marR="0" marT="0" marB="0">
                    <a:lnL>
                      <a:noFill/>
                    </a:lnL>
                    <a:lnR>
                      <a:noFill/>
                    </a:lnR>
                    <a:lnT>
                      <a:noFill/>
                    </a:lnT>
                    <a:lnB>
                      <a:noFill/>
                    </a:lnB>
                    <a:solidFill>
                      <a:srgbClr val="FFFFFF"/>
                    </a:solidFill>
                  </a:tcPr>
                </a:tc>
                <a:tc>
                  <a:txBody>
                    <a:bodyPr/>
                    <a:lstStyle/>
                    <a:p>
                      <a:pPr marL="152400" indent="-304800">
                        <a:lnSpc>
                          <a:spcPts val="850"/>
                        </a:lnSpc>
                        <a:spcBef>
                          <a:spcPts val="600"/>
                        </a:spcBef>
                        <a:spcAft>
                          <a:spcPts val="600"/>
                        </a:spcAft>
                      </a:pPr>
                      <a:r>
                        <a:rPr lang="kk-KZ" sz="2000" u="none" strike="noStrike" spc="-5" dirty="0" smtClean="0">
                          <a:solidFill>
                            <a:srgbClr val="000000"/>
                          </a:solidFill>
                          <a:latin typeface="Times New Roman"/>
                          <a:ea typeface="Calibri"/>
                          <a:cs typeface="Times New Roman"/>
                        </a:rPr>
                        <a:t>және </a:t>
                      </a:r>
                      <a:r>
                        <a:rPr lang="kk-KZ" sz="2000" u="none" strike="noStrike" spc="-5" dirty="0">
                          <a:solidFill>
                            <a:srgbClr val="000000"/>
                          </a:solidFill>
                          <a:latin typeface="Times New Roman"/>
                          <a:ea typeface="Calibri"/>
                          <a:cs typeface="Times New Roman"/>
                        </a:rPr>
                        <a:t>дене бөліктерінде</a:t>
                      </a:r>
                      <a:endParaRPr lang="ru-RU" sz="2000" dirty="0">
                        <a:latin typeface="Times New Roman"/>
                        <a:ea typeface="Calibri"/>
                      </a:endParaRPr>
                    </a:p>
                  </a:txBody>
                  <a:tcPr marL="0" marR="0" marT="0" marB="0">
                    <a:lnL>
                      <a:noFill/>
                    </a:lnL>
                    <a:lnR>
                      <a:noFill/>
                    </a:lnR>
                    <a:lnT>
                      <a:noFill/>
                    </a:lnT>
                    <a:lnB>
                      <a:noFill/>
                    </a:lnB>
                    <a:solidFill>
                      <a:srgbClr val="FFFFFF"/>
                    </a:solidFill>
                  </a:tcPr>
                </a:tc>
              </a:tr>
              <a:tr h="608348">
                <a:tc>
                  <a:txBody>
                    <a:bodyPr/>
                    <a:lstStyle/>
                    <a:p>
                      <a:pPr marL="25400" indent="-304800">
                        <a:lnSpc>
                          <a:spcPts val="850"/>
                        </a:lnSpc>
                        <a:spcBef>
                          <a:spcPts val="600"/>
                        </a:spcBef>
                        <a:spcAft>
                          <a:spcPts val="600"/>
                        </a:spcAft>
                      </a:pPr>
                      <a:r>
                        <a:rPr lang="kk-KZ" sz="2000">
                          <a:latin typeface="Times New Roman"/>
                          <a:ea typeface="Calibri"/>
                        </a:rPr>
                        <a:t>жүреді</a:t>
                      </a:r>
                      <a:endParaRPr lang="ru-RU" sz="2000">
                        <a:latin typeface="Times New Roman"/>
                        <a:ea typeface="Calibri"/>
                      </a:endParaRPr>
                    </a:p>
                  </a:txBody>
                  <a:tcPr marL="0" marR="0" marT="0" marB="0">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152400" indent="-304800">
                        <a:lnSpc>
                          <a:spcPts val="850"/>
                        </a:lnSpc>
                        <a:spcBef>
                          <a:spcPts val="600"/>
                        </a:spcBef>
                        <a:spcAft>
                          <a:spcPts val="600"/>
                        </a:spcAft>
                      </a:pPr>
                      <a:r>
                        <a:rPr lang="kk-KZ" sz="2000" u="none" strike="noStrike" spc="-5" dirty="0">
                          <a:solidFill>
                            <a:srgbClr val="000000"/>
                          </a:solidFill>
                          <a:latin typeface="Times New Roman"/>
                          <a:ea typeface="Calibri"/>
                          <a:cs typeface="Times New Roman"/>
                        </a:rPr>
                        <a:t>жүреді</a:t>
                      </a:r>
                      <a:endParaRPr lang="ru-RU" sz="2000" dirty="0">
                        <a:latin typeface="Times New Roman"/>
                        <a:ea typeface="Calibri"/>
                      </a:endParaRPr>
                    </a:p>
                  </a:txBody>
                  <a:tcPr marL="0" marR="0" marT="0" marB="0">
                    <a:lnL>
                      <a:noFill/>
                    </a:lnL>
                    <a:lnR>
                      <a:noFill/>
                    </a:lnR>
                    <a:lnT>
                      <a:noFill/>
                    </a:lnT>
                    <a:lnB w="12700" cap="flat" cmpd="sng" algn="ctr">
                      <a:solidFill>
                        <a:srgbClr val="000000"/>
                      </a:solidFill>
                      <a:prstDash val="solid"/>
                      <a:round/>
                      <a:headEnd type="none" w="med" len="med"/>
                      <a:tailEnd type="none" w="med" len="med"/>
                    </a:lnB>
                    <a:solidFill>
                      <a:srgbClr val="FFFFFF"/>
                    </a:solidFill>
                  </a:tcPr>
                </a:tc>
              </a:tr>
            </a:tbl>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0" y="0"/>
            <a:ext cx="9144001" cy="6858000"/>
          </a:xfrm>
          <a:prstGeom prst="rect">
            <a:avLst/>
          </a:prstGeom>
          <a:noFill/>
          <a:ln w="9525">
            <a:noFill/>
            <a:miter lim="800000"/>
            <a:headEnd/>
            <a:tailEnd/>
          </a:ln>
        </p:spPr>
      </p:pic>
      <p:sp>
        <p:nvSpPr>
          <p:cNvPr id="3" name="Заголовок 1"/>
          <p:cNvSpPr txBox="1">
            <a:spLocks/>
          </p:cNvSpPr>
          <p:nvPr/>
        </p:nvSpPr>
        <p:spPr>
          <a:xfrm>
            <a:off x="428596" y="642918"/>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kk-KZ" sz="4400" b="1" i="0" u="none" strike="noStrike" kern="1200" cap="none" spc="0" normalizeH="0" baseline="0" noProof="0" dirty="0" smtClean="0">
                <a:ln>
                  <a:noFill/>
                </a:ln>
                <a:solidFill>
                  <a:schemeClr val="accent1">
                    <a:lumMod val="60000"/>
                    <a:lumOff val="40000"/>
                  </a:schemeClr>
                </a:solidFill>
                <a:effectLst>
                  <a:outerShdw blurRad="38100" dist="38100" dir="2700000" algn="tl">
                    <a:srgbClr val="000000">
                      <a:alpha val="43137"/>
                    </a:srgbClr>
                  </a:outerShdw>
                </a:effectLst>
                <a:uLnTx/>
                <a:uFillTx/>
                <a:latin typeface="+mj-lt"/>
                <a:ea typeface="+mj-ea"/>
                <a:cs typeface="+mj-cs"/>
              </a:rPr>
              <a:t>Митоздың мәні</a:t>
            </a:r>
            <a:endParaRPr kumimoji="0" lang="ru-RU" sz="4400" b="0" i="0" u="none" strike="noStrike" kern="1200" cap="none" spc="0" normalizeH="0" baseline="0" noProof="0" dirty="0">
              <a:ln>
                <a:noFill/>
              </a:ln>
              <a:solidFill>
                <a:schemeClr val="accent1">
                  <a:lumMod val="60000"/>
                  <a:lumOff val="40000"/>
                </a:schemeClr>
              </a:solidFill>
              <a:effectLst>
                <a:outerShdw blurRad="38100" dist="38100" dir="2700000" algn="tl">
                  <a:srgbClr val="000000">
                    <a:alpha val="43137"/>
                  </a:srgbClr>
                </a:outerShdw>
              </a:effectLst>
              <a:uLnTx/>
              <a:uFillTx/>
              <a:latin typeface="+mj-lt"/>
              <a:ea typeface="+mj-ea"/>
              <a:cs typeface="+mj-cs"/>
            </a:endParaRPr>
          </a:p>
        </p:txBody>
      </p:sp>
      <p:sp>
        <p:nvSpPr>
          <p:cNvPr id="4" name="Содержимое 2"/>
          <p:cNvSpPr txBox="1">
            <a:spLocks/>
          </p:cNvSpPr>
          <p:nvPr/>
        </p:nvSpPr>
        <p:spPr>
          <a:xfrm>
            <a:off x="428596" y="1500174"/>
            <a:ext cx="8229600" cy="5066350"/>
          </a:xfrm>
          <a:prstGeom prst="rect">
            <a:avLst/>
          </a:prstGeom>
        </p:spPr>
        <p:txBody>
          <a:bodyPr>
            <a:normAutofit fontScale="85000" lnSpcReduction="1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kk-KZ" sz="3200" b="1" i="0" u="none" strike="noStrike" kern="1200" cap="none" spc="0" normalizeH="0" baseline="0" noProof="0" dirty="0" smtClean="0">
                <a:ln>
                  <a:noFill/>
                </a:ln>
                <a:solidFill>
                  <a:schemeClr val="tx1"/>
                </a:solidFill>
                <a:effectLst/>
                <a:uLnTx/>
                <a:uFillTx/>
                <a:latin typeface="+mn-lt"/>
                <a:ea typeface="+mn-ea"/>
                <a:cs typeface="+mn-cs"/>
              </a:rPr>
              <a:t>1. Генетикалық тұрақтылық. </a:t>
            </a:r>
            <a:r>
              <a:rPr kumimoji="0" lang="kk-KZ" sz="3200" b="0" i="0" u="none" strike="noStrike" kern="1200" cap="none" spc="0" normalizeH="0" baseline="0" noProof="0" dirty="0" smtClean="0">
                <a:ln>
                  <a:noFill/>
                </a:ln>
                <a:solidFill>
                  <a:schemeClr val="tx1"/>
                </a:solidFill>
                <a:effectLst/>
                <a:uLnTx/>
                <a:uFillTx/>
                <a:latin typeface="+mn-lt"/>
                <a:ea typeface="+mn-ea"/>
                <a:cs typeface="+mn-cs"/>
              </a:rPr>
              <a:t>Митоздың нәтижесінде әрқайсысында ата-ана ядросындағыдай хромосома саны бар екі ядро пайда болады. Қанша дегенмен, хромосомалар ата-ана хромосомаларынан дәл ДНҚ репликациясы жолымен жүзеге асатын болғандықтан, олардың гендері бірдей генетикалық ақпаратты құрайды. Еншілес жасушалар ата-ана жасушаларымен бірдей болады, сондықтан  митоз генетикалық ақпаратқа ешқандай өзгеріс енгізе алмайды. Сондықтан да дәл сол ата-ана жасушасынан пайда болған популяциясы, генетикалық тұрақты.</a:t>
            </a:r>
            <a:endParaRPr kumimoji="0" lang="ru-RU" sz="32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0" y="0"/>
            <a:ext cx="9144001" cy="6858000"/>
          </a:xfrm>
          <a:prstGeom prst="rect">
            <a:avLst/>
          </a:prstGeom>
          <a:noFill/>
          <a:ln w="9525">
            <a:noFill/>
            <a:miter lim="800000"/>
            <a:headEnd/>
            <a:tailEnd/>
          </a:ln>
        </p:spPr>
      </p:pic>
      <p:sp>
        <p:nvSpPr>
          <p:cNvPr id="3" name="Содержимое 2"/>
          <p:cNvSpPr txBox="1">
            <a:spLocks/>
          </p:cNvSpPr>
          <p:nvPr/>
        </p:nvSpPr>
        <p:spPr>
          <a:xfrm>
            <a:off x="285720" y="1357298"/>
            <a:ext cx="8715436" cy="5000636"/>
          </a:xfrm>
          <a:prstGeom prst="rect">
            <a:avLst/>
          </a:prstGeom>
        </p:spPr>
        <p:txBody>
          <a:bodyPr>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kk-KZ" sz="2200" b="1" i="0" u="none" strike="noStrike" kern="1200" cap="none" spc="0" normalizeH="0" baseline="0" noProof="0" dirty="0" smtClean="0">
                <a:ln>
                  <a:noFill/>
                </a:ln>
                <a:solidFill>
                  <a:schemeClr val="tx1"/>
                </a:solidFill>
                <a:effectLst/>
                <a:uLnTx/>
                <a:uFillTx/>
                <a:latin typeface="+mn-lt"/>
                <a:ea typeface="+mn-ea"/>
                <a:cs typeface="+mn-cs"/>
              </a:rPr>
              <a:t>2. Бой.</a:t>
            </a:r>
            <a:r>
              <a:rPr kumimoji="0" lang="kk-KZ" sz="2200" b="0" i="0" u="none" strike="noStrike" kern="1200" cap="none" spc="0" normalizeH="0" baseline="0" noProof="0" dirty="0" smtClean="0">
                <a:ln>
                  <a:noFill/>
                </a:ln>
                <a:solidFill>
                  <a:schemeClr val="tx1"/>
                </a:solidFill>
                <a:effectLst/>
                <a:uLnTx/>
                <a:uFillTx/>
                <a:latin typeface="+mn-lt"/>
                <a:ea typeface="+mn-ea"/>
                <a:cs typeface="+mn-cs"/>
              </a:rPr>
              <a:t> Митоздың нәтижесінде берілген ағзадағы жасуша саны өседі және бұл, көпжасушалы ағзалардың бойы негізінде жатыр.</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kk-KZ" sz="2200" b="1" i="0" u="none" strike="noStrike" kern="1200" cap="none" spc="0" normalizeH="0" baseline="0" noProof="0" dirty="0" smtClean="0">
                <a:ln>
                  <a:noFill/>
                </a:ln>
                <a:solidFill>
                  <a:schemeClr val="tx1"/>
                </a:solidFill>
                <a:effectLst/>
                <a:uLnTx/>
                <a:uFillTx/>
                <a:latin typeface="+mn-lt"/>
                <a:ea typeface="+mn-ea"/>
                <a:cs typeface="+mn-cs"/>
              </a:rPr>
              <a:t>3. Жасушалардың орын ауыстыруы.</a:t>
            </a:r>
            <a:r>
              <a:rPr kumimoji="0" lang="kk-KZ" sz="2200" b="0" i="0" u="none" strike="noStrike" kern="1200" cap="none" spc="0" normalizeH="0" baseline="0" noProof="0" dirty="0" smtClean="0">
                <a:ln>
                  <a:noFill/>
                </a:ln>
                <a:solidFill>
                  <a:schemeClr val="tx1"/>
                </a:solidFill>
                <a:effectLst/>
                <a:uLnTx/>
                <a:uFillTx/>
                <a:latin typeface="+mn-lt"/>
                <a:ea typeface="+mn-ea"/>
                <a:cs typeface="+mn-cs"/>
              </a:rPr>
              <a:t> Жасушалардың және ұлпалардың орын ауыстыруы митозбен байланысты. Жасушалар әрдайым өледі және жаңадан ауысады- айқын үлгі ретінде тері жасушалары қызмет атқарады.</a:t>
            </a:r>
            <a:endParaRPr kumimoji="0" lang="ru-RU" sz="2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kk-KZ" sz="2200" b="1" i="0" u="none" strike="noStrike" kern="1200" cap="none" spc="0" normalizeH="0" baseline="0" noProof="0" dirty="0" smtClean="0">
                <a:ln>
                  <a:noFill/>
                </a:ln>
                <a:solidFill>
                  <a:schemeClr val="tx1"/>
                </a:solidFill>
                <a:effectLst/>
                <a:uLnTx/>
                <a:uFillTx/>
                <a:latin typeface="+mn-lt"/>
                <a:ea typeface="+mn-ea"/>
                <a:cs typeface="+mn-cs"/>
              </a:rPr>
              <a:t>4. Регенерация.</a:t>
            </a:r>
            <a:r>
              <a:rPr kumimoji="0" lang="kk-KZ" sz="2200" b="0" i="0" u="none" strike="noStrike" kern="1200" cap="none" spc="0" normalizeH="0" baseline="0" noProof="0" dirty="0" smtClean="0">
                <a:ln>
                  <a:noFill/>
                </a:ln>
                <a:solidFill>
                  <a:schemeClr val="tx1"/>
                </a:solidFill>
                <a:effectLst/>
                <a:uLnTx/>
                <a:uFillTx/>
                <a:latin typeface="+mn-lt"/>
                <a:ea typeface="+mn-ea"/>
                <a:cs typeface="+mn-cs"/>
              </a:rPr>
              <a:t> Кейбір жануарлар жоғалған дене бөліктерін регенерациялауға қабілетті, мысалы  аяқ (шаянтәріздестер) немесе сәулелер (теңіз жұлдызы). Бұл үшін қажетті жасушалар митоз нәтижесінде пайда болады. </a:t>
            </a:r>
            <a:endParaRPr kumimoji="0" lang="ru-RU" sz="2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kk-KZ" sz="2200" b="1" i="0" u="none" strike="noStrike" kern="1200" cap="none" spc="0" normalizeH="0" baseline="0" noProof="0" dirty="0" smtClean="0">
                <a:ln>
                  <a:noFill/>
                </a:ln>
                <a:solidFill>
                  <a:schemeClr val="tx1"/>
                </a:solidFill>
                <a:effectLst/>
                <a:uLnTx/>
                <a:uFillTx/>
                <a:latin typeface="+mn-lt"/>
                <a:ea typeface="+mn-ea"/>
                <a:cs typeface="+mn-cs"/>
              </a:rPr>
              <a:t>5. Жыныссыз көбею. </a:t>
            </a:r>
            <a:r>
              <a:rPr kumimoji="0" lang="kk-KZ" sz="2200" b="0" i="0" u="none" strike="noStrike" kern="1200" cap="none" spc="0" normalizeH="0" baseline="0" noProof="0" dirty="0" smtClean="0">
                <a:ln>
                  <a:noFill/>
                </a:ln>
                <a:solidFill>
                  <a:schemeClr val="tx1"/>
                </a:solidFill>
                <a:effectLst/>
                <a:uLnTx/>
                <a:uFillTx/>
                <a:latin typeface="+mn-lt"/>
                <a:ea typeface="+mn-ea"/>
                <a:cs typeface="+mn-cs"/>
              </a:rPr>
              <a:t>Митоз жыныссыз көбеюдің негізінде жатыр— берілген түрдің ата-аналық жұбының біреуінен ғана өнген жаңа ағзалардың туындауы. Жыныссыз көбею көптеген түрлерге тән. </a:t>
            </a:r>
            <a:endParaRPr kumimoji="0" lang="ru-RU" sz="22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0" y="0"/>
            <a:ext cx="9144001" cy="6858000"/>
          </a:xfrm>
          <a:prstGeom prst="rect">
            <a:avLst/>
          </a:prstGeom>
          <a:noFill/>
          <a:ln w="9525">
            <a:noFill/>
            <a:miter lim="800000"/>
            <a:headEnd/>
            <a:tailEnd/>
          </a:ln>
        </p:spPr>
      </p:pic>
      <p:sp>
        <p:nvSpPr>
          <p:cNvPr id="3" name="Заголовок 1"/>
          <p:cNvSpPr txBox="1">
            <a:spLocks/>
          </p:cNvSpPr>
          <p:nvPr/>
        </p:nvSpPr>
        <p:spPr>
          <a:xfrm>
            <a:off x="571472" y="571480"/>
            <a:ext cx="8229600" cy="939784"/>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kk-KZ" sz="4400" b="0" i="0" u="none" strike="noStrike" kern="1200" cap="none" spc="0" normalizeH="0" baseline="0" noProof="0" dirty="0" smtClean="0">
                <a:ln>
                  <a:noFill/>
                </a:ln>
                <a:solidFill>
                  <a:schemeClr val="accent1">
                    <a:lumMod val="60000"/>
                    <a:lumOff val="40000"/>
                  </a:schemeClr>
                </a:solidFill>
                <a:effectLst>
                  <a:outerShdw blurRad="38100" dist="38100" dir="2700000" algn="tl">
                    <a:srgbClr val="000000">
                      <a:alpha val="43137"/>
                    </a:srgbClr>
                  </a:outerShdw>
                </a:effectLst>
                <a:uLnTx/>
                <a:uFillTx/>
                <a:latin typeface="+mj-lt"/>
                <a:ea typeface="+mj-ea"/>
                <a:cs typeface="+mj-cs"/>
              </a:rPr>
              <a:t>Хромосома суреттері</a:t>
            </a:r>
            <a:endParaRPr kumimoji="0" lang="ru-RU" sz="4400" b="0" i="0" u="none" strike="noStrike" kern="1200" cap="none" spc="0" normalizeH="0" baseline="0" noProof="0" dirty="0">
              <a:ln>
                <a:noFill/>
              </a:ln>
              <a:solidFill>
                <a:schemeClr val="accent1">
                  <a:lumMod val="60000"/>
                  <a:lumOff val="40000"/>
                </a:schemeClr>
              </a:solidFill>
              <a:effectLst>
                <a:outerShdw blurRad="38100" dist="38100" dir="2700000" algn="tl">
                  <a:srgbClr val="000000">
                    <a:alpha val="43137"/>
                  </a:srgbClr>
                </a:outerShdw>
              </a:effectLst>
              <a:uLnTx/>
              <a:uFillTx/>
              <a:latin typeface="+mj-lt"/>
              <a:ea typeface="+mj-ea"/>
              <a:cs typeface="+mj-cs"/>
            </a:endParaRPr>
          </a:p>
        </p:txBody>
      </p:sp>
      <p:pic>
        <p:nvPicPr>
          <p:cNvPr id="4" name="Рисунок 3"/>
          <p:cNvPicPr/>
          <p:nvPr/>
        </p:nvPicPr>
        <p:blipFill>
          <a:blip r:embed="rId3" cstate="print"/>
          <a:srcRect b="25964"/>
          <a:stretch>
            <a:fillRect/>
          </a:stretch>
        </p:blipFill>
        <p:spPr bwMode="auto">
          <a:xfrm>
            <a:off x="642910" y="2143116"/>
            <a:ext cx="3324228" cy="3286148"/>
          </a:xfrm>
          <a:prstGeom prst="rect">
            <a:avLst/>
          </a:prstGeom>
          <a:noFill/>
          <a:ln w="9525">
            <a:noFill/>
            <a:miter lim="800000"/>
            <a:headEnd/>
            <a:tailEnd/>
          </a:ln>
        </p:spPr>
      </p:pic>
      <p:sp>
        <p:nvSpPr>
          <p:cNvPr id="5" name="Прямоугольник 4"/>
          <p:cNvSpPr/>
          <p:nvPr/>
        </p:nvSpPr>
        <p:spPr>
          <a:xfrm>
            <a:off x="500034" y="5572140"/>
            <a:ext cx="3714776" cy="646331"/>
          </a:xfrm>
          <a:prstGeom prst="rect">
            <a:avLst/>
          </a:prstGeom>
        </p:spPr>
        <p:txBody>
          <a:bodyPr wrap="square">
            <a:spAutoFit/>
          </a:bodyPr>
          <a:lstStyle/>
          <a:p>
            <a:r>
              <a:rPr lang="kk-KZ" i="1" dirty="0" smtClean="0"/>
              <a:t>Адамның хромосома жиытығының фотосуреті (ер адамда).</a:t>
            </a:r>
            <a:endParaRPr lang="ru-RU" dirty="0"/>
          </a:p>
        </p:txBody>
      </p:sp>
      <p:pic>
        <p:nvPicPr>
          <p:cNvPr id="6" name="Рисунок 28"/>
          <p:cNvPicPr>
            <a:picLocks noChangeAspect="1" noChangeArrowheads="1"/>
          </p:cNvPicPr>
          <p:nvPr/>
        </p:nvPicPr>
        <p:blipFill>
          <a:blip r:embed="rId4" cstate="print"/>
          <a:srcRect/>
          <a:stretch>
            <a:fillRect/>
          </a:stretch>
        </p:blipFill>
        <p:spPr bwMode="auto">
          <a:xfrm>
            <a:off x="4357686" y="1714488"/>
            <a:ext cx="1541465" cy="3786214"/>
          </a:xfrm>
          <a:prstGeom prst="rect">
            <a:avLst/>
          </a:prstGeom>
          <a:noFill/>
        </p:spPr>
      </p:pic>
      <p:graphicFrame>
        <p:nvGraphicFramePr>
          <p:cNvPr id="7" name="Таблица 6"/>
          <p:cNvGraphicFramePr>
            <a:graphicFrameLocks noGrp="1"/>
          </p:cNvGraphicFramePr>
          <p:nvPr/>
        </p:nvGraphicFramePr>
        <p:xfrm>
          <a:off x="5857884" y="1500174"/>
          <a:ext cx="2571768" cy="3214710"/>
        </p:xfrm>
        <a:graphic>
          <a:graphicData uri="http://schemas.openxmlformats.org/drawingml/2006/table">
            <a:tbl>
              <a:tblPr/>
              <a:tblGrid>
                <a:gridCol w="2571768"/>
              </a:tblGrid>
              <a:tr h="3214710">
                <a:tc>
                  <a:txBody>
                    <a:bodyPr/>
                    <a:lstStyle/>
                    <a:p>
                      <a:pPr algn="l">
                        <a:lnSpc>
                          <a:spcPct val="107000"/>
                        </a:lnSpc>
                        <a:spcAft>
                          <a:spcPts val="800"/>
                        </a:spcAft>
                        <a:tabLst>
                          <a:tab pos="1318895" algn="l"/>
                        </a:tabLst>
                      </a:pPr>
                      <a:r>
                        <a:rPr lang="kk-KZ" sz="800" b="1" dirty="0" smtClean="0">
                          <a:latin typeface="Arial Narrow"/>
                          <a:ea typeface="Calibri"/>
                          <a:cs typeface="Times New Roman"/>
                        </a:rPr>
                        <a:t> </a:t>
                      </a:r>
                      <a:r>
                        <a:rPr lang="kk-KZ" sz="1000" b="1" dirty="0">
                          <a:latin typeface="Arial Narrow"/>
                          <a:ea typeface="Calibri"/>
                          <a:cs typeface="Times New Roman"/>
                        </a:rPr>
                        <a:t>Екі бірдей хроматидтер- </a:t>
                      </a:r>
                      <a:r>
                        <a:rPr lang="kk-KZ" sz="1000" b="1" dirty="0" smtClean="0">
                          <a:latin typeface="Arial Narrow"/>
                          <a:ea typeface="Calibri"/>
                          <a:cs typeface="Times New Roman"/>
                        </a:rPr>
                        <a:t> </a:t>
                      </a:r>
                      <a:r>
                        <a:rPr lang="kk-KZ" sz="1000" b="1" dirty="0">
                          <a:latin typeface="Arial Narrow"/>
                          <a:ea typeface="Calibri"/>
                          <a:cs typeface="Times New Roman"/>
                        </a:rPr>
                        <a:t>біреуі екіншісіні</a:t>
                      </a:r>
                      <a:r>
                        <a:rPr lang="kk-KZ" sz="1000" b="1" dirty="0">
                          <a:latin typeface="Times New Roman"/>
                          <a:ea typeface="Calibri"/>
                          <a:cs typeface="Times New Roman"/>
                        </a:rPr>
                        <a:t>ң</a:t>
                      </a:r>
                      <a:r>
                        <a:rPr lang="kk-KZ" sz="1000" b="1" dirty="0">
                          <a:latin typeface="Arial Narrow"/>
                          <a:ea typeface="Calibri"/>
                          <a:cs typeface="Times New Roman"/>
                        </a:rPr>
                        <a:t> </a:t>
                      </a:r>
                      <a:r>
                        <a:rPr lang="kk-KZ" sz="1000" b="1" dirty="0" smtClean="0">
                          <a:latin typeface="Arial Narrow"/>
                          <a:ea typeface="Calibri"/>
                          <a:cs typeface="Times New Roman"/>
                        </a:rPr>
                        <a:t>к</a:t>
                      </a:r>
                      <a:r>
                        <a:rPr lang="kk-KZ" sz="1000" b="1" dirty="0" smtClean="0">
                          <a:latin typeface="Times New Roman"/>
                          <a:ea typeface="Calibri"/>
                          <a:cs typeface="Times New Roman"/>
                        </a:rPr>
                        <a:t>ө</a:t>
                      </a:r>
                      <a:r>
                        <a:rPr lang="kk-KZ" sz="1000" b="1" dirty="0" smtClean="0">
                          <a:latin typeface="Arial Narrow"/>
                          <a:ea typeface="Calibri"/>
                          <a:cs typeface="Times New Roman"/>
                        </a:rPr>
                        <a:t>шірмесі. </a:t>
                      </a:r>
                      <a:r>
                        <a:rPr lang="kk-KZ" sz="1000" b="1" dirty="0" smtClean="0">
                          <a:latin typeface="Times New Roman"/>
                          <a:ea typeface="Calibri"/>
                          <a:cs typeface="Times New Roman"/>
                        </a:rPr>
                        <a:t>Ә</a:t>
                      </a:r>
                      <a:r>
                        <a:rPr lang="kk-KZ" sz="1000" b="1" dirty="0" smtClean="0">
                          <a:latin typeface="Arial Narrow"/>
                          <a:ea typeface="Calibri"/>
                          <a:cs typeface="Times New Roman"/>
                        </a:rPr>
                        <a:t>р</a:t>
                      </a:r>
                      <a:r>
                        <a:rPr lang="kk-KZ" sz="1000" b="1" dirty="0" smtClean="0">
                          <a:latin typeface="Times New Roman"/>
                          <a:ea typeface="Calibri"/>
                          <a:cs typeface="Times New Roman"/>
                        </a:rPr>
                        <a:t>қ</a:t>
                      </a:r>
                      <a:r>
                        <a:rPr lang="kk-KZ" sz="1000" b="1" dirty="0" smtClean="0">
                          <a:latin typeface="Arial Narrow"/>
                          <a:ea typeface="Calibri"/>
                          <a:cs typeface="Times New Roman"/>
                        </a:rPr>
                        <a:t>айсысында</a:t>
                      </a:r>
                      <a:r>
                        <a:rPr lang="kk-KZ" sz="1000" b="1" baseline="0" dirty="0" smtClean="0">
                          <a:latin typeface="Arial Narrow"/>
                          <a:ea typeface="Calibri"/>
                          <a:cs typeface="Times New Roman"/>
                        </a:rPr>
                        <a:t> </a:t>
                      </a:r>
                      <a:r>
                        <a:rPr lang="kk-KZ" sz="1000" b="1" dirty="0" smtClean="0">
                          <a:latin typeface="Arial Narrow"/>
                          <a:ea typeface="Calibri"/>
                          <a:cs typeface="Times New Roman"/>
                        </a:rPr>
                        <a:t>бір ДН</a:t>
                      </a:r>
                      <a:r>
                        <a:rPr lang="kk-KZ" sz="1000" b="1" dirty="0" smtClean="0">
                          <a:latin typeface="Times New Roman"/>
                          <a:ea typeface="Calibri"/>
                          <a:cs typeface="Times New Roman"/>
                        </a:rPr>
                        <a:t>Қ</a:t>
                      </a:r>
                      <a:r>
                        <a:rPr lang="kk-KZ" sz="1000" b="1" dirty="0" smtClean="0">
                          <a:latin typeface="Arial Narrow"/>
                          <a:ea typeface="Calibri"/>
                          <a:cs typeface="Times New Roman"/>
                        </a:rPr>
                        <a:t> молекуласы  болады.</a:t>
                      </a:r>
                      <a:endParaRPr lang="ru-RU" sz="1000" b="1" dirty="0" smtClean="0">
                        <a:latin typeface="Calibri"/>
                        <a:ea typeface="Calibri"/>
                        <a:cs typeface="Times New Roman"/>
                      </a:endParaRPr>
                    </a:p>
                    <a:p>
                      <a:pPr algn="l">
                        <a:lnSpc>
                          <a:spcPct val="107000"/>
                        </a:lnSpc>
                        <a:spcAft>
                          <a:spcPts val="800"/>
                        </a:spcAft>
                        <a:tabLst>
                          <a:tab pos="1318895" algn="l"/>
                        </a:tabLst>
                      </a:pPr>
                      <a:endParaRPr lang="kk-KZ" sz="1000" dirty="0" smtClean="0">
                        <a:latin typeface="Times New Roman"/>
                        <a:ea typeface="Calibri"/>
                        <a:cs typeface="Times New Roman"/>
                      </a:endParaRPr>
                    </a:p>
                    <a:p>
                      <a:pPr algn="l">
                        <a:lnSpc>
                          <a:spcPct val="107000"/>
                        </a:lnSpc>
                        <a:spcAft>
                          <a:spcPts val="800"/>
                        </a:spcAft>
                        <a:tabLst>
                          <a:tab pos="1318895" algn="l"/>
                        </a:tabLst>
                      </a:pPr>
                      <a:r>
                        <a:rPr lang="kk-KZ" sz="1000" b="1" dirty="0" smtClean="0">
                          <a:latin typeface="Times New Roman"/>
                          <a:ea typeface="Calibri"/>
                          <a:cs typeface="Times New Roman"/>
                        </a:rPr>
                        <a:t>Ә</a:t>
                      </a:r>
                      <a:r>
                        <a:rPr lang="kk-KZ" sz="1000" b="1" dirty="0" smtClean="0">
                          <a:latin typeface="Arial Narrow"/>
                          <a:ea typeface="Calibri"/>
                          <a:cs typeface="Times New Roman"/>
                        </a:rPr>
                        <a:t>р-т</a:t>
                      </a:r>
                      <a:r>
                        <a:rPr lang="kk-KZ" sz="1000" b="1" dirty="0" smtClean="0">
                          <a:latin typeface="Times New Roman"/>
                          <a:ea typeface="Calibri"/>
                          <a:cs typeface="Times New Roman"/>
                        </a:rPr>
                        <a:t>ү</a:t>
                      </a:r>
                      <a:r>
                        <a:rPr lang="kk-KZ" sz="1000" b="1" dirty="0" smtClean="0">
                          <a:latin typeface="Arial Narrow"/>
                          <a:ea typeface="Calibri"/>
                          <a:cs typeface="Times New Roman"/>
                        </a:rPr>
                        <a:t>рлі </a:t>
                      </a:r>
                      <a:r>
                        <a:rPr lang="kk-KZ" sz="1000" b="1" dirty="0">
                          <a:latin typeface="Arial Narrow"/>
                          <a:ea typeface="Calibri"/>
                          <a:cs typeface="Times New Roman"/>
                        </a:rPr>
                        <a:t>белгілірді аны</a:t>
                      </a:r>
                      <a:r>
                        <a:rPr lang="kk-KZ" sz="1000" b="1" dirty="0">
                          <a:latin typeface="Times New Roman"/>
                          <a:ea typeface="Calibri"/>
                          <a:cs typeface="Times New Roman"/>
                        </a:rPr>
                        <a:t>қ</a:t>
                      </a:r>
                      <a:r>
                        <a:rPr lang="kk-KZ" sz="1000" b="1" dirty="0">
                          <a:latin typeface="Arial Narrow"/>
                          <a:ea typeface="Calibri"/>
                          <a:cs typeface="Times New Roman"/>
                        </a:rPr>
                        <a:t>тайтын </a:t>
                      </a:r>
                      <a:r>
                        <a:rPr lang="kk-KZ" sz="1000" b="1" dirty="0" smtClean="0">
                          <a:latin typeface="Arial Narrow"/>
                          <a:ea typeface="Calibri"/>
                          <a:cs typeface="Times New Roman"/>
                        </a:rPr>
                        <a:t> </a:t>
                      </a:r>
                      <a:r>
                        <a:rPr lang="kk-KZ" sz="1000" b="1" dirty="0">
                          <a:latin typeface="Arial Narrow"/>
                          <a:ea typeface="Calibri"/>
                          <a:cs typeface="Times New Roman"/>
                        </a:rPr>
                        <a:t>гендер.</a:t>
                      </a:r>
                      <a:r>
                        <a:rPr lang="kk-KZ" sz="1000" b="1" dirty="0">
                          <a:latin typeface="Times New Roman"/>
                          <a:ea typeface="Calibri"/>
                          <a:cs typeface="Times New Roman"/>
                        </a:rPr>
                        <a:t>Ә</a:t>
                      </a:r>
                      <a:r>
                        <a:rPr lang="kk-KZ" sz="1000" b="1" dirty="0">
                          <a:latin typeface="Arial Narrow"/>
                          <a:ea typeface="Calibri"/>
                          <a:cs typeface="Times New Roman"/>
                        </a:rPr>
                        <a:t>р ген </a:t>
                      </a:r>
                      <a:r>
                        <a:rPr lang="kk-KZ" sz="1000" b="1" dirty="0" smtClean="0">
                          <a:latin typeface="Arial Narrow"/>
                          <a:ea typeface="Calibri"/>
                          <a:cs typeface="Times New Roman"/>
                        </a:rPr>
                        <a:t>белгілі бір </a:t>
                      </a:r>
                      <a:r>
                        <a:rPr lang="kk-KZ" sz="1000" b="1" baseline="0" dirty="0" smtClean="0">
                          <a:latin typeface="Arial Narrow"/>
                          <a:ea typeface="Calibri"/>
                          <a:cs typeface="Times New Roman"/>
                        </a:rPr>
                        <a:t> </a:t>
                      </a:r>
                      <a:r>
                        <a:rPr lang="kk-KZ" sz="1000" b="1" dirty="0" smtClean="0">
                          <a:latin typeface="Arial Narrow"/>
                          <a:ea typeface="Calibri"/>
                          <a:cs typeface="Times New Roman"/>
                        </a:rPr>
                        <a:t>хромосомада, белгілі бір орын </a:t>
                      </a:r>
                      <a:r>
                        <a:rPr lang="kk-KZ" sz="1000" b="1" baseline="0" dirty="0" smtClean="0">
                          <a:latin typeface="Arial Narrow"/>
                          <a:ea typeface="Calibri"/>
                          <a:cs typeface="Times New Roman"/>
                        </a:rPr>
                        <a:t> </a:t>
                      </a:r>
                      <a:r>
                        <a:rPr lang="kk-KZ" sz="1000" b="1" dirty="0" smtClean="0">
                          <a:latin typeface="Arial Narrow"/>
                          <a:ea typeface="Calibri"/>
                          <a:cs typeface="Times New Roman"/>
                        </a:rPr>
                        <a:t>немесе локус</a:t>
                      </a:r>
                      <a:r>
                        <a:rPr lang="kk-KZ" sz="1000" b="1" baseline="0" dirty="0" smtClean="0">
                          <a:latin typeface="Arial Narrow"/>
                          <a:ea typeface="Calibri"/>
                          <a:cs typeface="Times New Roman"/>
                        </a:rPr>
                        <a:t> </a:t>
                      </a:r>
                      <a:r>
                        <a:rPr lang="kk-KZ" sz="1000" b="1" dirty="0" smtClean="0">
                          <a:latin typeface="Arial Narrow"/>
                          <a:ea typeface="Calibri"/>
                          <a:cs typeface="Times New Roman"/>
                        </a:rPr>
                        <a:t>алады</a:t>
                      </a:r>
                      <a:r>
                        <a:rPr lang="kk-KZ" sz="1000" b="1" dirty="0">
                          <a:latin typeface="Arial Narrow"/>
                          <a:ea typeface="Calibri"/>
                          <a:cs typeface="Times New Roman"/>
                        </a:rPr>
                        <a:t>. Мысалы, </a:t>
                      </a:r>
                      <a:r>
                        <a:rPr lang="kk-KZ" sz="1000" b="1" dirty="0" smtClean="0">
                          <a:latin typeface="Arial Narrow"/>
                          <a:ea typeface="Calibri"/>
                          <a:cs typeface="Times New Roman"/>
                        </a:rPr>
                        <a:t>фиброзды</a:t>
                      </a:r>
                      <a:r>
                        <a:rPr lang="kk-KZ" sz="1000" b="1" dirty="0" smtClean="0">
                          <a:latin typeface="Times New Roman"/>
                          <a:ea typeface="Calibri"/>
                          <a:cs typeface="Times New Roman"/>
                        </a:rPr>
                        <a:t>қ</a:t>
                      </a:r>
                      <a:r>
                        <a:rPr lang="kk-KZ" sz="1000" b="1" dirty="0" smtClean="0">
                          <a:latin typeface="Arial Narrow"/>
                          <a:ea typeface="Calibri"/>
                          <a:cs typeface="Times New Roman"/>
                        </a:rPr>
                        <a:t>-кистозды </a:t>
                      </a:r>
                      <a:r>
                        <a:rPr lang="kk-KZ" sz="1000" b="1" dirty="0">
                          <a:latin typeface="Arial Narrow"/>
                          <a:ea typeface="Calibri"/>
                          <a:cs typeface="Times New Roman"/>
                        </a:rPr>
                        <a:t>дегенерация  </a:t>
                      </a:r>
                      <a:r>
                        <a:rPr lang="kk-KZ" sz="1000" b="1" dirty="0" smtClean="0">
                          <a:latin typeface="Arial Narrow"/>
                          <a:ea typeface="Calibri"/>
                          <a:cs typeface="Times New Roman"/>
                        </a:rPr>
                        <a:t>гені </a:t>
                      </a:r>
                      <a:r>
                        <a:rPr lang="kk-KZ" sz="1000" b="1" dirty="0">
                          <a:latin typeface="Arial Narrow"/>
                          <a:ea typeface="Calibri"/>
                          <a:cs typeface="Times New Roman"/>
                        </a:rPr>
                        <a:t>7 хромосомада локализденген.</a:t>
                      </a:r>
                      <a:endParaRPr lang="ru-RU" sz="1000" b="1" dirty="0">
                        <a:latin typeface="Calibri"/>
                        <a:ea typeface="Calibri"/>
                        <a:cs typeface="Times New Roman"/>
                      </a:endParaRPr>
                    </a:p>
                    <a:p>
                      <a:pPr algn="l">
                        <a:lnSpc>
                          <a:spcPct val="107000"/>
                        </a:lnSpc>
                        <a:spcAft>
                          <a:spcPts val="800"/>
                        </a:spcAft>
                        <a:tabLst>
                          <a:tab pos="1292225" algn="l"/>
                        </a:tabLst>
                      </a:pPr>
                      <a:endParaRPr lang="kk-KZ" sz="1000" dirty="0" smtClean="0">
                        <a:latin typeface="Arial Narrow"/>
                        <a:ea typeface="Calibri"/>
                        <a:cs typeface="Times New Roman"/>
                      </a:endParaRPr>
                    </a:p>
                    <a:p>
                      <a:pPr algn="l">
                        <a:lnSpc>
                          <a:spcPct val="107000"/>
                        </a:lnSpc>
                        <a:spcAft>
                          <a:spcPts val="800"/>
                        </a:spcAft>
                        <a:tabLst>
                          <a:tab pos="1292225" algn="l"/>
                        </a:tabLst>
                      </a:pPr>
                      <a:endParaRPr lang="kk-KZ" sz="1000" dirty="0" smtClean="0">
                        <a:latin typeface="Arial Narrow"/>
                        <a:ea typeface="Calibri"/>
                        <a:cs typeface="Times New Roman"/>
                      </a:endParaRPr>
                    </a:p>
                    <a:p>
                      <a:pPr algn="l">
                        <a:lnSpc>
                          <a:spcPct val="107000"/>
                        </a:lnSpc>
                        <a:spcAft>
                          <a:spcPts val="800"/>
                        </a:spcAft>
                        <a:tabLst>
                          <a:tab pos="1292225" algn="l"/>
                        </a:tabLst>
                      </a:pPr>
                      <a:endParaRPr lang="kk-KZ" sz="1000" dirty="0" smtClean="0">
                        <a:latin typeface="Arial Narrow"/>
                        <a:ea typeface="Calibri"/>
                        <a:cs typeface="Times New Roman"/>
                      </a:endParaRPr>
                    </a:p>
                    <a:p>
                      <a:pPr algn="l">
                        <a:lnSpc>
                          <a:spcPct val="107000"/>
                        </a:lnSpc>
                        <a:spcAft>
                          <a:spcPts val="800"/>
                        </a:spcAft>
                        <a:tabLst>
                          <a:tab pos="1292225" algn="l"/>
                        </a:tabLst>
                      </a:pPr>
                      <a:r>
                        <a:rPr lang="kk-KZ" sz="1000" b="1" dirty="0" smtClean="0">
                          <a:latin typeface="Arial Narrow"/>
                          <a:ea typeface="Calibri"/>
                          <a:cs typeface="Times New Roman"/>
                        </a:rPr>
                        <a:t>Центромера-хроматидтерді </a:t>
                      </a:r>
                      <a:r>
                        <a:rPr lang="kk-KZ" sz="1000" b="1" baseline="0" dirty="0" smtClean="0">
                          <a:latin typeface="Arial Narrow"/>
                          <a:ea typeface="Calibri"/>
                          <a:cs typeface="Times New Roman"/>
                        </a:rPr>
                        <a:t> </a:t>
                      </a:r>
                      <a:r>
                        <a:rPr lang="kk-KZ" sz="1000" b="1" dirty="0" smtClean="0">
                          <a:latin typeface="Arial Narrow"/>
                          <a:ea typeface="Calibri"/>
                          <a:cs typeface="Times New Roman"/>
                        </a:rPr>
                        <a:t>байланыстыратын </a:t>
                      </a:r>
                      <a:r>
                        <a:rPr lang="kk-KZ" sz="1000" b="1" dirty="0">
                          <a:latin typeface="Arial Narrow"/>
                          <a:ea typeface="Calibri"/>
                          <a:cs typeface="Times New Roman"/>
                        </a:rPr>
                        <a:t>айма</a:t>
                      </a:r>
                      <a:r>
                        <a:rPr lang="kk-KZ" sz="1000" b="1" dirty="0">
                          <a:latin typeface="Times New Roman"/>
                          <a:ea typeface="Calibri"/>
                          <a:cs typeface="Times New Roman"/>
                        </a:rPr>
                        <a:t>қ</a:t>
                      </a:r>
                      <a:r>
                        <a:rPr lang="kk-KZ" sz="1000" b="1" dirty="0">
                          <a:latin typeface="Arial Narrow"/>
                          <a:ea typeface="Calibri"/>
                          <a:cs typeface="Times New Roman"/>
                        </a:rPr>
                        <a:t>. </a:t>
                      </a:r>
                      <a:r>
                        <a:rPr lang="kk-KZ" sz="1000" b="1" dirty="0" smtClean="0">
                          <a:latin typeface="Arial Narrow"/>
                          <a:ea typeface="Calibri"/>
                          <a:cs typeface="Times New Roman"/>
                        </a:rPr>
                        <a:t>Б</a:t>
                      </a:r>
                      <a:r>
                        <a:rPr lang="kk-KZ" sz="1000" b="1" dirty="0" smtClean="0">
                          <a:latin typeface="Times New Roman"/>
                          <a:ea typeface="Calibri"/>
                          <a:cs typeface="Times New Roman"/>
                        </a:rPr>
                        <a:t>ұ</a:t>
                      </a:r>
                      <a:r>
                        <a:rPr lang="kk-KZ" sz="1000" b="1" dirty="0" smtClean="0">
                          <a:latin typeface="Arial Narrow"/>
                          <a:ea typeface="Calibri"/>
                          <a:cs typeface="Times New Roman"/>
                        </a:rPr>
                        <a:t>л </a:t>
                      </a:r>
                      <a:r>
                        <a:rPr lang="kk-KZ" sz="1000" b="1" dirty="0">
                          <a:latin typeface="Arial Narrow"/>
                          <a:ea typeface="Calibri"/>
                          <a:cs typeface="Times New Roman"/>
                        </a:rPr>
                        <a:t>айма</a:t>
                      </a:r>
                      <a:r>
                        <a:rPr lang="kk-KZ" sz="1000" b="1" dirty="0">
                          <a:latin typeface="Times New Roman"/>
                          <a:ea typeface="Calibri"/>
                          <a:cs typeface="Times New Roman"/>
                        </a:rPr>
                        <a:t>қ</a:t>
                      </a:r>
                      <a:r>
                        <a:rPr lang="kk-KZ" sz="1000" b="1" dirty="0">
                          <a:latin typeface="Arial Narrow"/>
                          <a:ea typeface="Calibri"/>
                          <a:cs typeface="Times New Roman"/>
                        </a:rPr>
                        <a:t> боялмайды.    </a:t>
                      </a:r>
                      <a:endParaRPr lang="ru-RU" sz="1000" b="1" dirty="0">
                        <a:latin typeface="Calibri"/>
                        <a:ea typeface="Calibri"/>
                        <a:cs typeface="Times New Roman"/>
                      </a:endParaRPr>
                    </a:p>
                  </a:txBody>
                  <a:tcPr marL="114300" marR="114300" marT="0" marB="0">
                    <a:lnL>
                      <a:noFill/>
                    </a:lnL>
                    <a:lnR>
                      <a:noFill/>
                    </a:lnR>
                    <a:lnT>
                      <a:noFill/>
                    </a:lnT>
                    <a:lnB>
                      <a:noFill/>
                    </a:lnB>
                  </a:tcPr>
                </a:tc>
              </a:tr>
            </a:tbl>
          </a:graphicData>
        </a:graphic>
      </p:graphicFrame>
      <p:sp>
        <p:nvSpPr>
          <p:cNvPr id="8" name="Прямоугольник 7"/>
          <p:cNvSpPr/>
          <p:nvPr/>
        </p:nvSpPr>
        <p:spPr>
          <a:xfrm>
            <a:off x="4286248" y="5572140"/>
            <a:ext cx="4572000" cy="646331"/>
          </a:xfrm>
          <a:prstGeom prst="rect">
            <a:avLst/>
          </a:prstGeom>
        </p:spPr>
        <p:txBody>
          <a:bodyPr>
            <a:spAutoFit/>
          </a:bodyPr>
          <a:lstStyle/>
          <a:p>
            <a:r>
              <a:rPr lang="kk-KZ" i="1" dirty="0" smtClean="0"/>
              <a:t>Хромосома құрылымының оңайлатылған сызбасы. </a:t>
            </a:r>
            <a:endParaRPr lang="ru-RU"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0" y="0"/>
            <a:ext cx="9144001" cy="6858000"/>
          </a:xfrm>
          <a:prstGeom prst="rect">
            <a:avLst/>
          </a:prstGeom>
          <a:noFill/>
          <a:ln w="9525">
            <a:noFill/>
            <a:miter lim="800000"/>
            <a:headEnd/>
            <a:tailEnd/>
          </a:ln>
        </p:spPr>
      </p:pic>
      <p:sp>
        <p:nvSpPr>
          <p:cNvPr id="3" name="Заголовок 1"/>
          <p:cNvSpPr txBox="1">
            <a:spLocks/>
          </p:cNvSpPr>
          <p:nvPr/>
        </p:nvSpPr>
        <p:spPr>
          <a:xfrm>
            <a:off x="428596" y="571480"/>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kk-KZ" sz="5400" b="1" i="0" u="none" strike="noStrike" kern="1200" cap="none" spc="0" normalizeH="0" baseline="0" noProof="0" dirty="0" smtClean="0">
                <a:ln>
                  <a:noFill/>
                </a:ln>
                <a:solidFill>
                  <a:schemeClr val="accent1">
                    <a:lumMod val="60000"/>
                    <a:lumOff val="40000"/>
                  </a:schemeClr>
                </a:solidFill>
                <a:effectLst>
                  <a:outerShdw blurRad="38100" dist="38100" dir="2700000" algn="tl">
                    <a:srgbClr val="000000">
                      <a:alpha val="43137"/>
                    </a:srgbClr>
                  </a:outerShdw>
                </a:effectLst>
                <a:uLnTx/>
                <a:uFillTx/>
                <a:latin typeface="+mj-lt"/>
                <a:ea typeface="+mj-ea"/>
                <a:cs typeface="+mj-cs"/>
              </a:rPr>
              <a:t>Мейоз</a:t>
            </a:r>
            <a:endParaRPr kumimoji="0" lang="ru-RU" sz="6000" b="0" i="0" u="none" strike="noStrike" kern="1200" cap="none" spc="0" normalizeH="0" baseline="0" noProof="0" dirty="0">
              <a:ln>
                <a:noFill/>
              </a:ln>
              <a:solidFill>
                <a:schemeClr val="accent1">
                  <a:lumMod val="60000"/>
                  <a:lumOff val="40000"/>
                </a:schemeClr>
              </a:solidFill>
              <a:effectLst>
                <a:outerShdw blurRad="38100" dist="38100" dir="2700000" algn="tl">
                  <a:srgbClr val="000000">
                    <a:alpha val="43137"/>
                  </a:srgbClr>
                </a:outerShdw>
              </a:effectLst>
              <a:uLnTx/>
              <a:uFillTx/>
              <a:latin typeface="+mj-lt"/>
              <a:ea typeface="+mj-ea"/>
              <a:cs typeface="+mj-cs"/>
            </a:endParaRPr>
          </a:p>
        </p:txBody>
      </p:sp>
      <p:sp>
        <p:nvSpPr>
          <p:cNvPr id="4" name="Содержимое 2"/>
          <p:cNvSpPr txBox="1">
            <a:spLocks/>
          </p:cNvSpPr>
          <p:nvPr/>
        </p:nvSpPr>
        <p:spPr>
          <a:xfrm>
            <a:off x="500034" y="1571612"/>
            <a:ext cx="8229600" cy="4923474"/>
          </a:xfrm>
          <a:prstGeom prst="rect">
            <a:avLst/>
          </a:prstGeom>
        </p:spPr>
        <p:txBody>
          <a:bodyPr>
            <a:normAutofit fontScale="925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kk-KZ" sz="3200" b="0" i="0" u="none" strike="noStrike" kern="1200" cap="none" spc="0" normalizeH="0" baseline="0" noProof="0" dirty="0" smtClean="0">
                <a:ln>
                  <a:noFill/>
                </a:ln>
                <a:solidFill>
                  <a:schemeClr val="tx1"/>
                </a:solidFill>
                <a:effectLst/>
                <a:uLnTx/>
                <a:uFillTx/>
                <a:latin typeface="+mn-lt"/>
                <a:ea typeface="+mn-ea"/>
                <a:cs typeface="+mn-cs"/>
              </a:rPr>
              <a:t>Мейоз (грек тілінен аударғанда </a:t>
            </a:r>
            <a:r>
              <a:rPr kumimoji="0" lang="kk-KZ" sz="3200" b="1" i="0" u="none" strike="noStrike" kern="1200" cap="none" spc="0" normalizeH="0" baseline="0" noProof="0" dirty="0" smtClean="0">
                <a:ln>
                  <a:noFill/>
                </a:ln>
                <a:solidFill>
                  <a:schemeClr val="tx1"/>
                </a:solidFill>
                <a:effectLst/>
                <a:uLnTx/>
                <a:uFillTx/>
                <a:latin typeface="+mn-lt"/>
                <a:ea typeface="+mn-ea"/>
                <a:cs typeface="+mn-cs"/>
              </a:rPr>
              <a:t>meiosis</a:t>
            </a:r>
            <a:r>
              <a:rPr kumimoji="0" lang="kk-KZ" sz="3200" b="0" i="0" u="none" strike="noStrike" kern="1200" cap="none" spc="0" normalizeH="0" baseline="0" noProof="0" dirty="0" smtClean="0">
                <a:ln>
                  <a:noFill/>
                </a:ln>
                <a:solidFill>
                  <a:schemeClr val="tx1"/>
                </a:solidFill>
                <a:effectLst/>
                <a:uLnTx/>
                <a:uFillTx/>
                <a:latin typeface="+mn-lt"/>
                <a:ea typeface="+mn-ea"/>
                <a:cs typeface="+mn-cs"/>
              </a:rPr>
              <a:t>— азаю) —бұл диплоидтыдан(2</a:t>
            </a:r>
            <a:r>
              <a:rPr kumimoji="0" lang="kk-KZ" sz="3200" b="1" i="0" u="none" strike="noStrike" kern="1200" cap="none" spc="0" normalizeH="0" baseline="0" noProof="0" dirty="0" smtClean="0">
                <a:ln>
                  <a:noFill/>
                </a:ln>
                <a:solidFill>
                  <a:schemeClr val="tx1"/>
                </a:solidFill>
                <a:effectLst/>
                <a:uLnTx/>
                <a:uFillTx/>
                <a:latin typeface="+mn-lt"/>
                <a:ea typeface="+mn-ea"/>
                <a:cs typeface="+mn-cs"/>
              </a:rPr>
              <a:t>n</a:t>
            </a:r>
            <a:r>
              <a:rPr kumimoji="0" lang="kk-KZ" sz="3200" b="0" i="0" u="none" strike="noStrike" kern="1200" cap="none" spc="0" normalizeH="0" baseline="0" noProof="0" dirty="0" smtClean="0">
                <a:ln>
                  <a:noFill/>
                </a:ln>
                <a:solidFill>
                  <a:schemeClr val="tx1"/>
                </a:solidFill>
                <a:effectLst/>
                <a:uLnTx/>
                <a:uFillTx/>
                <a:latin typeface="+mn-lt"/>
                <a:ea typeface="+mn-ea"/>
                <a:cs typeface="+mn-cs"/>
              </a:rPr>
              <a:t>) гаплоидтыға(</a:t>
            </a:r>
            <a:r>
              <a:rPr kumimoji="0" lang="kk-KZ" sz="3200" b="1" i="0" u="none" strike="noStrike" kern="1200" cap="none" spc="0" normalizeH="0" baseline="0" noProof="0" dirty="0" smtClean="0">
                <a:ln>
                  <a:noFill/>
                </a:ln>
                <a:solidFill>
                  <a:schemeClr val="tx1"/>
                </a:solidFill>
                <a:effectLst/>
                <a:uLnTx/>
                <a:uFillTx/>
                <a:latin typeface="+mn-lt"/>
                <a:ea typeface="+mn-ea"/>
                <a:cs typeface="+mn-cs"/>
              </a:rPr>
              <a:t>n</a:t>
            </a:r>
            <a:r>
              <a:rPr kumimoji="0" lang="kk-KZ" sz="3200" b="0" i="0" u="none" strike="noStrike" kern="1200" cap="none" spc="0" normalizeH="0" baseline="0" noProof="0" dirty="0" smtClean="0">
                <a:ln>
                  <a:noFill/>
                </a:ln>
                <a:solidFill>
                  <a:schemeClr val="tx1"/>
                </a:solidFill>
                <a:effectLst/>
                <a:uLnTx/>
                <a:uFillTx/>
                <a:latin typeface="+mn-lt"/>
                <a:ea typeface="+mn-ea"/>
                <a:cs typeface="+mn-cs"/>
              </a:rPr>
              <a:t>) дейін хромосома санының азаюымен бірге жүретін ядроның бөліну формасы. Митоздағы сияқты, сонымен қатар интерфаза кезінде ДНҚ репликациясы ата-аналық жасушада жүреді, бірақ бұның артында </a:t>
            </a:r>
            <a:r>
              <a:rPr kumimoji="0" lang="kk-KZ" sz="3200" b="1" i="0" u="none" strike="noStrike" kern="1200" cap="none" spc="0" normalizeH="0" baseline="0" noProof="0" dirty="0" smtClean="0">
                <a:ln>
                  <a:noFill/>
                </a:ln>
                <a:solidFill>
                  <a:schemeClr val="tx1"/>
                </a:solidFill>
                <a:effectLst/>
                <a:uLnTx/>
                <a:uFillTx/>
                <a:latin typeface="+mn-lt"/>
                <a:ea typeface="+mn-ea"/>
                <a:cs typeface="+mn-cs"/>
              </a:rPr>
              <a:t>мейоздың бірінші бөлінуі (мейоз І)</a:t>
            </a:r>
            <a:r>
              <a:rPr kumimoji="0" lang="kk-KZ" sz="3200" b="0" i="0" u="none" strike="noStrike" kern="1200" cap="none" spc="0" normalizeH="0" baseline="0" noProof="0" dirty="0" smtClean="0">
                <a:ln>
                  <a:noFill/>
                </a:ln>
                <a:solidFill>
                  <a:schemeClr val="tx1"/>
                </a:solidFill>
                <a:effectLst/>
                <a:uLnTx/>
                <a:uFillTx/>
                <a:latin typeface="+mn-lt"/>
                <a:ea typeface="+mn-ea"/>
                <a:cs typeface="+mn-cs"/>
              </a:rPr>
              <a:t> және </a:t>
            </a:r>
            <a:r>
              <a:rPr kumimoji="0" lang="kk-KZ" sz="3200" b="1" i="0" u="none" strike="noStrike" kern="1200" cap="none" spc="0" normalizeH="0" baseline="0" noProof="0" dirty="0" smtClean="0">
                <a:ln>
                  <a:noFill/>
                </a:ln>
                <a:solidFill>
                  <a:schemeClr val="tx1"/>
                </a:solidFill>
                <a:effectLst/>
                <a:uLnTx/>
                <a:uFillTx/>
                <a:latin typeface="+mn-lt"/>
                <a:ea typeface="+mn-ea"/>
                <a:cs typeface="+mn-cs"/>
              </a:rPr>
              <a:t>мейоздың екінші бөлінуі (мейоз ІІ) </a:t>
            </a:r>
            <a:r>
              <a:rPr kumimoji="0" lang="kk-KZ" sz="3200" b="0" i="0" u="none" strike="noStrike" kern="1200" cap="none" spc="0" normalizeH="0" baseline="0" noProof="0" dirty="0" smtClean="0">
                <a:ln>
                  <a:noFill/>
                </a:ln>
                <a:solidFill>
                  <a:schemeClr val="tx1"/>
                </a:solidFill>
                <a:effectLst/>
                <a:uLnTx/>
                <a:uFillTx/>
                <a:latin typeface="+mn-lt"/>
                <a:ea typeface="+mn-ea"/>
                <a:cs typeface="+mn-cs"/>
              </a:rPr>
              <a:t>деп белгілі ядро және жасуша бөлінуінің </a:t>
            </a:r>
            <a:r>
              <a:rPr kumimoji="0" lang="kk-KZ" sz="3200" b="1" i="0" u="none" strike="noStrike" kern="1200" cap="none" spc="0" normalizeH="0" baseline="0" noProof="0" dirty="0" smtClean="0">
                <a:ln>
                  <a:noFill/>
                </a:ln>
                <a:solidFill>
                  <a:schemeClr val="tx1"/>
                </a:solidFill>
                <a:effectLst/>
                <a:uLnTx/>
                <a:uFillTx/>
                <a:latin typeface="+mn-lt"/>
                <a:ea typeface="+mn-ea"/>
                <a:cs typeface="+mn-cs"/>
              </a:rPr>
              <a:t>екі</a:t>
            </a:r>
            <a:r>
              <a:rPr kumimoji="0" lang="kk-KZ" sz="3200" b="0" i="0" u="none" strike="noStrike" kern="1200" cap="none" spc="0" normalizeH="0" baseline="0" noProof="0" dirty="0" smtClean="0">
                <a:ln>
                  <a:noFill/>
                </a:ln>
                <a:solidFill>
                  <a:schemeClr val="tx1"/>
                </a:solidFill>
                <a:effectLst/>
                <a:uLnTx/>
                <a:uFillTx/>
                <a:latin typeface="+mn-lt"/>
                <a:ea typeface="+mn-ea"/>
                <a:cs typeface="+mn-cs"/>
              </a:rPr>
              <a:t> циклі жүреді. Осылайша, бір диплоидтық жасуша төрт гаплоидтық жасушаға бастама береді.</a:t>
            </a:r>
            <a:endParaRPr kumimoji="0" lang="ru-RU"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ru-RU"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0" y="0"/>
            <a:ext cx="9144001" cy="6858000"/>
          </a:xfrm>
          <a:prstGeom prst="rect">
            <a:avLst/>
          </a:prstGeom>
          <a:noFill/>
          <a:ln w="9525">
            <a:noFill/>
            <a:miter lim="800000"/>
            <a:headEnd/>
            <a:tailEnd/>
          </a:ln>
        </p:spPr>
      </p:pic>
      <p:sp>
        <p:nvSpPr>
          <p:cNvPr id="3" name="Содержимое 2"/>
          <p:cNvSpPr txBox="1">
            <a:spLocks/>
          </p:cNvSpPr>
          <p:nvPr/>
        </p:nvSpPr>
        <p:spPr>
          <a:xfrm>
            <a:off x="279133" y="1285860"/>
            <a:ext cx="8693483" cy="5286412"/>
          </a:xfrm>
          <a:prstGeom prst="rect">
            <a:avLst/>
          </a:prstGeom>
        </p:spPr>
        <p:txBody>
          <a:bodyPr>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kk-KZ" sz="3200" b="0" i="0" u="none" strike="noStrike" kern="1200" cap="none" spc="0" normalizeH="0" baseline="0" noProof="0" dirty="0" smtClean="0">
                <a:ln>
                  <a:noFill/>
                </a:ln>
                <a:solidFill>
                  <a:schemeClr val="tx1"/>
                </a:solidFill>
                <a:effectLst/>
                <a:uLnTx/>
                <a:uFillTx/>
                <a:latin typeface="+mn-lt"/>
                <a:ea typeface="+mn-ea"/>
                <a:cs typeface="+mn-cs"/>
              </a:rPr>
              <a:t>Мейоз жануарларда спермий мен жұмыртқа жасушасы түзілуінен(гаметогенез) және өсімдіктерде споралардың түзілуінен жүреді.</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kk-KZ" sz="3200" b="0" i="0" u="none" strike="noStrike" kern="1200" cap="none" spc="0" normalizeH="0" baseline="0" noProof="0" dirty="0" smtClean="0">
                <a:ln>
                  <a:noFill/>
                </a:ln>
                <a:solidFill>
                  <a:schemeClr val="tx1"/>
                </a:solidFill>
                <a:effectLst/>
                <a:uLnTx/>
                <a:uFillTx/>
                <a:latin typeface="+mn-lt"/>
                <a:ea typeface="+mn-ea"/>
                <a:cs typeface="+mn-cs"/>
              </a:rPr>
              <a:t>Митоз тәрізді, мейоз да үздіксіз процесс, бірақ оны да ыңғайлылық үшін профаза, метафаза, анафаза және телофазаға бөлуге болады. Бұл кезеңдер мейоздың бірінші бөлінуінде жүреді және екінші бөлінуінде тағы бір рет қайталанады. </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cstate="print"/>
          <a:srcRect/>
          <a:stretch>
            <a:fillRect/>
          </a:stretch>
        </p:blipFill>
        <p:spPr bwMode="auto">
          <a:xfrm>
            <a:off x="0" y="0"/>
            <a:ext cx="9144001" cy="6858000"/>
          </a:xfrm>
          <a:prstGeom prst="rect">
            <a:avLst/>
          </a:prstGeom>
          <a:noFill/>
          <a:ln w="9525">
            <a:noFill/>
            <a:miter lim="800000"/>
            <a:headEnd/>
            <a:tailEnd/>
          </a:ln>
        </p:spPr>
      </p:pic>
      <p:graphicFrame>
        <p:nvGraphicFramePr>
          <p:cNvPr id="189442" name="Object 2"/>
          <p:cNvGraphicFramePr>
            <a:graphicFrameLocks noChangeAspect="1"/>
          </p:cNvGraphicFramePr>
          <p:nvPr/>
        </p:nvGraphicFramePr>
        <p:xfrm>
          <a:off x="357158" y="1214422"/>
          <a:ext cx="4500565" cy="5500726"/>
        </p:xfrm>
        <a:graphic>
          <a:graphicData uri="http://schemas.openxmlformats.org/presentationml/2006/ole">
            <p:oleObj spid="_x0000_s189444" name="Точечный рисунок" r:id="rId4" imgW="3304762" imgH="3419952" progId="PBrush">
              <p:embed/>
            </p:oleObj>
          </a:graphicData>
        </a:graphic>
      </p:graphicFrame>
      <p:sp>
        <p:nvSpPr>
          <p:cNvPr id="4" name="Прямоугольник 3"/>
          <p:cNvSpPr/>
          <p:nvPr/>
        </p:nvSpPr>
        <p:spPr>
          <a:xfrm>
            <a:off x="4929190" y="428604"/>
            <a:ext cx="3500462" cy="6001643"/>
          </a:xfrm>
          <a:prstGeom prst="rect">
            <a:avLst/>
          </a:prstGeom>
        </p:spPr>
        <p:txBody>
          <a:bodyPr wrap="square">
            <a:spAutoFit/>
          </a:bodyPr>
          <a:lstStyle/>
          <a:p>
            <a:r>
              <a:rPr lang="kk-KZ" sz="2400" i="1" dirty="0" smtClean="0"/>
              <a:t>Бір хромосоманың көбеюі және ядро мен жасушаның екі кейінгі бөлінуі үлгісіндегі, мейоздың басты кезеңдерінің сызба түріндегі суреті . Митоздағы тәрізді, хромосомалар жалғыз және қос құрылымды бола алатындығына назар аударыңыз.  Екіеселенген хромосоманың екі бөлігін хроматидтер деп атайды.</a:t>
            </a:r>
            <a:endParaRPr lang="ru-RU" sz="2400"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cstate="print"/>
          <a:srcRect/>
          <a:stretch>
            <a:fillRect/>
          </a:stretch>
        </p:blipFill>
        <p:spPr bwMode="auto">
          <a:xfrm>
            <a:off x="0" y="0"/>
            <a:ext cx="9144001" cy="6858000"/>
          </a:xfrm>
          <a:prstGeom prst="rect">
            <a:avLst/>
          </a:prstGeom>
          <a:noFill/>
          <a:ln w="9525">
            <a:noFill/>
            <a:miter lim="800000"/>
            <a:headEnd/>
            <a:tailEnd/>
          </a:ln>
        </p:spPr>
      </p:pic>
      <p:graphicFrame>
        <p:nvGraphicFramePr>
          <p:cNvPr id="3" name="Таблица 2"/>
          <p:cNvGraphicFramePr>
            <a:graphicFrameLocks noGrp="1"/>
          </p:cNvGraphicFramePr>
          <p:nvPr/>
        </p:nvGraphicFramePr>
        <p:xfrm>
          <a:off x="3500430" y="500042"/>
          <a:ext cx="2571768" cy="1214446"/>
        </p:xfrm>
        <a:graphic>
          <a:graphicData uri="http://schemas.openxmlformats.org/drawingml/2006/table">
            <a:tbl>
              <a:tblPr/>
              <a:tblGrid>
                <a:gridCol w="2571768"/>
              </a:tblGrid>
              <a:tr h="1214446">
                <a:tc>
                  <a:txBody>
                    <a:bodyPr/>
                    <a:lstStyle/>
                    <a:p>
                      <a:pPr marL="190500" marR="0" lvl="0" indent="-190500" algn="just" defTabSz="914400" rtl="0" eaLnBrk="1" fontAlgn="auto" latinLnBrk="0" hangingPunct="1">
                        <a:lnSpc>
                          <a:spcPts val="1010"/>
                        </a:lnSpc>
                        <a:spcBef>
                          <a:spcPts val="600"/>
                        </a:spcBef>
                        <a:spcAft>
                          <a:spcPts val="0"/>
                        </a:spcAft>
                        <a:buClrTx/>
                        <a:buSzTx/>
                        <a:buFontTx/>
                        <a:buNone/>
                        <a:tabLst/>
                        <a:defRPr/>
                      </a:pP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a:p>
                      <a:pPr marL="190500" marR="0" lvl="0" indent="-190500" algn="just" defTabSz="914400" rtl="0" eaLnBrk="1" fontAlgn="auto" latinLnBrk="0" hangingPunct="1">
                        <a:lnSpc>
                          <a:spcPts val="1010"/>
                        </a:lnSpc>
                        <a:spcBef>
                          <a:spcPts val="600"/>
                        </a:spcBef>
                        <a:spcAft>
                          <a:spcPts val="0"/>
                        </a:spcAft>
                        <a:buClrTx/>
                        <a:buSzTx/>
                        <a:buFontTx/>
                        <a:buNone/>
                        <a:tabLst/>
                        <a:defRPr/>
                      </a:pPr>
                      <a:endParaRPr kumimoji="0" lang="kk-KZ" sz="1600" b="0" i="1" u="none" strike="noStrike" cap="none" normalizeH="0" baseline="0" dirty="0" smtClean="0">
                        <a:ln>
                          <a:noFill/>
                        </a:ln>
                        <a:solidFill>
                          <a:schemeClr val="tx1"/>
                        </a:solidFill>
                        <a:effectLst/>
                        <a:latin typeface="Times New Roman" pitchFamily="18" charset="0"/>
                        <a:cs typeface="Times New Roman" pitchFamily="18" charset="0"/>
                      </a:endParaRPr>
                    </a:p>
                    <a:p>
                      <a:pPr marL="190500" marR="0" lvl="0" indent="-190500" algn="just" defTabSz="914400" rtl="0" eaLnBrk="1" fontAlgn="auto" latinLnBrk="0" hangingPunct="1">
                        <a:lnSpc>
                          <a:spcPts val="1010"/>
                        </a:lnSpc>
                        <a:spcBef>
                          <a:spcPts val="600"/>
                        </a:spcBef>
                        <a:spcAft>
                          <a:spcPts val="0"/>
                        </a:spcAft>
                        <a:buClrTx/>
                        <a:buSzTx/>
                        <a:buFontTx/>
                        <a:buNone/>
                        <a:tabLst/>
                        <a:defRPr/>
                      </a:pPr>
                      <a:r>
                        <a:rPr kumimoji="0" lang="kk-KZ" sz="1600" b="0" i="1" u="none" strike="noStrike" cap="none" normalizeH="0" baseline="0" dirty="0" smtClean="0">
                          <a:ln>
                            <a:noFill/>
                          </a:ln>
                          <a:solidFill>
                            <a:schemeClr val="tx1"/>
                          </a:solidFill>
                          <a:effectLst/>
                          <a:latin typeface="Times New Roman" pitchFamily="18" charset="0"/>
                          <a:cs typeface="Times New Roman" pitchFamily="18" charset="0"/>
                        </a:rPr>
                        <a:t>Жануар жасушасындағы </a:t>
                      </a:r>
                    </a:p>
                    <a:p>
                      <a:pPr marL="190500" marR="0" lvl="0" indent="-190500" algn="just" defTabSz="914400" rtl="0" eaLnBrk="1" fontAlgn="auto" latinLnBrk="0" hangingPunct="1">
                        <a:lnSpc>
                          <a:spcPts val="1010"/>
                        </a:lnSpc>
                        <a:spcBef>
                          <a:spcPts val="600"/>
                        </a:spcBef>
                        <a:spcAft>
                          <a:spcPts val="0"/>
                        </a:spcAft>
                        <a:buClrTx/>
                        <a:buSzTx/>
                        <a:buFontTx/>
                        <a:buNone/>
                        <a:tabLst/>
                        <a:defRPr/>
                      </a:pPr>
                      <a:r>
                        <a:rPr kumimoji="0" lang="kk-KZ" sz="1600" b="0" i="1" u="none" strike="noStrike" cap="none" normalizeH="0" baseline="0" dirty="0" smtClean="0">
                          <a:ln>
                            <a:noFill/>
                          </a:ln>
                          <a:solidFill>
                            <a:schemeClr val="tx1"/>
                          </a:solidFill>
                          <a:effectLst/>
                          <a:latin typeface="Times New Roman" pitchFamily="18" charset="0"/>
                          <a:cs typeface="Times New Roman" pitchFamily="18" charset="0"/>
                        </a:rPr>
                        <a:t>мейоз</a:t>
                      </a:r>
                      <a:endParaRPr kumimoji="0" lang="ru-RU" sz="1600" b="0" i="1" u="none" strike="noStrike" cap="none" normalizeH="0" baseline="0" dirty="0" smtClean="0">
                        <a:ln>
                          <a:noFill/>
                        </a:ln>
                        <a:solidFill>
                          <a:schemeClr val="tx1"/>
                        </a:solidFill>
                        <a:effectLst/>
                        <a:latin typeface="Times New Roman" pitchFamily="18" charset="0"/>
                        <a:cs typeface="Times New Roman" pitchFamily="18" charset="0"/>
                      </a:endParaRPr>
                    </a:p>
                    <a:p>
                      <a:pPr marL="190500" indent="-190500" algn="just">
                        <a:lnSpc>
                          <a:spcPts val="1010"/>
                        </a:lnSpc>
                        <a:spcBef>
                          <a:spcPts val="600"/>
                        </a:spcBef>
                        <a:spcAft>
                          <a:spcPts val="0"/>
                        </a:spcAft>
                      </a:pPr>
                      <a:endParaRPr lang="kk-KZ" sz="2000" b="0" dirty="0" smtClean="0">
                        <a:solidFill>
                          <a:srgbClr val="000000"/>
                        </a:solidFill>
                        <a:latin typeface="Times New Roman"/>
                        <a:ea typeface="Calibri"/>
                        <a:cs typeface="Times New Roman"/>
                      </a:endParaRPr>
                    </a:p>
                    <a:p>
                      <a:pPr marL="190500" indent="-190500" algn="just">
                        <a:lnSpc>
                          <a:spcPts val="1010"/>
                        </a:lnSpc>
                        <a:spcBef>
                          <a:spcPts val="600"/>
                        </a:spcBef>
                        <a:spcAft>
                          <a:spcPts val="0"/>
                        </a:spcAft>
                      </a:pPr>
                      <a:r>
                        <a:rPr lang="kk-KZ" sz="2000" b="0" dirty="0" smtClean="0">
                          <a:solidFill>
                            <a:srgbClr val="000000"/>
                          </a:solidFill>
                          <a:latin typeface="Times New Roman"/>
                          <a:ea typeface="Calibri"/>
                          <a:cs typeface="Times New Roman"/>
                        </a:rPr>
                        <a:t>МЕЙОЗ </a:t>
                      </a:r>
                      <a:r>
                        <a:rPr lang="kk-KZ" sz="2000" b="0" dirty="0">
                          <a:solidFill>
                            <a:srgbClr val="000000"/>
                          </a:solidFill>
                          <a:latin typeface="Times New Roman"/>
                          <a:ea typeface="Calibri"/>
                          <a:cs typeface="Times New Roman"/>
                        </a:rPr>
                        <a:t>I</a:t>
                      </a:r>
                      <a:endParaRPr lang="ru-RU" sz="2000" b="1" dirty="0">
                        <a:latin typeface="Times New Roman"/>
                        <a:ea typeface="Calibri"/>
                      </a:endParaRPr>
                    </a:p>
                  </a:txBody>
                  <a:tcPr marL="114300" marR="114300" marT="0" marB="0">
                    <a:lnL>
                      <a:noFill/>
                    </a:lnL>
                    <a:lnR>
                      <a:noFill/>
                    </a:lnR>
                    <a:lnT>
                      <a:noFill/>
                    </a:lnT>
                    <a:lnB>
                      <a:noFill/>
                    </a:lnB>
                  </a:tcPr>
                </a:tc>
              </a:tr>
            </a:tbl>
          </a:graphicData>
        </a:graphic>
      </p:graphicFrame>
      <p:graphicFrame>
        <p:nvGraphicFramePr>
          <p:cNvPr id="190466" name="Object 2"/>
          <p:cNvGraphicFramePr>
            <a:graphicFrameLocks noChangeAspect="1"/>
          </p:cNvGraphicFramePr>
          <p:nvPr/>
        </p:nvGraphicFramePr>
        <p:xfrm>
          <a:off x="2428860" y="2071678"/>
          <a:ext cx="4572000" cy="2071688"/>
        </p:xfrm>
        <a:graphic>
          <a:graphicData uri="http://schemas.openxmlformats.org/presentationml/2006/ole">
            <p:oleObj spid="_x0000_s190468" name="Точечный рисунок" r:id="rId4" imgW="2828571" imgH="1324160" progId="PBrush">
              <p:embed/>
            </p:oleObj>
          </a:graphicData>
        </a:graphic>
      </p:graphicFrame>
      <p:graphicFrame>
        <p:nvGraphicFramePr>
          <p:cNvPr id="5" name="Таблица 4"/>
          <p:cNvGraphicFramePr>
            <a:graphicFrameLocks noGrp="1"/>
          </p:cNvGraphicFramePr>
          <p:nvPr/>
        </p:nvGraphicFramePr>
        <p:xfrm>
          <a:off x="1000100" y="4572008"/>
          <a:ext cx="7429552" cy="1143000"/>
        </p:xfrm>
        <a:graphic>
          <a:graphicData uri="http://schemas.openxmlformats.org/drawingml/2006/table">
            <a:tbl>
              <a:tblPr/>
              <a:tblGrid>
                <a:gridCol w="7429552"/>
              </a:tblGrid>
              <a:tr h="1071570">
                <a:tc>
                  <a:txBody>
                    <a:bodyPr/>
                    <a:lstStyle/>
                    <a:p>
                      <a:pPr marL="190500" indent="-190500" algn="just">
                        <a:lnSpc>
                          <a:spcPts val="985"/>
                        </a:lnSpc>
                        <a:spcBef>
                          <a:spcPts val="600"/>
                        </a:spcBef>
                        <a:spcAft>
                          <a:spcPts val="0"/>
                        </a:spcAft>
                      </a:pPr>
                      <a:endParaRPr lang="kk-KZ" sz="2000" b="0" dirty="0" smtClean="0">
                        <a:solidFill>
                          <a:srgbClr val="000000"/>
                        </a:solidFill>
                        <a:latin typeface="Times New Roman"/>
                        <a:ea typeface="Calibri"/>
                        <a:cs typeface="Times New Roman"/>
                      </a:endParaRPr>
                    </a:p>
                    <a:p>
                      <a:pPr marL="190500" indent="-190500" algn="just">
                        <a:lnSpc>
                          <a:spcPts val="985"/>
                        </a:lnSpc>
                        <a:spcBef>
                          <a:spcPts val="600"/>
                        </a:spcBef>
                        <a:spcAft>
                          <a:spcPts val="0"/>
                        </a:spcAft>
                      </a:pPr>
                      <a:r>
                        <a:rPr lang="kk-KZ" sz="2000" b="0" dirty="0" smtClean="0">
                          <a:solidFill>
                            <a:srgbClr val="000000"/>
                          </a:solidFill>
                          <a:latin typeface="Times New Roman"/>
                          <a:ea typeface="Calibri"/>
                          <a:cs typeface="Times New Roman"/>
                        </a:rPr>
                        <a:t>Профаза </a:t>
                      </a:r>
                      <a:r>
                        <a:rPr lang="kk-KZ" sz="2000" b="0" dirty="0">
                          <a:solidFill>
                            <a:srgbClr val="000000"/>
                          </a:solidFill>
                          <a:latin typeface="Times New Roman"/>
                          <a:ea typeface="Calibri"/>
                          <a:cs typeface="Times New Roman"/>
                        </a:rPr>
                        <a:t>I</a:t>
                      </a:r>
                      <a:endParaRPr lang="ru-RU" sz="2000" b="1" dirty="0">
                        <a:latin typeface="Times New Roman"/>
                        <a:ea typeface="Calibri"/>
                      </a:endParaRPr>
                    </a:p>
                    <a:p>
                      <a:pPr marL="190500" indent="-190500" algn="l">
                        <a:lnSpc>
                          <a:spcPts val="985"/>
                        </a:lnSpc>
                        <a:spcAft>
                          <a:spcPts val="800"/>
                        </a:spcAft>
                      </a:pPr>
                      <a:endParaRPr lang="kk-KZ" sz="1600" i="1" u="none" strike="noStrike" spc="-5" dirty="0" smtClean="0">
                        <a:solidFill>
                          <a:srgbClr val="000000"/>
                        </a:solidFill>
                        <a:latin typeface="Times New Roman"/>
                        <a:ea typeface="Calibri"/>
                        <a:cs typeface="Times New Roman"/>
                      </a:endParaRPr>
                    </a:p>
                    <a:p>
                      <a:pPr marL="190500" indent="-190500" algn="l">
                        <a:lnSpc>
                          <a:spcPts val="985"/>
                        </a:lnSpc>
                        <a:spcAft>
                          <a:spcPts val="800"/>
                        </a:spcAft>
                      </a:pPr>
                      <a:r>
                        <a:rPr lang="kk-KZ" sz="1600" i="1" u="none" strike="noStrike" spc="-5" dirty="0" smtClean="0">
                          <a:solidFill>
                            <a:srgbClr val="000000"/>
                          </a:solidFill>
                          <a:latin typeface="Times New Roman"/>
                          <a:ea typeface="Calibri"/>
                          <a:cs typeface="Times New Roman"/>
                        </a:rPr>
                        <a:t>Ең  </a:t>
                      </a:r>
                      <a:r>
                        <a:rPr lang="kk-KZ" sz="1600" i="1" u="none" strike="noStrike" spc="-5" dirty="0">
                          <a:solidFill>
                            <a:srgbClr val="000000"/>
                          </a:solidFill>
                          <a:latin typeface="Times New Roman"/>
                          <a:ea typeface="Calibri"/>
                          <a:cs typeface="Times New Roman"/>
                        </a:rPr>
                        <a:t>созылмалы фаза.</a:t>
                      </a:r>
                      <a:endParaRPr lang="ru-RU" sz="1600" dirty="0">
                        <a:latin typeface="Calibri"/>
                        <a:ea typeface="Calibri"/>
                        <a:cs typeface="Times New Roman"/>
                      </a:endParaRPr>
                    </a:p>
                    <a:p>
                      <a:pPr marL="190500" marR="25400" indent="-190500" algn="l">
                        <a:lnSpc>
                          <a:spcPts val="985"/>
                        </a:lnSpc>
                        <a:spcAft>
                          <a:spcPts val="800"/>
                        </a:spcAft>
                        <a:tabLst>
                          <a:tab pos="182880" algn="l"/>
                        </a:tabLst>
                      </a:pPr>
                      <a:r>
                        <a:rPr lang="kk-KZ" sz="1600" i="1" u="none" strike="noStrike" spc="-15" dirty="0">
                          <a:solidFill>
                            <a:srgbClr val="000000"/>
                          </a:solidFill>
                          <a:latin typeface="Times New Roman"/>
                          <a:ea typeface="Calibri"/>
                          <a:cs typeface="Times New Roman"/>
                        </a:rPr>
                        <a:t>А.	</a:t>
                      </a:r>
                      <a:r>
                        <a:rPr lang="kk-KZ" sz="1600" i="1" u="none" strike="noStrike" spc="-5" dirty="0">
                          <a:solidFill>
                            <a:srgbClr val="000000"/>
                          </a:solidFill>
                          <a:latin typeface="Times New Roman"/>
                          <a:ea typeface="Calibri"/>
                          <a:cs typeface="Times New Roman"/>
                        </a:rPr>
                        <a:t>Хромосомалар қысқарады және дискреттік құрылымдар тәрізді </a:t>
                      </a:r>
                      <a:r>
                        <a:rPr lang="kk-KZ" sz="1600" i="1" u="none" strike="noStrike" spc="-5" dirty="0" smtClean="0">
                          <a:solidFill>
                            <a:srgbClr val="000000"/>
                          </a:solidFill>
                          <a:latin typeface="Times New Roman"/>
                          <a:ea typeface="Calibri"/>
                          <a:cs typeface="Times New Roman"/>
                        </a:rPr>
                        <a:t>көрінетін</a:t>
                      </a:r>
                      <a:r>
                        <a:rPr lang="kk-KZ" sz="1600" i="1" u="none" strike="noStrike" spc="-5" baseline="0" dirty="0" smtClean="0">
                          <a:solidFill>
                            <a:srgbClr val="000000"/>
                          </a:solidFill>
                          <a:latin typeface="Times New Roman"/>
                          <a:ea typeface="Calibri"/>
                          <a:cs typeface="Times New Roman"/>
                        </a:rPr>
                        <a:t> </a:t>
                      </a:r>
                    </a:p>
                    <a:p>
                      <a:pPr marL="190500" marR="25400" indent="-190500" algn="l">
                        <a:lnSpc>
                          <a:spcPts val="985"/>
                        </a:lnSpc>
                        <a:spcAft>
                          <a:spcPts val="800"/>
                        </a:spcAft>
                        <a:tabLst>
                          <a:tab pos="182880" algn="l"/>
                        </a:tabLst>
                      </a:pPr>
                      <a:r>
                        <a:rPr lang="kk-KZ" sz="1600" i="1" u="none" strike="noStrike" spc="-5" dirty="0" smtClean="0">
                          <a:solidFill>
                            <a:srgbClr val="000000"/>
                          </a:solidFill>
                          <a:latin typeface="Times New Roman"/>
                          <a:ea typeface="Calibri"/>
                          <a:cs typeface="Times New Roman"/>
                        </a:rPr>
                        <a:t>болады</a:t>
                      </a:r>
                      <a:r>
                        <a:rPr lang="kk-KZ" sz="1600" i="1" u="none" strike="noStrike" spc="-5" dirty="0">
                          <a:solidFill>
                            <a:srgbClr val="000000"/>
                          </a:solidFill>
                          <a:latin typeface="Times New Roman"/>
                          <a:ea typeface="Calibri"/>
                          <a:cs typeface="Times New Roman"/>
                        </a:rPr>
                        <a:t>.</a:t>
                      </a:r>
                      <a:endParaRPr lang="ru-RU" sz="1600" dirty="0">
                        <a:latin typeface="Calibri"/>
                        <a:ea typeface="Calibri"/>
                        <a:cs typeface="Times New Roman"/>
                      </a:endParaRPr>
                    </a:p>
                  </a:txBody>
                  <a:tcPr marL="114300" marR="114300" marT="0" marB="0">
                    <a:lnL>
                      <a:noFill/>
                    </a:lnL>
                    <a:lnR>
                      <a:noFill/>
                    </a:lnR>
                    <a:lnT>
                      <a:noFill/>
                    </a:lnT>
                    <a:lnB>
                      <a:noFill/>
                    </a:lnB>
                  </a:tcPr>
                </a:tc>
              </a:tr>
            </a:tbl>
          </a:graphicData>
        </a:graphic>
      </p:graphicFrame>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cstate="print"/>
          <a:srcRect/>
          <a:stretch>
            <a:fillRect/>
          </a:stretch>
        </p:blipFill>
        <p:spPr bwMode="auto">
          <a:xfrm>
            <a:off x="0" y="0"/>
            <a:ext cx="9144001" cy="6858000"/>
          </a:xfrm>
          <a:prstGeom prst="rect">
            <a:avLst/>
          </a:prstGeom>
          <a:noFill/>
          <a:ln w="9525">
            <a:noFill/>
            <a:miter lim="800000"/>
            <a:headEnd/>
            <a:tailEnd/>
          </a:ln>
        </p:spPr>
      </p:pic>
      <p:graphicFrame>
        <p:nvGraphicFramePr>
          <p:cNvPr id="191490" name="Object 2"/>
          <p:cNvGraphicFramePr>
            <a:graphicFrameLocks noChangeAspect="1"/>
          </p:cNvGraphicFramePr>
          <p:nvPr/>
        </p:nvGraphicFramePr>
        <p:xfrm>
          <a:off x="2214563" y="642938"/>
          <a:ext cx="5429250" cy="2428875"/>
        </p:xfrm>
        <a:graphic>
          <a:graphicData uri="http://schemas.openxmlformats.org/presentationml/2006/ole">
            <p:oleObj spid="_x0000_s191492" name="Точечный рисунок" r:id="rId4" imgW="2991268" imgH="1352381" progId="PBrush">
              <p:embed/>
            </p:oleObj>
          </a:graphicData>
        </a:graphic>
      </p:graphicFrame>
      <p:graphicFrame>
        <p:nvGraphicFramePr>
          <p:cNvPr id="4" name="Таблица 3"/>
          <p:cNvGraphicFramePr>
            <a:graphicFrameLocks noGrp="1"/>
          </p:cNvGraphicFramePr>
          <p:nvPr/>
        </p:nvGraphicFramePr>
        <p:xfrm>
          <a:off x="642910" y="4000504"/>
          <a:ext cx="7500990" cy="2104964"/>
        </p:xfrm>
        <a:graphic>
          <a:graphicData uri="http://schemas.openxmlformats.org/drawingml/2006/table">
            <a:tbl>
              <a:tblPr/>
              <a:tblGrid>
                <a:gridCol w="7500990"/>
              </a:tblGrid>
              <a:tr h="2104964">
                <a:tc>
                  <a:txBody>
                    <a:bodyPr/>
                    <a:lstStyle/>
                    <a:p>
                      <a:pPr marL="190500" marR="25400" indent="-190500" algn="l">
                        <a:lnSpc>
                          <a:spcPts val="995"/>
                        </a:lnSpc>
                        <a:spcAft>
                          <a:spcPts val="800"/>
                        </a:spcAft>
                      </a:pPr>
                      <a:endParaRPr lang="kk-KZ" sz="1600" i="1" u="none" strike="noStrike" spc="-15" dirty="0" smtClean="0">
                        <a:solidFill>
                          <a:srgbClr val="000000"/>
                        </a:solidFill>
                        <a:latin typeface="Times New Roman"/>
                        <a:ea typeface="Calibri"/>
                        <a:cs typeface="Times New Roman"/>
                      </a:endParaRPr>
                    </a:p>
                    <a:p>
                      <a:pPr marL="190500" marR="25400" indent="-190500" algn="l">
                        <a:lnSpc>
                          <a:spcPts val="995"/>
                        </a:lnSpc>
                        <a:spcAft>
                          <a:spcPts val="800"/>
                        </a:spcAft>
                      </a:pPr>
                      <a:r>
                        <a:rPr lang="kk-KZ" sz="1600" i="1" u="none" strike="noStrike" spc="-15" dirty="0" smtClean="0">
                          <a:solidFill>
                            <a:srgbClr val="000000"/>
                          </a:solidFill>
                          <a:latin typeface="Times New Roman"/>
                          <a:ea typeface="Calibri"/>
                          <a:cs typeface="Times New Roman"/>
                        </a:rPr>
                        <a:t>Б</a:t>
                      </a:r>
                      <a:r>
                        <a:rPr lang="kk-KZ" sz="1600" i="1" u="none" strike="noStrike" spc="-15" dirty="0">
                          <a:solidFill>
                            <a:srgbClr val="000000"/>
                          </a:solidFill>
                          <a:latin typeface="Times New Roman"/>
                          <a:ea typeface="Calibri"/>
                          <a:cs typeface="Times New Roman"/>
                        </a:rPr>
                        <a:t>.</a:t>
                      </a:r>
                      <a:r>
                        <a:rPr lang="kk-KZ" sz="1600" i="1" u="none" strike="noStrike" spc="-5" dirty="0">
                          <a:solidFill>
                            <a:srgbClr val="000000"/>
                          </a:solidFill>
                          <a:latin typeface="Times New Roman"/>
                          <a:ea typeface="Calibri"/>
                          <a:cs typeface="Times New Roman"/>
                        </a:rPr>
                        <a:t> Гомологиялық </a:t>
                      </a:r>
                      <a:r>
                        <a:rPr lang="kk-KZ" sz="1600" i="1" u="none" strike="noStrike" spc="-5" dirty="0" smtClean="0">
                          <a:solidFill>
                            <a:srgbClr val="000000"/>
                          </a:solidFill>
                          <a:latin typeface="Times New Roman"/>
                          <a:ea typeface="Calibri"/>
                          <a:cs typeface="Times New Roman"/>
                        </a:rPr>
                        <a:t>хромосомалар жұптасады</a:t>
                      </a:r>
                      <a:r>
                        <a:rPr lang="kk-KZ" sz="1600" i="1" u="none" strike="noStrike" spc="-5" dirty="0">
                          <a:solidFill>
                            <a:srgbClr val="000000"/>
                          </a:solidFill>
                          <a:latin typeface="Times New Roman"/>
                          <a:ea typeface="Calibri"/>
                          <a:cs typeface="Times New Roman"/>
                        </a:rPr>
                        <a:t>. Бұл процесс </a:t>
                      </a:r>
                      <a:r>
                        <a:rPr lang="kk-KZ" sz="1600" b="1" i="1" u="none" strike="noStrike" spc="-5" dirty="0">
                          <a:solidFill>
                            <a:srgbClr val="000000"/>
                          </a:solidFill>
                          <a:latin typeface="Times New Roman"/>
                          <a:ea typeface="Calibri"/>
                          <a:cs typeface="Times New Roman"/>
                        </a:rPr>
                        <a:t>синапсис</a:t>
                      </a:r>
                      <a:r>
                        <a:rPr lang="kk-KZ" sz="1600" i="1" u="none" strike="noStrike" spc="-5" dirty="0">
                          <a:solidFill>
                            <a:srgbClr val="000000"/>
                          </a:solidFill>
                          <a:latin typeface="Times New Roman"/>
                          <a:ea typeface="Calibri"/>
                          <a:cs typeface="Times New Roman"/>
                        </a:rPr>
                        <a:t> деп, ал әр </a:t>
                      </a:r>
                      <a:endParaRPr lang="kk-KZ" sz="1600" i="1" u="none" strike="noStrike" spc="-5" dirty="0" smtClean="0">
                        <a:solidFill>
                          <a:srgbClr val="000000"/>
                        </a:solidFill>
                        <a:latin typeface="Times New Roman"/>
                        <a:ea typeface="Calibri"/>
                        <a:cs typeface="Times New Roman"/>
                      </a:endParaRPr>
                    </a:p>
                    <a:p>
                      <a:pPr marL="190500" marR="25400" indent="-190500" algn="l">
                        <a:lnSpc>
                          <a:spcPts val="995"/>
                        </a:lnSpc>
                        <a:spcAft>
                          <a:spcPts val="800"/>
                        </a:spcAft>
                      </a:pPr>
                      <a:r>
                        <a:rPr lang="kk-KZ" sz="1600" i="1" u="none" strike="noStrike" spc="-5" dirty="0" smtClean="0">
                          <a:solidFill>
                            <a:srgbClr val="000000"/>
                          </a:solidFill>
                          <a:latin typeface="Times New Roman"/>
                          <a:ea typeface="Calibri"/>
                          <a:cs typeface="Times New Roman"/>
                        </a:rPr>
                        <a:t>хромосома </a:t>
                      </a:r>
                      <a:r>
                        <a:rPr lang="kk-KZ" sz="1600" i="1" u="none" strike="noStrike" spc="-5" dirty="0">
                          <a:solidFill>
                            <a:srgbClr val="000000"/>
                          </a:solidFill>
                          <a:latin typeface="Times New Roman"/>
                          <a:ea typeface="Calibri"/>
                          <a:cs typeface="Times New Roman"/>
                        </a:rPr>
                        <a:t>жұптары-</a:t>
                      </a:r>
                      <a:r>
                        <a:rPr lang="kk-KZ" sz="1600" b="1" i="1" u="none" strike="noStrike" spc="-5" dirty="0">
                          <a:solidFill>
                            <a:srgbClr val="000000"/>
                          </a:solidFill>
                          <a:latin typeface="Times New Roman"/>
                          <a:ea typeface="Calibri"/>
                          <a:cs typeface="Times New Roman"/>
                        </a:rPr>
                        <a:t>бивалент</a:t>
                      </a:r>
                      <a:r>
                        <a:rPr lang="kk-KZ" sz="1600" i="1" u="none" strike="noStrike" spc="-5" dirty="0">
                          <a:solidFill>
                            <a:srgbClr val="000000"/>
                          </a:solidFill>
                          <a:latin typeface="Times New Roman"/>
                          <a:ea typeface="Calibri"/>
                          <a:cs typeface="Times New Roman"/>
                        </a:rPr>
                        <a:t> деп аталады; бір хромосома аталық жынысты </a:t>
                      </a:r>
                      <a:endParaRPr lang="kk-KZ" sz="1600" i="1" u="none" strike="noStrike" spc="-5" dirty="0" smtClean="0">
                        <a:solidFill>
                          <a:srgbClr val="000000"/>
                        </a:solidFill>
                        <a:latin typeface="Times New Roman"/>
                        <a:ea typeface="Calibri"/>
                        <a:cs typeface="Times New Roman"/>
                      </a:endParaRPr>
                    </a:p>
                    <a:p>
                      <a:pPr marL="190500" marR="25400" indent="-190500" algn="l">
                        <a:lnSpc>
                          <a:spcPts val="995"/>
                        </a:lnSpc>
                        <a:spcAft>
                          <a:spcPts val="800"/>
                        </a:spcAft>
                      </a:pPr>
                      <a:r>
                        <a:rPr lang="kk-KZ" sz="1600" i="1" u="none" strike="noStrike" spc="-5" dirty="0" smtClean="0">
                          <a:solidFill>
                            <a:srgbClr val="000000"/>
                          </a:solidFill>
                          <a:latin typeface="Times New Roman"/>
                          <a:ea typeface="Calibri"/>
                          <a:cs typeface="Times New Roman"/>
                        </a:rPr>
                        <a:t>ата-анадан</a:t>
                      </a:r>
                      <a:r>
                        <a:rPr lang="kk-KZ" sz="1600" i="1" u="none" strike="noStrike" spc="-5" dirty="0">
                          <a:solidFill>
                            <a:srgbClr val="000000"/>
                          </a:solidFill>
                          <a:latin typeface="Times New Roman"/>
                          <a:ea typeface="Calibri"/>
                          <a:cs typeface="Times New Roman"/>
                        </a:rPr>
                        <a:t>, ал екіншісі— аналық жынысты ата-анадан пайда болады. </a:t>
                      </a:r>
                      <a:endParaRPr lang="kk-KZ" sz="1600" i="1" u="none" strike="noStrike" spc="-5" dirty="0" smtClean="0">
                        <a:solidFill>
                          <a:srgbClr val="000000"/>
                        </a:solidFill>
                        <a:latin typeface="Times New Roman"/>
                        <a:ea typeface="Calibri"/>
                        <a:cs typeface="Times New Roman"/>
                      </a:endParaRPr>
                    </a:p>
                    <a:p>
                      <a:pPr marL="190500" marR="25400" indent="-190500" algn="l">
                        <a:lnSpc>
                          <a:spcPts val="995"/>
                        </a:lnSpc>
                        <a:spcAft>
                          <a:spcPts val="800"/>
                        </a:spcAft>
                      </a:pPr>
                      <a:r>
                        <a:rPr lang="kk-KZ" sz="1600" i="1" u="none" strike="noStrike" spc="-5" dirty="0" smtClean="0">
                          <a:solidFill>
                            <a:srgbClr val="000000"/>
                          </a:solidFill>
                          <a:latin typeface="Times New Roman"/>
                          <a:ea typeface="Calibri"/>
                          <a:cs typeface="Times New Roman"/>
                        </a:rPr>
                        <a:t>Биваленттің </a:t>
                      </a:r>
                      <a:r>
                        <a:rPr lang="kk-KZ" sz="1600" i="1" u="none" strike="noStrike" spc="-5" dirty="0">
                          <a:solidFill>
                            <a:srgbClr val="000000"/>
                          </a:solidFill>
                          <a:latin typeface="Times New Roman"/>
                          <a:ea typeface="Calibri"/>
                          <a:cs typeface="Times New Roman"/>
                        </a:rPr>
                        <a:t>екі хромосомасы да бірдей ұзындықта болады, олардың </a:t>
                      </a:r>
                      <a:endParaRPr lang="kk-KZ" sz="1600" i="1" u="none" strike="noStrike" spc="-5" dirty="0" smtClean="0">
                        <a:solidFill>
                          <a:srgbClr val="000000"/>
                        </a:solidFill>
                        <a:latin typeface="Times New Roman"/>
                        <a:ea typeface="Calibri"/>
                        <a:cs typeface="Times New Roman"/>
                      </a:endParaRPr>
                    </a:p>
                    <a:p>
                      <a:pPr marL="190500" marR="25400" indent="-190500" algn="l">
                        <a:lnSpc>
                          <a:spcPts val="995"/>
                        </a:lnSpc>
                        <a:spcAft>
                          <a:spcPts val="800"/>
                        </a:spcAft>
                      </a:pPr>
                      <a:r>
                        <a:rPr lang="kk-KZ" sz="1600" i="1" u="none" strike="noStrike" spc="-5" dirty="0" smtClean="0">
                          <a:solidFill>
                            <a:srgbClr val="000000"/>
                          </a:solidFill>
                          <a:latin typeface="Times New Roman"/>
                          <a:ea typeface="Calibri"/>
                          <a:cs typeface="Times New Roman"/>
                        </a:rPr>
                        <a:t>центромералары </a:t>
                      </a:r>
                      <a:r>
                        <a:rPr lang="kk-KZ" sz="1600" i="1" u="none" strike="noStrike" spc="-5" dirty="0">
                          <a:solidFill>
                            <a:srgbClr val="000000"/>
                          </a:solidFill>
                          <a:latin typeface="Times New Roman"/>
                          <a:ea typeface="Calibri"/>
                          <a:cs typeface="Times New Roman"/>
                        </a:rPr>
                        <a:t>бірдей орында болады және олар әдетте </a:t>
                      </a:r>
                      <a:r>
                        <a:rPr lang="kk-KZ" sz="1600" i="1" u="none" strike="noStrike" spc="-5" dirty="0" smtClean="0">
                          <a:solidFill>
                            <a:srgbClr val="000000"/>
                          </a:solidFill>
                          <a:latin typeface="Times New Roman"/>
                          <a:ea typeface="Calibri"/>
                          <a:cs typeface="Times New Roman"/>
                        </a:rPr>
                        <a:t>бірдей </a:t>
                      </a:r>
                      <a:r>
                        <a:rPr lang="kk-KZ" sz="1600" i="1" u="none" strike="noStrike" spc="-5" dirty="0">
                          <a:solidFill>
                            <a:srgbClr val="000000"/>
                          </a:solidFill>
                          <a:latin typeface="Times New Roman"/>
                          <a:ea typeface="Calibri"/>
                          <a:cs typeface="Times New Roman"/>
                        </a:rPr>
                        <a:t>ретте </a:t>
                      </a:r>
                      <a:endParaRPr lang="kk-KZ" sz="1600" i="1" u="none" strike="noStrike" spc="-5" dirty="0" smtClean="0">
                        <a:solidFill>
                          <a:srgbClr val="000000"/>
                        </a:solidFill>
                        <a:latin typeface="Times New Roman"/>
                        <a:ea typeface="Calibri"/>
                        <a:cs typeface="Times New Roman"/>
                      </a:endParaRPr>
                    </a:p>
                    <a:p>
                      <a:pPr marL="190500" marR="25400" indent="-190500" algn="l">
                        <a:lnSpc>
                          <a:spcPts val="995"/>
                        </a:lnSpc>
                        <a:spcAft>
                          <a:spcPts val="800"/>
                        </a:spcAft>
                      </a:pPr>
                      <a:r>
                        <a:rPr lang="kk-KZ" sz="1600" i="1" u="none" strike="noStrike" spc="-5" dirty="0" smtClean="0">
                          <a:solidFill>
                            <a:srgbClr val="000000"/>
                          </a:solidFill>
                          <a:latin typeface="Times New Roman"/>
                          <a:ea typeface="Calibri"/>
                          <a:cs typeface="Times New Roman"/>
                        </a:rPr>
                        <a:t>орналасқан </a:t>
                      </a:r>
                      <a:r>
                        <a:rPr lang="kk-KZ" sz="1600" i="1" u="none" strike="noStrike" spc="-5" dirty="0">
                          <a:solidFill>
                            <a:srgbClr val="000000"/>
                          </a:solidFill>
                          <a:latin typeface="Times New Roman"/>
                          <a:ea typeface="Calibri"/>
                          <a:cs typeface="Times New Roman"/>
                        </a:rPr>
                        <a:t>бірдей ген сандарынан тұрады. Биваленттер ішінара бұралу </a:t>
                      </a:r>
                      <a:r>
                        <a:rPr lang="kk-KZ" sz="1600" i="1" u="none" strike="noStrike" spc="-5" dirty="0" smtClean="0">
                          <a:solidFill>
                            <a:srgbClr val="000000"/>
                          </a:solidFill>
                          <a:latin typeface="Times New Roman"/>
                          <a:ea typeface="Calibri"/>
                          <a:cs typeface="Times New Roman"/>
                        </a:rPr>
                        <a:t>есебінен</a:t>
                      </a:r>
                    </a:p>
                    <a:p>
                      <a:pPr marL="190500" marR="25400" indent="-190500" algn="l">
                        <a:lnSpc>
                          <a:spcPts val="995"/>
                        </a:lnSpc>
                        <a:spcAft>
                          <a:spcPts val="800"/>
                        </a:spcAft>
                      </a:pPr>
                      <a:r>
                        <a:rPr lang="kk-KZ" sz="1600" i="1" u="none" strike="noStrike" spc="-5" dirty="0" smtClean="0">
                          <a:solidFill>
                            <a:srgbClr val="000000"/>
                          </a:solidFill>
                          <a:latin typeface="Times New Roman"/>
                          <a:ea typeface="Calibri"/>
                          <a:cs typeface="Times New Roman"/>
                        </a:rPr>
                        <a:t> </a:t>
                      </a:r>
                      <a:r>
                        <a:rPr lang="kk-KZ" sz="1600" i="1" u="none" strike="noStrike" spc="-5" dirty="0">
                          <a:solidFill>
                            <a:srgbClr val="000000"/>
                          </a:solidFill>
                          <a:latin typeface="Times New Roman"/>
                          <a:ea typeface="Calibri"/>
                          <a:cs typeface="Times New Roman"/>
                        </a:rPr>
                        <a:t>қысқарады және жуандайды. Бұл кезеңдегі хромосомалар және центромералар </a:t>
                      </a:r>
                      <a:endParaRPr lang="kk-KZ" sz="1600" i="1" u="none" strike="noStrike" spc="-5" dirty="0" smtClean="0">
                        <a:solidFill>
                          <a:srgbClr val="000000"/>
                        </a:solidFill>
                        <a:latin typeface="Times New Roman"/>
                        <a:ea typeface="Calibri"/>
                        <a:cs typeface="Times New Roman"/>
                      </a:endParaRPr>
                    </a:p>
                    <a:p>
                      <a:pPr marL="190500" marR="25400" indent="-190500" algn="l">
                        <a:lnSpc>
                          <a:spcPts val="995"/>
                        </a:lnSpc>
                        <a:spcAft>
                          <a:spcPts val="800"/>
                        </a:spcAft>
                      </a:pPr>
                      <a:r>
                        <a:rPr lang="kk-KZ" sz="1600" i="1" u="none" strike="noStrike" spc="-5" dirty="0" smtClean="0">
                          <a:solidFill>
                            <a:srgbClr val="000000"/>
                          </a:solidFill>
                          <a:latin typeface="Times New Roman"/>
                          <a:ea typeface="Calibri"/>
                          <a:cs typeface="Times New Roman"/>
                        </a:rPr>
                        <a:t>анық </a:t>
                      </a:r>
                      <a:r>
                        <a:rPr lang="kk-KZ" sz="1600" i="1" u="none" strike="noStrike" spc="-5" dirty="0">
                          <a:solidFill>
                            <a:srgbClr val="000000"/>
                          </a:solidFill>
                          <a:latin typeface="Times New Roman"/>
                          <a:ea typeface="Calibri"/>
                          <a:cs typeface="Times New Roman"/>
                        </a:rPr>
                        <a:t>ажыратылады.</a:t>
                      </a:r>
                      <a:endParaRPr lang="ru-RU" sz="1600" dirty="0">
                        <a:latin typeface="Calibri"/>
                        <a:ea typeface="Calibri"/>
                        <a:cs typeface="Times New Roman"/>
                      </a:endParaRPr>
                    </a:p>
                  </a:txBody>
                  <a:tcPr marL="114300" marR="114300" marT="0" marB="0">
                    <a:lnL>
                      <a:noFill/>
                    </a:lnL>
                    <a:lnR>
                      <a:noFill/>
                    </a:lnR>
                    <a:lnT>
                      <a:noFill/>
                    </a:lnT>
                    <a:lnB>
                      <a:noFill/>
                    </a:lnB>
                  </a:tcPr>
                </a:tc>
              </a:tr>
            </a:tbl>
          </a:graphicData>
        </a:graphic>
      </p:graphicFrame>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cstate="print"/>
          <a:srcRect/>
          <a:stretch>
            <a:fillRect/>
          </a:stretch>
        </p:blipFill>
        <p:spPr bwMode="auto">
          <a:xfrm>
            <a:off x="0" y="0"/>
            <a:ext cx="9144001" cy="6858000"/>
          </a:xfrm>
          <a:prstGeom prst="rect">
            <a:avLst/>
          </a:prstGeom>
          <a:noFill/>
          <a:ln w="9525">
            <a:noFill/>
            <a:miter lim="800000"/>
            <a:headEnd/>
            <a:tailEnd/>
          </a:ln>
        </p:spPr>
      </p:pic>
      <p:graphicFrame>
        <p:nvGraphicFramePr>
          <p:cNvPr id="192514" name="Object 2"/>
          <p:cNvGraphicFramePr>
            <a:graphicFrameLocks noChangeAspect="1"/>
          </p:cNvGraphicFramePr>
          <p:nvPr/>
        </p:nvGraphicFramePr>
        <p:xfrm>
          <a:off x="2357438" y="428625"/>
          <a:ext cx="5143500" cy="2928938"/>
        </p:xfrm>
        <a:graphic>
          <a:graphicData uri="http://schemas.openxmlformats.org/presentationml/2006/ole">
            <p:oleObj spid="_x0000_s192516" name="Точечный рисунок" r:id="rId4" imgW="2857899" imgH="1409897" progId="PBrush">
              <p:embed/>
            </p:oleObj>
          </a:graphicData>
        </a:graphic>
      </p:graphicFrame>
      <p:graphicFrame>
        <p:nvGraphicFramePr>
          <p:cNvPr id="4" name="Таблица 3"/>
          <p:cNvGraphicFramePr>
            <a:graphicFrameLocks noGrp="1"/>
          </p:cNvGraphicFramePr>
          <p:nvPr/>
        </p:nvGraphicFramePr>
        <p:xfrm>
          <a:off x="928662" y="3643314"/>
          <a:ext cx="7643866" cy="2609215"/>
        </p:xfrm>
        <a:graphic>
          <a:graphicData uri="http://schemas.openxmlformats.org/drawingml/2006/table">
            <a:tbl>
              <a:tblPr/>
              <a:tblGrid>
                <a:gridCol w="7643866"/>
              </a:tblGrid>
              <a:tr h="2428892">
                <a:tc>
                  <a:txBody>
                    <a:bodyPr/>
                    <a:lstStyle/>
                    <a:p>
                      <a:pPr algn="l">
                        <a:lnSpc>
                          <a:spcPct val="107000"/>
                        </a:lnSpc>
                        <a:spcAft>
                          <a:spcPts val="800"/>
                        </a:spcAft>
                      </a:pPr>
                      <a:r>
                        <a:rPr lang="kk-KZ" sz="1600" i="1" u="none" strike="noStrike" spc="-15" dirty="0">
                          <a:solidFill>
                            <a:srgbClr val="000000"/>
                          </a:solidFill>
                          <a:latin typeface="Times New Roman"/>
                          <a:ea typeface="Calibri"/>
                          <a:cs typeface="Times New Roman"/>
                        </a:rPr>
                        <a:t>В.</a:t>
                      </a:r>
                      <a:r>
                        <a:rPr lang="kk-KZ" sz="1600" i="1" u="none" strike="noStrike" spc="-5" dirty="0">
                          <a:solidFill>
                            <a:srgbClr val="000000"/>
                          </a:solidFill>
                          <a:latin typeface="Times New Roman"/>
                          <a:ea typeface="Calibri"/>
                          <a:cs typeface="Times New Roman"/>
                        </a:rPr>
                        <a:t>Гомологиялық хромосомалар бірін-бірі итергендей болып, ішінара бөлінеді. Олардың әрқайсысы екі хроматидтен тұратыны </a:t>
                      </a:r>
                      <a:r>
                        <a:rPr lang="kk-KZ" sz="1600" i="1" u="none" strike="noStrike" spc="-5" dirty="0" smtClean="0">
                          <a:solidFill>
                            <a:srgbClr val="000000"/>
                          </a:solidFill>
                          <a:latin typeface="Times New Roman"/>
                          <a:ea typeface="Calibri"/>
                          <a:cs typeface="Times New Roman"/>
                        </a:rPr>
                        <a:t>көріне </a:t>
                      </a:r>
                      <a:r>
                        <a:rPr lang="kk-KZ" sz="1600" i="1" u="none" strike="noStrike" spc="-5" dirty="0">
                          <a:solidFill>
                            <a:srgbClr val="000000"/>
                          </a:solidFill>
                          <a:latin typeface="Times New Roman"/>
                          <a:ea typeface="Calibri"/>
                          <a:cs typeface="Times New Roman"/>
                        </a:rPr>
                        <a:t>бастайды. Хромосомалар әлі де бір-бірімен бірнеше нүктелерде байланысқан. Бұл нүктелер </a:t>
                      </a:r>
                      <a:r>
                        <a:rPr lang="kk-KZ" sz="1600" b="1" i="1" u="none" strike="noStrike" spc="-5" dirty="0">
                          <a:solidFill>
                            <a:srgbClr val="000000"/>
                          </a:solidFill>
                          <a:latin typeface="Times New Roman"/>
                          <a:ea typeface="Calibri"/>
                          <a:cs typeface="Times New Roman"/>
                        </a:rPr>
                        <a:t>хиазмалар</a:t>
                      </a:r>
                      <a:r>
                        <a:rPr lang="kk-KZ" sz="1600" i="1" u="none" strike="noStrike" spc="-5" dirty="0">
                          <a:solidFill>
                            <a:srgbClr val="000000"/>
                          </a:solidFill>
                          <a:latin typeface="Times New Roman"/>
                          <a:ea typeface="Calibri"/>
                          <a:cs typeface="Times New Roman"/>
                        </a:rPr>
                        <a:t> деп аталады(грек тілінен chiasma —қиылыс). Әр хиазмада, хиазманың әрқайсысында болатын төрт жіптің әр екеуі арасындағы үзілу мен қайтадан қалпына келу нәтижесінде жүзеге асырылатын хроматидтер арасындағы </a:t>
                      </a:r>
                      <a:r>
                        <a:rPr lang="kk-KZ" sz="1600" i="1" u="none" strike="noStrike" spc="-5" dirty="0" smtClean="0">
                          <a:solidFill>
                            <a:srgbClr val="000000"/>
                          </a:solidFill>
                          <a:latin typeface="Times New Roman"/>
                          <a:ea typeface="Calibri"/>
                          <a:cs typeface="Times New Roman"/>
                        </a:rPr>
                        <a:t>алмасу </a:t>
                      </a:r>
                      <a:r>
                        <a:rPr lang="kk-KZ" sz="1600" i="1" u="none" strike="noStrike" spc="-5" dirty="0">
                          <a:solidFill>
                            <a:srgbClr val="000000"/>
                          </a:solidFill>
                          <a:latin typeface="Times New Roman"/>
                          <a:ea typeface="Calibri"/>
                          <a:cs typeface="Times New Roman"/>
                        </a:rPr>
                        <a:t>болады. Нәтижесінде, бір хромосома гендері (мысалы, аталық </a:t>
                      </a:r>
                      <a:r>
                        <a:rPr lang="kk-KZ" sz="1600" b="1" i="1" u="none" strike="noStrike" spc="-5" dirty="0">
                          <a:solidFill>
                            <a:srgbClr val="000000"/>
                          </a:solidFill>
                          <a:latin typeface="Times New Roman"/>
                          <a:ea typeface="Calibri"/>
                          <a:cs typeface="Times New Roman"/>
                        </a:rPr>
                        <a:t>А, В, С</a:t>
                      </a:r>
                      <a:r>
                        <a:rPr lang="kk-KZ" sz="1600" i="1" u="none" strike="noStrike" spc="-5" dirty="0">
                          <a:solidFill>
                            <a:srgbClr val="000000"/>
                          </a:solidFill>
                          <a:latin typeface="Times New Roman"/>
                          <a:ea typeface="Calibri"/>
                          <a:cs typeface="Times New Roman"/>
                        </a:rPr>
                        <a:t>) басқа хромосома гендерімен  (аналық  </a:t>
                      </a:r>
                      <a:r>
                        <a:rPr lang="kk-KZ" sz="1600" b="1" i="1" u="none" strike="noStrike" spc="-5" dirty="0">
                          <a:solidFill>
                            <a:srgbClr val="000000"/>
                          </a:solidFill>
                          <a:latin typeface="Times New Roman"/>
                          <a:ea typeface="Calibri"/>
                          <a:cs typeface="Times New Roman"/>
                        </a:rPr>
                        <a:t>a, b, c</a:t>
                      </a:r>
                      <a:r>
                        <a:rPr lang="kk-KZ" sz="1600" i="1" u="none" strike="noStrike" spc="-5" dirty="0">
                          <a:solidFill>
                            <a:srgbClr val="000000"/>
                          </a:solidFill>
                          <a:latin typeface="Times New Roman"/>
                          <a:ea typeface="Calibri"/>
                          <a:cs typeface="Times New Roman"/>
                        </a:rPr>
                        <a:t>) байланысты болып шығады, бұл қалыптасып жатқан хроматидтерде жаңа гендік комбинацияға әкеледі. Бұл процесс </a:t>
                      </a:r>
                      <a:r>
                        <a:rPr lang="kk-KZ" sz="1600" b="1" i="1" u="none" strike="noStrike" spc="-5" dirty="0">
                          <a:solidFill>
                            <a:srgbClr val="000000"/>
                          </a:solidFill>
                          <a:latin typeface="Times New Roman"/>
                          <a:ea typeface="Calibri"/>
                          <a:cs typeface="Times New Roman"/>
                        </a:rPr>
                        <a:t>кроссинговер</a:t>
                      </a:r>
                      <a:r>
                        <a:rPr lang="kk-KZ" sz="1600" i="1" u="none" strike="noStrike" spc="-5" dirty="0">
                          <a:solidFill>
                            <a:srgbClr val="000000"/>
                          </a:solidFill>
                          <a:latin typeface="Times New Roman"/>
                          <a:ea typeface="Calibri"/>
                          <a:cs typeface="Times New Roman"/>
                        </a:rPr>
                        <a:t> деп аталады.</a:t>
                      </a:r>
                      <a:endParaRPr lang="ru-RU" sz="1600" dirty="0">
                        <a:latin typeface="Calibri"/>
                        <a:ea typeface="Calibri"/>
                        <a:cs typeface="Times New Roman"/>
                      </a:endParaRPr>
                    </a:p>
                  </a:txBody>
                  <a:tcPr marL="114300" marR="114300" marT="0" marB="0">
                    <a:lnL>
                      <a:noFill/>
                    </a:lnL>
                    <a:lnR>
                      <a:noFill/>
                    </a:lnR>
                    <a:lnT>
                      <a:noFill/>
                    </a:lnT>
                    <a:lnB>
                      <a:noFill/>
                    </a:lnB>
                  </a:tcPr>
                </a:tc>
              </a:tr>
            </a:tbl>
          </a:graphicData>
        </a:graphic>
      </p:graphicFrame>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cstate="print"/>
          <a:srcRect/>
          <a:stretch>
            <a:fillRect/>
          </a:stretch>
        </p:blipFill>
        <p:spPr bwMode="auto">
          <a:xfrm>
            <a:off x="0" y="0"/>
            <a:ext cx="9144001" cy="6858000"/>
          </a:xfrm>
          <a:prstGeom prst="rect">
            <a:avLst/>
          </a:prstGeom>
          <a:noFill/>
          <a:ln w="9525">
            <a:noFill/>
            <a:miter lim="800000"/>
            <a:headEnd/>
            <a:tailEnd/>
          </a:ln>
        </p:spPr>
      </p:pic>
      <p:graphicFrame>
        <p:nvGraphicFramePr>
          <p:cNvPr id="193538" name="Object 2"/>
          <p:cNvGraphicFramePr>
            <a:graphicFrameLocks noChangeAspect="1"/>
          </p:cNvGraphicFramePr>
          <p:nvPr/>
        </p:nvGraphicFramePr>
        <p:xfrm>
          <a:off x="2786063" y="571500"/>
          <a:ext cx="3357562" cy="2500313"/>
        </p:xfrm>
        <a:graphic>
          <a:graphicData uri="http://schemas.openxmlformats.org/presentationml/2006/ole">
            <p:oleObj spid="_x0000_s193540" name="Точечный рисунок" r:id="rId4" imgW="1390844" imgH="1019048" progId="PBrush">
              <p:embed/>
            </p:oleObj>
          </a:graphicData>
        </a:graphic>
      </p:graphicFrame>
      <p:graphicFrame>
        <p:nvGraphicFramePr>
          <p:cNvPr id="4" name="Таблица 3"/>
          <p:cNvGraphicFramePr>
            <a:graphicFrameLocks noGrp="1"/>
          </p:cNvGraphicFramePr>
          <p:nvPr/>
        </p:nvGraphicFramePr>
        <p:xfrm>
          <a:off x="6215074" y="793426"/>
          <a:ext cx="2786082" cy="1463040"/>
        </p:xfrm>
        <a:graphic>
          <a:graphicData uri="http://schemas.openxmlformats.org/drawingml/2006/table">
            <a:tbl>
              <a:tblPr/>
              <a:tblGrid>
                <a:gridCol w="2786082"/>
              </a:tblGrid>
              <a:tr h="1428760">
                <a:tc>
                  <a:txBody>
                    <a:bodyPr/>
                    <a:lstStyle/>
                    <a:p>
                      <a:pPr indent="-165100" algn="just">
                        <a:lnSpc>
                          <a:spcPct val="100000"/>
                        </a:lnSpc>
                        <a:spcAft>
                          <a:spcPts val="0"/>
                        </a:spcAft>
                      </a:pPr>
                      <a:endParaRPr lang="kk-KZ" sz="1600" spc="0" dirty="0" smtClean="0">
                        <a:solidFill>
                          <a:srgbClr val="000000"/>
                        </a:solidFill>
                        <a:latin typeface="Times New Roman"/>
                        <a:ea typeface="Calibri"/>
                        <a:cs typeface="Times New Roman"/>
                      </a:endParaRPr>
                    </a:p>
                    <a:p>
                      <a:pPr indent="-165100" algn="just">
                        <a:lnSpc>
                          <a:spcPct val="100000"/>
                        </a:lnSpc>
                        <a:spcAft>
                          <a:spcPts val="0"/>
                        </a:spcAft>
                      </a:pPr>
                      <a:r>
                        <a:rPr lang="kk-KZ" sz="1600" spc="0" dirty="0" smtClean="0">
                          <a:solidFill>
                            <a:srgbClr val="000000"/>
                          </a:solidFill>
                          <a:latin typeface="Times New Roman"/>
                          <a:ea typeface="Calibri"/>
                          <a:cs typeface="Times New Roman"/>
                        </a:rPr>
                        <a:t>Г</a:t>
                      </a:r>
                      <a:r>
                        <a:rPr lang="kk-KZ" sz="1600" spc="0" dirty="0">
                          <a:solidFill>
                            <a:srgbClr val="000000"/>
                          </a:solidFill>
                          <a:latin typeface="Times New Roman"/>
                          <a:ea typeface="Calibri"/>
                          <a:cs typeface="Times New Roman"/>
                        </a:rPr>
                        <a:t>. </a:t>
                      </a:r>
                      <a:r>
                        <a:rPr lang="kk-KZ" sz="1600" dirty="0">
                          <a:latin typeface="Times New Roman"/>
                          <a:ea typeface="Calibri"/>
                          <a:cs typeface="Arial"/>
                        </a:rPr>
                        <a:t>Жалғаз хиазмасы бар бивалент: хроматидтердің </a:t>
                      </a:r>
                      <a:endParaRPr lang="kk-KZ" sz="1600" dirty="0" smtClean="0">
                        <a:latin typeface="Times New Roman"/>
                        <a:ea typeface="Calibri"/>
                        <a:cs typeface="Arial"/>
                      </a:endParaRPr>
                    </a:p>
                    <a:p>
                      <a:pPr indent="-165100" algn="just">
                        <a:lnSpc>
                          <a:spcPct val="100000"/>
                        </a:lnSpc>
                        <a:spcAft>
                          <a:spcPts val="0"/>
                        </a:spcAft>
                      </a:pPr>
                      <a:r>
                        <a:rPr lang="kk-KZ" sz="1600" dirty="0" smtClean="0">
                          <a:latin typeface="Times New Roman"/>
                          <a:ea typeface="Calibri"/>
                          <a:cs typeface="Arial"/>
                        </a:rPr>
                        <a:t>бұрылысы </a:t>
                      </a:r>
                      <a:r>
                        <a:rPr lang="kk-KZ" sz="1600" dirty="0">
                          <a:latin typeface="Times New Roman"/>
                          <a:ea typeface="Calibri"/>
                          <a:cs typeface="Arial"/>
                        </a:rPr>
                        <a:t>нәтижесінде </a:t>
                      </a:r>
                      <a:r>
                        <a:rPr lang="kk-KZ" sz="1600" dirty="0" smtClean="0">
                          <a:latin typeface="Times New Roman"/>
                          <a:ea typeface="Calibri"/>
                          <a:cs typeface="Arial"/>
                        </a:rPr>
                        <a:t>крест</a:t>
                      </a:r>
                      <a:r>
                        <a:rPr lang="kk-KZ" sz="1600" baseline="0" dirty="0" smtClean="0">
                          <a:latin typeface="Times New Roman"/>
                          <a:ea typeface="Calibri"/>
                          <a:cs typeface="Arial"/>
                        </a:rPr>
                        <a:t> </a:t>
                      </a:r>
                      <a:r>
                        <a:rPr lang="kk-KZ" sz="1600" dirty="0" smtClean="0">
                          <a:latin typeface="Times New Roman"/>
                          <a:ea typeface="Calibri"/>
                          <a:cs typeface="Arial"/>
                        </a:rPr>
                        <a:t>тәрізді </a:t>
                      </a:r>
                      <a:r>
                        <a:rPr lang="kk-KZ" sz="1600" dirty="0">
                          <a:latin typeface="Times New Roman"/>
                          <a:ea typeface="Calibri"/>
                          <a:cs typeface="Arial"/>
                        </a:rPr>
                        <a:t>құрылым түзілді</a:t>
                      </a:r>
                      <a:endParaRPr lang="ru-RU" sz="1600" dirty="0">
                        <a:latin typeface="Arial"/>
                        <a:ea typeface="Calibri"/>
                      </a:endParaRPr>
                    </a:p>
                  </a:txBody>
                  <a:tcPr marL="114300" marR="114300" marT="0" marB="0">
                    <a:lnL>
                      <a:noFill/>
                    </a:lnL>
                    <a:lnR>
                      <a:noFill/>
                    </a:lnR>
                    <a:lnT>
                      <a:noFill/>
                    </a:lnT>
                    <a:lnB>
                      <a:noFill/>
                    </a:lnB>
                  </a:tcPr>
                </a:tc>
              </a:tr>
            </a:tbl>
          </a:graphicData>
        </a:graphic>
      </p:graphicFrame>
      <p:graphicFrame>
        <p:nvGraphicFramePr>
          <p:cNvPr id="5" name="Таблица 4"/>
          <p:cNvGraphicFramePr>
            <a:graphicFrameLocks noGrp="1"/>
          </p:cNvGraphicFramePr>
          <p:nvPr/>
        </p:nvGraphicFramePr>
        <p:xfrm>
          <a:off x="857224" y="3214686"/>
          <a:ext cx="7072362" cy="1498600"/>
        </p:xfrm>
        <a:graphic>
          <a:graphicData uri="http://schemas.openxmlformats.org/drawingml/2006/table">
            <a:tbl>
              <a:tblPr/>
              <a:tblGrid>
                <a:gridCol w="7072362"/>
              </a:tblGrid>
              <a:tr h="1428760">
                <a:tc>
                  <a:txBody>
                    <a:bodyPr/>
                    <a:lstStyle/>
                    <a:p>
                      <a:pPr marL="190500" marR="25400" indent="-190500" algn="l">
                        <a:lnSpc>
                          <a:spcPts val="985"/>
                        </a:lnSpc>
                        <a:spcAft>
                          <a:spcPts val="800"/>
                        </a:spcAft>
                      </a:pPr>
                      <a:r>
                        <a:rPr lang="kk-KZ" sz="1600" i="1" u="none" strike="noStrike" spc="-15" dirty="0">
                          <a:solidFill>
                            <a:srgbClr val="000000"/>
                          </a:solidFill>
                          <a:latin typeface="Times New Roman"/>
                          <a:ea typeface="Calibri"/>
                          <a:cs typeface="Times New Roman"/>
                        </a:rPr>
                        <a:t>Г.</a:t>
                      </a:r>
                      <a:r>
                        <a:rPr lang="kk-KZ" sz="1600" i="1" u="none" strike="noStrike" spc="-5" dirty="0">
                          <a:solidFill>
                            <a:srgbClr val="000000"/>
                          </a:solidFill>
                          <a:latin typeface="Times New Roman"/>
                          <a:ea typeface="Calibri"/>
                          <a:cs typeface="Times New Roman"/>
                        </a:rPr>
                        <a:t> Гомологиялық хромосомалардың хроматидтері бір-бірінен итерілуін </a:t>
                      </a:r>
                      <a:endParaRPr lang="kk-KZ" sz="1600" i="1" u="none" strike="noStrike" spc="-5" dirty="0" smtClean="0">
                        <a:solidFill>
                          <a:srgbClr val="000000"/>
                        </a:solidFill>
                        <a:latin typeface="Times New Roman"/>
                        <a:ea typeface="Calibri"/>
                        <a:cs typeface="Times New Roman"/>
                      </a:endParaRPr>
                    </a:p>
                    <a:p>
                      <a:pPr marL="190500" marR="25400" indent="-190500" algn="l">
                        <a:lnSpc>
                          <a:spcPts val="985"/>
                        </a:lnSpc>
                        <a:spcAft>
                          <a:spcPts val="800"/>
                        </a:spcAft>
                      </a:pPr>
                      <a:r>
                        <a:rPr lang="kk-KZ" sz="1600" i="1" u="none" strike="noStrike" spc="-5" dirty="0" smtClean="0">
                          <a:solidFill>
                            <a:srgbClr val="000000"/>
                          </a:solidFill>
                          <a:latin typeface="Times New Roman"/>
                          <a:ea typeface="Calibri"/>
                          <a:cs typeface="Times New Roman"/>
                        </a:rPr>
                        <a:t>жалғастырады </a:t>
                      </a:r>
                      <a:r>
                        <a:rPr lang="kk-KZ" sz="1600" i="1" u="none" strike="noStrike" spc="-5" dirty="0">
                          <a:solidFill>
                            <a:srgbClr val="000000"/>
                          </a:solidFill>
                          <a:latin typeface="Times New Roman"/>
                          <a:ea typeface="Calibri"/>
                          <a:cs typeface="Times New Roman"/>
                        </a:rPr>
                        <a:t>және биваленттер хиазма сандарына байланысты, айқын </a:t>
                      </a:r>
                      <a:endParaRPr lang="kk-KZ" sz="1600" i="1" u="none" strike="noStrike" spc="-5" dirty="0" smtClean="0">
                        <a:solidFill>
                          <a:srgbClr val="000000"/>
                        </a:solidFill>
                        <a:latin typeface="Times New Roman"/>
                        <a:ea typeface="Calibri"/>
                        <a:cs typeface="Times New Roman"/>
                      </a:endParaRPr>
                    </a:p>
                    <a:p>
                      <a:pPr marL="190500" marR="25400" indent="-190500" algn="l">
                        <a:lnSpc>
                          <a:spcPts val="985"/>
                        </a:lnSpc>
                        <a:spcAft>
                          <a:spcPts val="800"/>
                        </a:spcAft>
                      </a:pPr>
                      <a:r>
                        <a:rPr lang="kk-KZ" sz="1600" i="1" u="none" strike="noStrike" spc="-5" dirty="0" smtClean="0">
                          <a:solidFill>
                            <a:srgbClr val="000000"/>
                          </a:solidFill>
                          <a:latin typeface="Times New Roman"/>
                          <a:ea typeface="Calibri"/>
                          <a:cs typeface="Times New Roman"/>
                        </a:rPr>
                        <a:t>конфигурация </a:t>
                      </a:r>
                      <a:r>
                        <a:rPr lang="kk-KZ" sz="1600" i="1" u="none" strike="noStrike" spc="-5" dirty="0">
                          <a:solidFill>
                            <a:srgbClr val="000000"/>
                          </a:solidFill>
                          <a:latin typeface="Times New Roman"/>
                          <a:ea typeface="Calibri"/>
                          <a:cs typeface="Times New Roman"/>
                        </a:rPr>
                        <a:t>қабылдайды. (Бір хиазмалы биваленттер крест құрайды, ал екі </a:t>
                      </a:r>
                      <a:endParaRPr lang="kk-KZ" sz="1600" i="1" u="none" strike="noStrike" spc="-5" dirty="0" smtClean="0">
                        <a:solidFill>
                          <a:srgbClr val="000000"/>
                        </a:solidFill>
                        <a:latin typeface="Times New Roman"/>
                        <a:ea typeface="Calibri"/>
                        <a:cs typeface="Times New Roman"/>
                      </a:endParaRPr>
                    </a:p>
                    <a:p>
                      <a:pPr marL="190500" marR="25400" indent="-190500" algn="l">
                        <a:lnSpc>
                          <a:spcPts val="985"/>
                        </a:lnSpc>
                        <a:spcAft>
                          <a:spcPts val="800"/>
                        </a:spcAft>
                      </a:pPr>
                      <a:r>
                        <a:rPr lang="kk-KZ" sz="1600" i="1" u="none" strike="noStrike" spc="-5" dirty="0" smtClean="0">
                          <a:solidFill>
                            <a:srgbClr val="000000"/>
                          </a:solidFill>
                          <a:latin typeface="Times New Roman"/>
                          <a:ea typeface="Calibri"/>
                          <a:cs typeface="Times New Roman"/>
                        </a:rPr>
                        <a:t>хиазмалалар </a:t>
                      </a:r>
                      <a:r>
                        <a:rPr lang="kk-KZ" sz="1600" i="1" u="none" strike="noStrike" spc="-5" dirty="0">
                          <a:solidFill>
                            <a:srgbClr val="000000"/>
                          </a:solidFill>
                          <a:latin typeface="Times New Roman"/>
                          <a:ea typeface="Calibri"/>
                          <a:cs typeface="Times New Roman"/>
                        </a:rPr>
                        <a:t>сақина тәрізді форма қабылдайды, ал үш немесе одан да көп </a:t>
                      </a:r>
                      <a:endParaRPr lang="kk-KZ" sz="1600" i="1" u="none" strike="noStrike" spc="-5" dirty="0" smtClean="0">
                        <a:solidFill>
                          <a:srgbClr val="000000"/>
                        </a:solidFill>
                        <a:latin typeface="Times New Roman"/>
                        <a:ea typeface="Calibri"/>
                        <a:cs typeface="Times New Roman"/>
                      </a:endParaRPr>
                    </a:p>
                    <a:p>
                      <a:pPr marL="190500" marR="25400" indent="-190500" algn="l">
                        <a:lnSpc>
                          <a:spcPts val="985"/>
                        </a:lnSpc>
                        <a:spcAft>
                          <a:spcPts val="800"/>
                        </a:spcAft>
                      </a:pPr>
                      <a:r>
                        <a:rPr lang="kk-KZ" sz="1600" i="1" u="none" strike="noStrike" spc="-5" dirty="0" smtClean="0">
                          <a:solidFill>
                            <a:srgbClr val="000000"/>
                          </a:solidFill>
                          <a:latin typeface="Times New Roman"/>
                          <a:ea typeface="Calibri"/>
                          <a:cs typeface="Times New Roman"/>
                        </a:rPr>
                        <a:t>хиазмалылар </a:t>
                      </a:r>
                      <a:r>
                        <a:rPr lang="kk-KZ" sz="1600" i="1" u="none" strike="noStrike" spc="-5" dirty="0">
                          <a:solidFill>
                            <a:srgbClr val="000000"/>
                          </a:solidFill>
                          <a:latin typeface="Times New Roman"/>
                          <a:ea typeface="Calibri"/>
                          <a:cs typeface="Times New Roman"/>
                        </a:rPr>
                        <a:t>бір-біріне тік бұрышпен орналасқан ілмекті құрайды).Профаза </a:t>
                      </a:r>
                      <a:endParaRPr lang="kk-KZ" sz="1600" i="1" u="none" strike="noStrike" spc="-5" dirty="0" smtClean="0">
                        <a:solidFill>
                          <a:srgbClr val="000000"/>
                        </a:solidFill>
                        <a:latin typeface="Times New Roman"/>
                        <a:ea typeface="Calibri"/>
                        <a:cs typeface="Times New Roman"/>
                      </a:endParaRPr>
                    </a:p>
                    <a:p>
                      <a:pPr marL="190500" marR="25400" indent="-190500" algn="l">
                        <a:lnSpc>
                          <a:spcPts val="985"/>
                        </a:lnSpc>
                        <a:spcAft>
                          <a:spcPts val="800"/>
                        </a:spcAft>
                      </a:pPr>
                      <a:r>
                        <a:rPr lang="kk-KZ" sz="1600" i="1" u="none" strike="noStrike" spc="-5" dirty="0" smtClean="0">
                          <a:solidFill>
                            <a:srgbClr val="000000"/>
                          </a:solidFill>
                          <a:latin typeface="Times New Roman"/>
                          <a:ea typeface="Calibri"/>
                          <a:cs typeface="Times New Roman"/>
                        </a:rPr>
                        <a:t>І-дің </a:t>
                      </a:r>
                      <a:r>
                        <a:rPr lang="kk-KZ" sz="1600" i="1" u="none" strike="noStrike" spc="-5" dirty="0">
                          <a:solidFill>
                            <a:srgbClr val="000000"/>
                          </a:solidFill>
                          <a:latin typeface="Times New Roman"/>
                          <a:ea typeface="Calibri"/>
                          <a:cs typeface="Times New Roman"/>
                        </a:rPr>
                        <a:t>соңында</a:t>
                      </a:r>
                      <a:r>
                        <a:rPr lang="kk-KZ" sz="1600" i="1" u="none" strike="noStrike" spc="-5" dirty="0" smtClean="0">
                          <a:solidFill>
                            <a:srgbClr val="000000"/>
                          </a:solidFill>
                          <a:latin typeface="Times New Roman"/>
                          <a:ea typeface="Calibri"/>
                          <a:cs typeface="Times New Roman"/>
                        </a:rPr>
                        <a:t>:</a:t>
                      </a:r>
                    </a:p>
                    <a:p>
                      <a:pPr marL="190500" marR="25400" indent="-190500" algn="l">
                        <a:lnSpc>
                          <a:spcPts val="985"/>
                        </a:lnSpc>
                        <a:spcAft>
                          <a:spcPts val="800"/>
                        </a:spcAft>
                      </a:pPr>
                      <a:endParaRPr lang="ru-RU" sz="1600" dirty="0">
                        <a:latin typeface="Calibri"/>
                        <a:ea typeface="Calibri"/>
                        <a:cs typeface="Times New Roman"/>
                      </a:endParaRPr>
                    </a:p>
                  </a:txBody>
                  <a:tcPr marL="114300" marR="114300" marT="0" marB="0">
                    <a:lnL>
                      <a:noFill/>
                    </a:lnL>
                    <a:lnR>
                      <a:noFill/>
                    </a:lnR>
                    <a:lnT>
                      <a:noFill/>
                    </a:lnT>
                    <a:lnB>
                      <a:noFill/>
                    </a:lnB>
                  </a:tcPr>
                </a:tc>
              </a:tr>
            </a:tbl>
          </a:graphicData>
        </a:graphic>
      </p:graphicFrame>
      <p:graphicFrame>
        <p:nvGraphicFramePr>
          <p:cNvPr id="6" name="Таблица 5"/>
          <p:cNvGraphicFramePr>
            <a:graphicFrameLocks noGrp="1"/>
          </p:cNvGraphicFramePr>
          <p:nvPr/>
        </p:nvGraphicFramePr>
        <p:xfrm>
          <a:off x="928662" y="4714884"/>
          <a:ext cx="6929486" cy="1357322"/>
        </p:xfrm>
        <a:graphic>
          <a:graphicData uri="http://schemas.openxmlformats.org/drawingml/2006/table">
            <a:tbl>
              <a:tblPr/>
              <a:tblGrid>
                <a:gridCol w="6929486"/>
              </a:tblGrid>
              <a:tr h="1357322">
                <a:tc>
                  <a:txBody>
                    <a:bodyPr/>
                    <a:lstStyle/>
                    <a:p>
                      <a:pPr marL="342900" marR="25400" lvl="0" indent="-342900" algn="l">
                        <a:lnSpc>
                          <a:spcPts val="985"/>
                        </a:lnSpc>
                        <a:spcAft>
                          <a:spcPts val="0"/>
                        </a:spcAft>
                        <a:buClr>
                          <a:srgbClr val="000000"/>
                        </a:buClr>
                        <a:buSzPts val="850"/>
                        <a:buFont typeface="+mj-lt"/>
                        <a:buNone/>
                        <a:tabLst>
                          <a:tab pos="358140" algn="l"/>
                        </a:tabLst>
                      </a:pPr>
                      <a:endParaRPr lang="kk-KZ" sz="1600" i="1" u="none" strike="noStrike" spc="-5" dirty="0" smtClean="0">
                        <a:solidFill>
                          <a:srgbClr val="000000"/>
                        </a:solidFill>
                        <a:latin typeface="Times New Roman"/>
                        <a:ea typeface="Calibri"/>
                        <a:cs typeface="Times New Roman"/>
                      </a:endParaRPr>
                    </a:p>
                    <a:p>
                      <a:pPr marL="342900" marR="25400" lvl="0" indent="-342900" algn="l">
                        <a:lnSpc>
                          <a:spcPts val="985"/>
                        </a:lnSpc>
                        <a:spcAft>
                          <a:spcPts val="0"/>
                        </a:spcAft>
                        <a:buClr>
                          <a:srgbClr val="000000"/>
                        </a:buClr>
                        <a:buSzPts val="850"/>
                        <a:buFont typeface="+mj-lt"/>
                        <a:buNone/>
                        <a:tabLst>
                          <a:tab pos="358140" algn="l"/>
                        </a:tabLst>
                      </a:pPr>
                      <a:r>
                        <a:rPr lang="kk-KZ" sz="1600" i="1" u="none" strike="noStrike" spc="-5" dirty="0" smtClean="0">
                          <a:solidFill>
                            <a:srgbClr val="000000"/>
                          </a:solidFill>
                          <a:latin typeface="Times New Roman"/>
                          <a:ea typeface="Calibri"/>
                          <a:cs typeface="Times New Roman"/>
                        </a:rPr>
                        <a:t>1)барлық </a:t>
                      </a:r>
                      <a:r>
                        <a:rPr lang="kk-KZ" sz="1600" i="1" u="none" strike="noStrike" spc="-5" dirty="0">
                          <a:solidFill>
                            <a:srgbClr val="000000"/>
                          </a:solidFill>
                          <a:latin typeface="Times New Roman"/>
                          <a:ea typeface="Calibri"/>
                          <a:cs typeface="Times New Roman"/>
                        </a:rPr>
                        <a:t>хромосомалар түгелдей қысқарады және қарқынды боялады</a:t>
                      </a:r>
                      <a:r>
                        <a:rPr lang="kk-KZ" sz="1600" i="1" u="none" strike="noStrike" spc="-5" dirty="0" smtClean="0">
                          <a:solidFill>
                            <a:srgbClr val="000000"/>
                          </a:solidFill>
                          <a:latin typeface="Times New Roman"/>
                          <a:ea typeface="Calibri"/>
                          <a:cs typeface="Times New Roman"/>
                        </a:rPr>
                        <a:t>;</a:t>
                      </a:r>
                    </a:p>
                    <a:p>
                      <a:pPr marL="342900" marR="25400" lvl="0" indent="-342900" algn="l">
                        <a:lnSpc>
                          <a:spcPts val="985"/>
                        </a:lnSpc>
                        <a:spcAft>
                          <a:spcPts val="0"/>
                        </a:spcAft>
                        <a:buClr>
                          <a:srgbClr val="000000"/>
                        </a:buClr>
                        <a:buSzPts val="850"/>
                        <a:buFont typeface="+mj-lt"/>
                        <a:buAutoNum type="arabicParenR"/>
                        <a:tabLst>
                          <a:tab pos="358140" algn="l"/>
                        </a:tabLst>
                      </a:pPr>
                      <a:endParaRPr lang="ru-RU" sz="1600" u="none" strike="noStrike" spc="-5" dirty="0">
                        <a:latin typeface="Times New Roman"/>
                        <a:ea typeface="Calibri"/>
                        <a:cs typeface="Times New Roman"/>
                      </a:endParaRPr>
                    </a:p>
                    <a:p>
                      <a:pPr marL="342900" marR="25400" lvl="0" indent="-342900" algn="l">
                        <a:lnSpc>
                          <a:spcPts val="985"/>
                        </a:lnSpc>
                        <a:spcAft>
                          <a:spcPts val="0"/>
                        </a:spcAft>
                        <a:buClr>
                          <a:srgbClr val="000000"/>
                        </a:buClr>
                        <a:buSzPts val="850"/>
                        <a:buFont typeface="+mj-lt"/>
                        <a:buNone/>
                        <a:tabLst>
                          <a:tab pos="367030" algn="l"/>
                        </a:tabLst>
                      </a:pPr>
                      <a:r>
                        <a:rPr lang="ru-RU" sz="1600" i="1" u="none" strike="noStrike" spc="-5" dirty="0" smtClean="0">
                          <a:solidFill>
                            <a:srgbClr val="000000"/>
                          </a:solidFill>
                          <a:latin typeface="Times New Roman"/>
                          <a:ea typeface="Calibri"/>
                          <a:cs typeface="Times New Roman"/>
                        </a:rPr>
                        <a:t>2)центриоль</a:t>
                      </a:r>
                      <a:r>
                        <a:rPr lang="kk-KZ" sz="1600" i="1" u="none" strike="noStrike" spc="-5" dirty="0" smtClean="0">
                          <a:solidFill>
                            <a:srgbClr val="000000"/>
                          </a:solidFill>
                          <a:latin typeface="Times New Roman"/>
                          <a:ea typeface="Calibri"/>
                          <a:cs typeface="Times New Roman"/>
                        </a:rPr>
                        <a:t> </a:t>
                      </a:r>
                      <a:r>
                        <a:rPr lang="kk-KZ" sz="1600" i="1" u="none" strike="noStrike" spc="-5" dirty="0">
                          <a:solidFill>
                            <a:srgbClr val="000000"/>
                          </a:solidFill>
                          <a:latin typeface="Times New Roman"/>
                          <a:ea typeface="Calibri"/>
                          <a:cs typeface="Times New Roman"/>
                        </a:rPr>
                        <a:t>(егер бар болса) полюстерге қарай орын ауыстырады</a:t>
                      </a:r>
                      <a:r>
                        <a:rPr lang="ru-RU" sz="1600" i="1" u="none" strike="noStrike" spc="-5" dirty="0" smtClean="0">
                          <a:solidFill>
                            <a:srgbClr val="000000"/>
                          </a:solidFill>
                          <a:latin typeface="Times New Roman"/>
                          <a:ea typeface="Calibri"/>
                          <a:cs typeface="Times New Roman"/>
                        </a:rPr>
                        <a:t>;</a:t>
                      </a:r>
                    </a:p>
                    <a:p>
                      <a:pPr marL="342900" marR="25400" lvl="0" indent="-342900" algn="l">
                        <a:lnSpc>
                          <a:spcPts val="985"/>
                        </a:lnSpc>
                        <a:spcAft>
                          <a:spcPts val="0"/>
                        </a:spcAft>
                        <a:buClr>
                          <a:srgbClr val="000000"/>
                        </a:buClr>
                        <a:buSzPts val="850"/>
                        <a:buFont typeface="+mj-lt"/>
                        <a:buAutoNum type="arabicParenR"/>
                        <a:tabLst>
                          <a:tab pos="367030" algn="l"/>
                        </a:tabLst>
                      </a:pPr>
                      <a:endParaRPr lang="ru-RU" sz="1600" u="none" strike="noStrike" spc="-5" dirty="0">
                        <a:latin typeface="Times New Roman"/>
                        <a:ea typeface="Calibri"/>
                        <a:cs typeface="Times New Roman"/>
                      </a:endParaRPr>
                    </a:p>
                    <a:p>
                      <a:pPr marL="342900" marR="25400" lvl="0" indent="-342900" algn="l">
                        <a:lnSpc>
                          <a:spcPts val="985"/>
                        </a:lnSpc>
                        <a:spcAft>
                          <a:spcPts val="0"/>
                        </a:spcAft>
                        <a:buClr>
                          <a:srgbClr val="000000"/>
                        </a:buClr>
                        <a:buSzPts val="850"/>
                        <a:buFont typeface="+mj-lt"/>
                        <a:buNone/>
                        <a:tabLst>
                          <a:tab pos="362585" algn="l"/>
                        </a:tabLst>
                      </a:pPr>
                      <a:r>
                        <a:rPr lang="ru-RU" sz="1600" i="1" u="none" strike="noStrike" spc="-5" dirty="0" smtClean="0">
                          <a:solidFill>
                            <a:srgbClr val="000000"/>
                          </a:solidFill>
                          <a:latin typeface="Times New Roman"/>
                          <a:ea typeface="Calibri"/>
                          <a:cs typeface="Times New Roman"/>
                        </a:rPr>
                        <a:t>3)</a:t>
                      </a:r>
                      <a:r>
                        <a:rPr lang="ru-RU" sz="1600" i="1" u="none" strike="noStrike" spc="-5" dirty="0" err="1" smtClean="0">
                          <a:solidFill>
                            <a:srgbClr val="000000"/>
                          </a:solidFill>
                          <a:latin typeface="Times New Roman"/>
                          <a:ea typeface="Calibri"/>
                          <a:cs typeface="Times New Roman"/>
                        </a:rPr>
                        <a:t>ядр</a:t>
                      </a:r>
                      <a:r>
                        <a:rPr lang="kk-KZ" sz="1600" i="1" u="none" strike="noStrike" spc="-5" dirty="0">
                          <a:solidFill>
                            <a:srgbClr val="000000"/>
                          </a:solidFill>
                          <a:latin typeface="Times New Roman"/>
                          <a:ea typeface="Calibri"/>
                          <a:cs typeface="Times New Roman"/>
                        </a:rPr>
                        <a:t>ошықтар және ядро қабықшасы ыдырайды</a:t>
                      </a:r>
                      <a:r>
                        <a:rPr lang="ru-RU" sz="1600" i="1" u="none" strike="noStrike" spc="-5" dirty="0" smtClean="0">
                          <a:solidFill>
                            <a:srgbClr val="000000"/>
                          </a:solidFill>
                          <a:latin typeface="Times New Roman"/>
                          <a:ea typeface="Calibri"/>
                          <a:cs typeface="Times New Roman"/>
                        </a:rPr>
                        <a:t>;</a:t>
                      </a:r>
                    </a:p>
                    <a:p>
                      <a:pPr marL="342900" marR="25400" lvl="0" indent="-342900" algn="l">
                        <a:lnSpc>
                          <a:spcPts val="985"/>
                        </a:lnSpc>
                        <a:spcAft>
                          <a:spcPts val="0"/>
                        </a:spcAft>
                        <a:buClr>
                          <a:srgbClr val="000000"/>
                        </a:buClr>
                        <a:buSzPts val="850"/>
                        <a:buFont typeface="+mj-lt"/>
                        <a:buAutoNum type="arabicParenR"/>
                        <a:tabLst>
                          <a:tab pos="362585" algn="l"/>
                        </a:tabLst>
                      </a:pPr>
                      <a:endParaRPr lang="ru-RU" sz="1600" u="none" strike="noStrike" spc="-5" dirty="0">
                        <a:latin typeface="Times New Roman"/>
                        <a:ea typeface="Calibri"/>
                        <a:cs typeface="Times New Roman"/>
                      </a:endParaRPr>
                    </a:p>
                    <a:p>
                      <a:pPr marL="342900" lvl="0" indent="-342900" algn="l">
                        <a:lnSpc>
                          <a:spcPts val="985"/>
                        </a:lnSpc>
                        <a:spcAft>
                          <a:spcPts val="0"/>
                        </a:spcAft>
                        <a:buClr>
                          <a:srgbClr val="000000"/>
                        </a:buClr>
                        <a:buSzPts val="850"/>
                        <a:buFont typeface="+mj-lt"/>
                        <a:buNone/>
                        <a:tabLst>
                          <a:tab pos="370205" algn="l"/>
                        </a:tabLst>
                      </a:pPr>
                      <a:r>
                        <a:rPr lang="kk-KZ" sz="1600" i="1" u="none" strike="noStrike" spc="-5" dirty="0" smtClean="0">
                          <a:solidFill>
                            <a:srgbClr val="000000"/>
                          </a:solidFill>
                          <a:latin typeface="Times New Roman"/>
                          <a:ea typeface="Calibri"/>
                          <a:cs typeface="Times New Roman"/>
                        </a:rPr>
                        <a:t>4)веретен </a:t>
                      </a:r>
                      <a:r>
                        <a:rPr lang="kk-KZ" sz="1600" i="1" u="none" strike="noStrike" spc="-5" dirty="0">
                          <a:solidFill>
                            <a:srgbClr val="000000"/>
                          </a:solidFill>
                          <a:latin typeface="Times New Roman"/>
                          <a:ea typeface="Calibri"/>
                          <a:cs typeface="Times New Roman"/>
                        </a:rPr>
                        <a:t>жіпшелері пайда болады</a:t>
                      </a:r>
                      <a:r>
                        <a:rPr lang="ru-RU" sz="1600" i="1" u="none" strike="noStrike" spc="-5" dirty="0">
                          <a:solidFill>
                            <a:srgbClr val="000000"/>
                          </a:solidFill>
                          <a:latin typeface="Times New Roman"/>
                          <a:ea typeface="Calibri"/>
                          <a:cs typeface="Times New Roman"/>
                        </a:rPr>
                        <a:t>.</a:t>
                      </a:r>
                      <a:endParaRPr lang="ru-RU" sz="1600" u="none" strike="noStrike" spc="-5" dirty="0">
                        <a:latin typeface="Times New Roman"/>
                        <a:ea typeface="Calibri"/>
                        <a:cs typeface="Times New Roman"/>
                      </a:endParaRPr>
                    </a:p>
                  </a:txBody>
                  <a:tcPr marL="114300" marR="114300" marT="0" marB="0">
                    <a:lnL>
                      <a:noFill/>
                    </a:lnL>
                    <a:lnR>
                      <a:noFill/>
                    </a:lnR>
                    <a:lnT>
                      <a:noFill/>
                    </a:lnT>
                    <a:lnB>
                      <a:noFill/>
                    </a:lnB>
                  </a:tcPr>
                </a:tc>
              </a:tr>
            </a:tbl>
          </a:graphicData>
        </a:graphic>
      </p:graphicFrame>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cstate="print"/>
          <a:srcRect/>
          <a:stretch>
            <a:fillRect/>
          </a:stretch>
        </p:blipFill>
        <p:spPr bwMode="auto">
          <a:xfrm>
            <a:off x="0" y="0"/>
            <a:ext cx="9144001" cy="6858000"/>
          </a:xfrm>
          <a:prstGeom prst="rect">
            <a:avLst/>
          </a:prstGeom>
          <a:noFill/>
          <a:ln w="9525">
            <a:noFill/>
            <a:miter lim="800000"/>
            <a:headEnd/>
            <a:tailEnd/>
          </a:ln>
        </p:spPr>
      </p:pic>
      <p:graphicFrame>
        <p:nvGraphicFramePr>
          <p:cNvPr id="194562" name="Object 2"/>
          <p:cNvGraphicFramePr>
            <a:graphicFrameLocks noChangeAspect="1"/>
          </p:cNvGraphicFramePr>
          <p:nvPr/>
        </p:nvGraphicFramePr>
        <p:xfrm>
          <a:off x="2000250" y="857250"/>
          <a:ext cx="5000625" cy="2786063"/>
        </p:xfrm>
        <a:graphic>
          <a:graphicData uri="http://schemas.openxmlformats.org/presentationml/2006/ole">
            <p:oleObj spid="_x0000_s194564" name="Точечный рисунок" r:id="rId4" imgW="2715004" imgH="1495634" progId="PBrush">
              <p:embed/>
            </p:oleObj>
          </a:graphicData>
        </a:graphic>
      </p:graphicFrame>
      <p:graphicFrame>
        <p:nvGraphicFramePr>
          <p:cNvPr id="4" name="Таблица 3"/>
          <p:cNvGraphicFramePr>
            <a:graphicFrameLocks noGrp="1"/>
          </p:cNvGraphicFramePr>
          <p:nvPr/>
        </p:nvGraphicFramePr>
        <p:xfrm>
          <a:off x="642910" y="4071942"/>
          <a:ext cx="7000924" cy="1088964"/>
        </p:xfrm>
        <a:graphic>
          <a:graphicData uri="http://schemas.openxmlformats.org/drawingml/2006/table">
            <a:tbl>
              <a:tblPr/>
              <a:tblGrid>
                <a:gridCol w="7000924"/>
              </a:tblGrid>
              <a:tr h="1088964">
                <a:tc>
                  <a:txBody>
                    <a:bodyPr/>
                    <a:lstStyle/>
                    <a:p>
                      <a:pPr marL="12700" algn="just">
                        <a:lnSpc>
                          <a:spcPts val="985"/>
                        </a:lnSpc>
                        <a:spcBef>
                          <a:spcPts val="600"/>
                        </a:spcBef>
                        <a:spcAft>
                          <a:spcPts val="0"/>
                        </a:spcAft>
                      </a:pPr>
                      <a:endParaRPr lang="kk-KZ" sz="2000" b="0" dirty="0" smtClean="0">
                        <a:solidFill>
                          <a:srgbClr val="000000"/>
                        </a:solidFill>
                        <a:latin typeface="Times New Roman"/>
                        <a:ea typeface="Calibri"/>
                        <a:cs typeface="Times New Roman"/>
                      </a:endParaRPr>
                    </a:p>
                    <a:p>
                      <a:pPr marL="12700" algn="just">
                        <a:lnSpc>
                          <a:spcPts val="985"/>
                        </a:lnSpc>
                        <a:spcBef>
                          <a:spcPts val="600"/>
                        </a:spcBef>
                        <a:spcAft>
                          <a:spcPts val="0"/>
                        </a:spcAft>
                      </a:pPr>
                      <a:r>
                        <a:rPr lang="kk-KZ" sz="2000" b="0" dirty="0" smtClean="0">
                          <a:solidFill>
                            <a:srgbClr val="000000"/>
                          </a:solidFill>
                          <a:latin typeface="Times New Roman"/>
                          <a:ea typeface="Calibri"/>
                          <a:cs typeface="Times New Roman"/>
                        </a:rPr>
                        <a:t>Метафаза </a:t>
                      </a:r>
                      <a:r>
                        <a:rPr lang="kk-KZ" sz="2000" b="0" dirty="0">
                          <a:solidFill>
                            <a:srgbClr val="000000"/>
                          </a:solidFill>
                          <a:latin typeface="Times New Roman"/>
                          <a:ea typeface="Calibri"/>
                          <a:cs typeface="Times New Roman"/>
                        </a:rPr>
                        <a:t>I</a:t>
                      </a:r>
                      <a:endParaRPr lang="ru-RU" sz="2000" b="1" dirty="0">
                        <a:latin typeface="Times New Roman"/>
                        <a:ea typeface="Calibri"/>
                      </a:endParaRPr>
                    </a:p>
                    <a:p>
                      <a:pPr marL="12700" marR="12700" algn="l">
                        <a:lnSpc>
                          <a:spcPts val="985"/>
                        </a:lnSpc>
                        <a:spcAft>
                          <a:spcPts val="800"/>
                        </a:spcAft>
                      </a:pPr>
                      <a:endParaRPr lang="kk-KZ" sz="1600" i="1" u="none" strike="noStrike" spc="-5" dirty="0" smtClean="0">
                        <a:solidFill>
                          <a:srgbClr val="000000"/>
                        </a:solidFill>
                        <a:latin typeface="Times New Roman"/>
                        <a:ea typeface="Calibri"/>
                        <a:cs typeface="Times New Roman"/>
                      </a:endParaRPr>
                    </a:p>
                    <a:p>
                      <a:pPr marL="12700" marR="12700" algn="l">
                        <a:lnSpc>
                          <a:spcPts val="985"/>
                        </a:lnSpc>
                        <a:spcAft>
                          <a:spcPts val="800"/>
                        </a:spcAft>
                      </a:pPr>
                      <a:r>
                        <a:rPr lang="kk-KZ" sz="1600" i="1" u="none" strike="noStrike" spc="-5" dirty="0" smtClean="0">
                          <a:solidFill>
                            <a:srgbClr val="000000"/>
                          </a:solidFill>
                          <a:latin typeface="Times New Roman"/>
                          <a:ea typeface="Calibri"/>
                          <a:cs typeface="Times New Roman"/>
                        </a:rPr>
                        <a:t>Биваленттер </a:t>
                      </a:r>
                      <a:r>
                        <a:rPr lang="kk-KZ" sz="1600" i="1" u="none" strike="noStrike" spc="-5" dirty="0">
                          <a:solidFill>
                            <a:srgbClr val="000000"/>
                          </a:solidFill>
                          <a:latin typeface="Times New Roman"/>
                          <a:ea typeface="Calibri"/>
                          <a:cs typeface="Times New Roman"/>
                        </a:rPr>
                        <a:t>центромераға жіпшелермен бекітілу арқылы, </a:t>
                      </a:r>
                      <a:r>
                        <a:rPr lang="kk-KZ" sz="1600" i="1" u="none" strike="noStrike" spc="-5" dirty="0" smtClean="0">
                          <a:solidFill>
                            <a:srgbClr val="000000"/>
                          </a:solidFill>
                          <a:latin typeface="Times New Roman"/>
                          <a:ea typeface="Calibri"/>
                          <a:cs typeface="Times New Roman"/>
                        </a:rPr>
                        <a:t>веретен</a:t>
                      </a:r>
                      <a:r>
                        <a:rPr lang="kk-KZ" sz="1600" i="1" u="none" strike="noStrike" spc="-5" baseline="0" dirty="0" smtClean="0">
                          <a:solidFill>
                            <a:srgbClr val="000000"/>
                          </a:solidFill>
                          <a:latin typeface="Times New Roman"/>
                          <a:ea typeface="Calibri"/>
                          <a:cs typeface="Times New Roman"/>
                        </a:rPr>
                        <a:t> </a:t>
                      </a:r>
                      <a:endParaRPr lang="kk-KZ" sz="1600" i="1" u="none" strike="noStrike" spc="-5" dirty="0" smtClean="0">
                        <a:solidFill>
                          <a:srgbClr val="000000"/>
                        </a:solidFill>
                        <a:latin typeface="Times New Roman"/>
                        <a:ea typeface="Calibri"/>
                        <a:cs typeface="Times New Roman"/>
                      </a:endParaRPr>
                    </a:p>
                    <a:p>
                      <a:pPr marL="12700" marR="12700" algn="l">
                        <a:lnSpc>
                          <a:spcPts val="985"/>
                        </a:lnSpc>
                        <a:spcAft>
                          <a:spcPts val="800"/>
                        </a:spcAft>
                      </a:pPr>
                      <a:r>
                        <a:rPr lang="kk-KZ" sz="1600" i="1" u="none" strike="noStrike" spc="-5" dirty="0" smtClean="0">
                          <a:solidFill>
                            <a:srgbClr val="000000"/>
                          </a:solidFill>
                          <a:latin typeface="Times New Roman"/>
                          <a:ea typeface="Calibri"/>
                          <a:cs typeface="Times New Roman"/>
                        </a:rPr>
                        <a:t>экваторына </a:t>
                      </a:r>
                      <a:r>
                        <a:rPr lang="kk-KZ" sz="1600" i="1" u="none" strike="noStrike" spc="-5" dirty="0">
                          <a:solidFill>
                            <a:srgbClr val="000000"/>
                          </a:solidFill>
                          <a:latin typeface="Times New Roman"/>
                          <a:ea typeface="Calibri"/>
                          <a:cs typeface="Times New Roman"/>
                        </a:rPr>
                        <a:t>орналастырылады.</a:t>
                      </a:r>
                      <a:endParaRPr lang="ru-RU" sz="1600" dirty="0">
                        <a:latin typeface="Calibri"/>
                        <a:ea typeface="Calibri"/>
                        <a:cs typeface="Times New Roman"/>
                      </a:endParaRPr>
                    </a:p>
                  </a:txBody>
                  <a:tcPr marL="114300" marR="114300" marT="0" marB="0">
                    <a:lnL>
                      <a:noFill/>
                    </a:lnL>
                    <a:lnR>
                      <a:noFill/>
                    </a:lnR>
                    <a:lnT>
                      <a:noFill/>
                    </a:lnT>
                    <a:lnB>
                      <a:noFill/>
                    </a:lnB>
                  </a:tcPr>
                </a:tc>
              </a:tr>
            </a:tbl>
          </a:graphicData>
        </a:graphic>
      </p:graphicFrame>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0" y="0"/>
            <a:ext cx="9144001" cy="6858000"/>
          </a:xfrm>
          <a:prstGeom prst="rect">
            <a:avLst/>
          </a:prstGeom>
          <a:noFill/>
          <a:ln w="9525">
            <a:noFill/>
            <a:miter lim="800000"/>
            <a:headEnd/>
            <a:tailEnd/>
          </a:ln>
        </p:spPr>
      </p:pic>
      <p:pic>
        <p:nvPicPr>
          <p:cNvPr id="3" name="Рисунок 66"/>
          <p:cNvPicPr>
            <a:picLocks noChangeAspect="1" noChangeArrowheads="1"/>
          </p:cNvPicPr>
          <p:nvPr/>
        </p:nvPicPr>
        <p:blipFill>
          <a:blip r:embed="rId3" cstate="print"/>
          <a:srcRect/>
          <a:stretch>
            <a:fillRect/>
          </a:stretch>
        </p:blipFill>
        <p:spPr bwMode="auto">
          <a:xfrm>
            <a:off x="3571868" y="428604"/>
            <a:ext cx="2500330" cy="2143140"/>
          </a:xfrm>
          <a:prstGeom prst="rect">
            <a:avLst/>
          </a:prstGeom>
          <a:noFill/>
        </p:spPr>
      </p:pic>
      <p:graphicFrame>
        <p:nvGraphicFramePr>
          <p:cNvPr id="4" name="Таблица 3"/>
          <p:cNvGraphicFramePr>
            <a:graphicFrameLocks noGrp="1"/>
          </p:cNvGraphicFramePr>
          <p:nvPr/>
        </p:nvGraphicFramePr>
        <p:xfrm>
          <a:off x="2285984" y="2285992"/>
          <a:ext cx="1357322" cy="260922"/>
        </p:xfrm>
        <a:graphic>
          <a:graphicData uri="http://schemas.openxmlformats.org/drawingml/2006/table">
            <a:tbl>
              <a:tblPr/>
              <a:tblGrid>
                <a:gridCol w="1357322"/>
              </a:tblGrid>
              <a:tr h="0">
                <a:tc>
                  <a:txBody>
                    <a:bodyPr/>
                    <a:lstStyle/>
                    <a:p>
                      <a:pPr algn="l">
                        <a:lnSpc>
                          <a:spcPct val="107000"/>
                        </a:lnSpc>
                        <a:spcAft>
                          <a:spcPts val="800"/>
                        </a:spcAft>
                      </a:pPr>
                      <a:r>
                        <a:rPr lang="kk-KZ" sz="1600" i="1" spc="-15" dirty="0">
                          <a:solidFill>
                            <a:srgbClr val="000000"/>
                          </a:solidFill>
                          <a:latin typeface="Times New Roman"/>
                          <a:ea typeface="Calibri"/>
                          <a:cs typeface="Times New Roman"/>
                        </a:rPr>
                        <a:t> </a:t>
                      </a:r>
                      <a:r>
                        <a:rPr lang="kk-KZ" sz="1600" i="1" spc="-15" dirty="0" smtClean="0">
                          <a:solidFill>
                            <a:srgbClr val="000000"/>
                          </a:solidFill>
                          <a:latin typeface="Times New Roman"/>
                          <a:ea typeface="Calibri"/>
                          <a:cs typeface="Times New Roman"/>
                        </a:rPr>
                        <a:t>Е</a:t>
                      </a:r>
                      <a:r>
                        <a:rPr lang="kk-KZ" sz="1600" i="1" spc="-15" dirty="0">
                          <a:solidFill>
                            <a:srgbClr val="000000"/>
                          </a:solidFill>
                          <a:latin typeface="Times New Roman"/>
                          <a:ea typeface="Calibri"/>
                          <a:cs typeface="Times New Roman"/>
                        </a:rPr>
                        <a:t>.</a:t>
                      </a:r>
                      <a:r>
                        <a:rPr lang="kk-KZ" sz="1600" spc="-5" dirty="0">
                          <a:solidFill>
                            <a:srgbClr val="000000"/>
                          </a:solidFill>
                          <a:latin typeface="Times New Roman"/>
                          <a:ea typeface="Calibri"/>
                          <a:cs typeface="Times New Roman"/>
                        </a:rPr>
                        <a:t> </a:t>
                      </a:r>
                      <a:r>
                        <a:rPr lang="kk-KZ" sz="1600" spc="15" dirty="0">
                          <a:solidFill>
                            <a:srgbClr val="000000"/>
                          </a:solidFill>
                          <a:latin typeface="Arial Narrow"/>
                          <a:ea typeface="Calibri"/>
                          <a:cs typeface="Arial Narrow"/>
                        </a:rPr>
                        <a:t>Анафаза I</a:t>
                      </a:r>
                      <a:r>
                        <a:rPr lang="ru-RU" sz="1600" dirty="0">
                          <a:latin typeface="Calibri"/>
                          <a:ea typeface="Calibri"/>
                          <a:cs typeface="Times New Roman"/>
                        </a:rPr>
                        <a:t> </a:t>
                      </a:r>
                    </a:p>
                  </a:txBody>
                  <a:tcPr marL="114300" marR="114300" marT="0" marB="0">
                    <a:lnL>
                      <a:noFill/>
                    </a:lnL>
                    <a:lnR>
                      <a:noFill/>
                    </a:lnR>
                    <a:lnT>
                      <a:noFill/>
                    </a:lnT>
                    <a:lnB>
                      <a:noFill/>
                    </a:lnB>
                  </a:tcPr>
                </a:tc>
              </a:tr>
            </a:tbl>
          </a:graphicData>
        </a:graphic>
      </p:graphicFrame>
      <p:graphicFrame>
        <p:nvGraphicFramePr>
          <p:cNvPr id="5" name="Таблица 4"/>
          <p:cNvGraphicFramePr>
            <a:graphicFrameLocks noGrp="1"/>
          </p:cNvGraphicFramePr>
          <p:nvPr/>
        </p:nvGraphicFramePr>
        <p:xfrm>
          <a:off x="642910" y="3643314"/>
          <a:ext cx="7358114" cy="1571636"/>
        </p:xfrm>
        <a:graphic>
          <a:graphicData uri="http://schemas.openxmlformats.org/drawingml/2006/table">
            <a:tbl>
              <a:tblPr/>
              <a:tblGrid>
                <a:gridCol w="7358114"/>
              </a:tblGrid>
              <a:tr h="1571636">
                <a:tc>
                  <a:txBody>
                    <a:bodyPr/>
                    <a:lstStyle/>
                    <a:p>
                      <a:pPr marL="12700" algn="just">
                        <a:lnSpc>
                          <a:spcPts val="985"/>
                        </a:lnSpc>
                        <a:spcBef>
                          <a:spcPts val="600"/>
                        </a:spcBef>
                        <a:spcAft>
                          <a:spcPts val="0"/>
                        </a:spcAft>
                      </a:pPr>
                      <a:endParaRPr lang="kk-KZ" sz="2000" b="0" dirty="0" smtClean="0">
                        <a:solidFill>
                          <a:srgbClr val="000000"/>
                        </a:solidFill>
                        <a:latin typeface="Times New Roman"/>
                        <a:ea typeface="Calibri"/>
                        <a:cs typeface="Times New Roman"/>
                      </a:endParaRPr>
                    </a:p>
                    <a:p>
                      <a:pPr marL="12700" algn="just">
                        <a:lnSpc>
                          <a:spcPts val="985"/>
                        </a:lnSpc>
                        <a:spcBef>
                          <a:spcPts val="600"/>
                        </a:spcBef>
                        <a:spcAft>
                          <a:spcPts val="0"/>
                        </a:spcAft>
                      </a:pPr>
                      <a:r>
                        <a:rPr lang="kk-KZ" sz="2000" b="0" dirty="0" smtClean="0">
                          <a:solidFill>
                            <a:srgbClr val="000000"/>
                          </a:solidFill>
                          <a:latin typeface="Times New Roman"/>
                          <a:ea typeface="Calibri"/>
                          <a:cs typeface="Times New Roman"/>
                        </a:rPr>
                        <a:t>Анафаза I</a:t>
                      </a:r>
                    </a:p>
                    <a:p>
                      <a:pPr marL="12700" marR="12700" algn="l">
                        <a:lnSpc>
                          <a:spcPts val="985"/>
                        </a:lnSpc>
                        <a:spcAft>
                          <a:spcPts val="800"/>
                        </a:spcAft>
                      </a:pPr>
                      <a:endParaRPr lang="kk-KZ" sz="1600" i="1" u="none" strike="noStrike" spc="-5" dirty="0" smtClean="0">
                        <a:solidFill>
                          <a:srgbClr val="000000"/>
                        </a:solidFill>
                        <a:latin typeface="Times New Roman"/>
                        <a:ea typeface="Calibri"/>
                        <a:cs typeface="Times New Roman"/>
                      </a:endParaRPr>
                    </a:p>
                    <a:p>
                      <a:pPr marL="12700" marR="12700" algn="l">
                        <a:lnSpc>
                          <a:spcPts val="985"/>
                        </a:lnSpc>
                        <a:spcAft>
                          <a:spcPts val="800"/>
                        </a:spcAft>
                      </a:pPr>
                      <a:r>
                        <a:rPr lang="kk-KZ" sz="1600" i="1" u="none" strike="noStrike" spc="-5" dirty="0" smtClean="0">
                          <a:solidFill>
                            <a:srgbClr val="000000"/>
                          </a:solidFill>
                          <a:latin typeface="Times New Roman"/>
                          <a:ea typeface="Calibri"/>
                          <a:cs typeface="Times New Roman"/>
                        </a:rPr>
                        <a:t>Верет</a:t>
                      </a:r>
                      <a:r>
                        <a:rPr lang="kk-KZ" sz="1600" i="1" u="none" strike="noStrike" spc="-5" baseline="0" dirty="0" smtClean="0">
                          <a:solidFill>
                            <a:srgbClr val="000000"/>
                          </a:solidFill>
                          <a:latin typeface="Times New Roman"/>
                          <a:ea typeface="Calibri"/>
                          <a:cs typeface="Times New Roman"/>
                        </a:rPr>
                        <a:t>ен </a:t>
                      </a:r>
                      <a:r>
                        <a:rPr lang="kk-KZ" sz="1600" i="1" u="none" strike="noStrike" spc="-5" dirty="0" smtClean="0">
                          <a:solidFill>
                            <a:srgbClr val="000000"/>
                          </a:solidFill>
                          <a:latin typeface="Times New Roman"/>
                          <a:ea typeface="Calibri"/>
                          <a:cs typeface="Times New Roman"/>
                        </a:rPr>
                        <a:t>жіпшелері гомологиялық хромосомаларды  центромерлерден бастап, </a:t>
                      </a:r>
                    </a:p>
                    <a:p>
                      <a:pPr marL="12700" marR="12700" algn="l">
                        <a:lnSpc>
                          <a:spcPts val="985"/>
                        </a:lnSpc>
                        <a:spcAft>
                          <a:spcPts val="800"/>
                        </a:spcAft>
                      </a:pPr>
                      <a:r>
                        <a:rPr lang="kk-KZ" sz="1600" i="1" u="none" strike="noStrike" spc="-5" dirty="0" smtClean="0">
                          <a:solidFill>
                            <a:srgbClr val="000000"/>
                          </a:solidFill>
                          <a:latin typeface="Times New Roman"/>
                          <a:ea typeface="Calibri"/>
                          <a:cs typeface="Times New Roman"/>
                        </a:rPr>
                        <a:t>қарама-қарсы полюстерге қарай тартады. Нәтижесінде әр ұршық полюсінде </a:t>
                      </a:r>
                    </a:p>
                    <a:p>
                      <a:pPr marL="12700" marR="12700" algn="l">
                        <a:lnSpc>
                          <a:spcPts val="985"/>
                        </a:lnSpc>
                        <a:spcAft>
                          <a:spcPts val="800"/>
                        </a:spcAft>
                      </a:pPr>
                      <a:r>
                        <a:rPr lang="kk-KZ" sz="1600" i="1" u="none" strike="noStrike" spc="-5" dirty="0" smtClean="0">
                          <a:solidFill>
                            <a:srgbClr val="000000"/>
                          </a:solidFill>
                          <a:latin typeface="Times New Roman"/>
                          <a:ea typeface="Calibri"/>
                          <a:cs typeface="Times New Roman"/>
                        </a:rPr>
                        <a:t>біреуден болатындай хромосомалар екі гаплоидтық жиынтыққа бөлінеді. </a:t>
                      </a:r>
                      <a:endParaRPr lang="ru-RU" sz="1600" dirty="0">
                        <a:latin typeface="Calibri"/>
                        <a:ea typeface="Calibri"/>
                        <a:cs typeface="Times New Roman"/>
                      </a:endParaRPr>
                    </a:p>
                  </a:txBody>
                  <a:tcPr marL="114300" marR="114300" marT="0" marB="0">
                    <a:lnL>
                      <a:noFill/>
                    </a:lnL>
                    <a:lnR>
                      <a:noFill/>
                    </a:lnR>
                    <a:lnT>
                      <a:noFill/>
                    </a:lnT>
                    <a:lnB>
                      <a:noFill/>
                    </a:lnB>
                  </a:tcPr>
                </a:tc>
              </a:tr>
            </a:tbl>
          </a:graphicData>
        </a:graphic>
      </p:graphicFrame>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0" y="0"/>
            <a:ext cx="9144001" cy="6858000"/>
          </a:xfrm>
          <a:prstGeom prst="rect">
            <a:avLst/>
          </a:prstGeom>
          <a:noFill/>
          <a:ln w="9525">
            <a:noFill/>
            <a:miter lim="800000"/>
            <a:headEnd/>
            <a:tailEnd/>
          </a:ln>
        </p:spPr>
      </p:pic>
      <p:pic>
        <p:nvPicPr>
          <p:cNvPr id="3" name="Рисунок 2"/>
          <p:cNvPicPr/>
          <p:nvPr/>
        </p:nvPicPr>
        <p:blipFill>
          <a:blip r:embed="rId3" cstate="print"/>
          <a:srcRect/>
          <a:stretch>
            <a:fillRect/>
          </a:stretch>
        </p:blipFill>
        <p:spPr bwMode="auto">
          <a:xfrm>
            <a:off x="1428728" y="2071678"/>
            <a:ext cx="1643074" cy="2714644"/>
          </a:xfrm>
          <a:prstGeom prst="rect">
            <a:avLst/>
          </a:prstGeom>
          <a:noFill/>
          <a:ln w="9525">
            <a:noFill/>
            <a:miter lim="800000"/>
            <a:headEnd/>
            <a:tailEnd/>
          </a:ln>
        </p:spPr>
      </p:pic>
      <p:graphicFrame>
        <p:nvGraphicFramePr>
          <p:cNvPr id="4" name="Таблица 3"/>
          <p:cNvGraphicFramePr>
            <a:graphicFrameLocks noGrp="1"/>
          </p:cNvGraphicFramePr>
          <p:nvPr/>
        </p:nvGraphicFramePr>
        <p:xfrm>
          <a:off x="3286116" y="571480"/>
          <a:ext cx="5214974" cy="5214974"/>
        </p:xfrm>
        <a:graphic>
          <a:graphicData uri="http://schemas.openxmlformats.org/drawingml/2006/table">
            <a:tbl>
              <a:tblPr/>
              <a:tblGrid>
                <a:gridCol w="5214974"/>
              </a:tblGrid>
              <a:tr h="5214974">
                <a:tc>
                  <a:txBody>
                    <a:bodyPr/>
                    <a:lstStyle/>
                    <a:p>
                      <a:pPr marL="12700" algn="just">
                        <a:lnSpc>
                          <a:spcPts val="985"/>
                        </a:lnSpc>
                        <a:spcBef>
                          <a:spcPts val="600"/>
                        </a:spcBef>
                        <a:spcAft>
                          <a:spcPts val="0"/>
                        </a:spcAft>
                      </a:pPr>
                      <a:endParaRPr lang="kk-KZ" sz="2000" b="0" dirty="0" smtClean="0">
                        <a:solidFill>
                          <a:srgbClr val="000000"/>
                        </a:solidFill>
                        <a:latin typeface="Times New Roman"/>
                        <a:ea typeface="Calibri"/>
                        <a:cs typeface="Times New Roman"/>
                      </a:endParaRPr>
                    </a:p>
                    <a:p>
                      <a:pPr marL="12700" algn="just">
                        <a:lnSpc>
                          <a:spcPts val="985"/>
                        </a:lnSpc>
                        <a:spcBef>
                          <a:spcPts val="600"/>
                        </a:spcBef>
                        <a:spcAft>
                          <a:spcPts val="0"/>
                        </a:spcAft>
                      </a:pPr>
                      <a:r>
                        <a:rPr lang="kk-KZ" sz="2000" b="0" dirty="0" smtClean="0">
                          <a:solidFill>
                            <a:srgbClr val="000000"/>
                          </a:solidFill>
                          <a:latin typeface="Times New Roman"/>
                          <a:ea typeface="Calibri"/>
                          <a:cs typeface="Times New Roman"/>
                        </a:rPr>
                        <a:t>Телофаза </a:t>
                      </a:r>
                      <a:r>
                        <a:rPr lang="kk-KZ" sz="2000" b="0" dirty="0">
                          <a:solidFill>
                            <a:srgbClr val="000000"/>
                          </a:solidFill>
                          <a:latin typeface="Times New Roman"/>
                          <a:ea typeface="Calibri"/>
                          <a:cs typeface="Times New Roman"/>
                        </a:rPr>
                        <a:t>I</a:t>
                      </a:r>
                      <a:endParaRPr lang="ru-RU" sz="2000" b="1" dirty="0">
                        <a:latin typeface="Times New Roman"/>
                        <a:ea typeface="Calibri"/>
                      </a:endParaRPr>
                    </a:p>
                    <a:p>
                      <a:pPr marL="12700" algn="just">
                        <a:lnSpc>
                          <a:spcPts val="985"/>
                        </a:lnSpc>
                        <a:spcAft>
                          <a:spcPts val="800"/>
                        </a:spcAft>
                      </a:pPr>
                      <a:endParaRPr lang="kk-KZ" sz="1600" i="1" u="none" strike="noStrike" spc="-5" dirty="0" smtClean="0">
                        <a:solidFill>
                          <a:srgbClr val="000000"/>
                        </a:solidFill>
                        <a:latin typeface="Times New Roman"/>
                        <a:ea typeface="Calibri"/>
                        <a:cs typeface="Times New Roman"/>
                      </a:endParaRPr>
                    </a:p>
                    <a:p>
                      <a:pPr marL="12700" algn="just">
                        <a:lnSpc>
                          <a:spcPts val="985"/>
                        </a:lnSpc>
                        <a:spcAft>
                          <a:spcPts val="800"/>
                        </a:spcAft>
                      </a:pPr>
                      <a:r>
                        <a:rPr lang="kk-KZ" sz="1600" i="1" u="none" strike="noStrike" spc="-5" dirty="0" smtClean="0">
                          <a:solidFill>
                            <a:srgbClr val="000000"/>
                          </a:solidFill>
                          <a:latin typeface="Times New Roman"/>
                          <a:ea typeface="Calibri"/>
                          <a:cs typeface="Times New Roman"/>
                        </a:rPr>
                        <a:t>Гомологиялық </a:t>
                      </a:r>
                      <a:r>
                        <a:rPr lang="kk-KZ" sz="1600" i="1" u="none" strike="noStrike" spc="-5" dirty="0">
                          <a:solidFill>
                            <a:srgbClr val="000000"/>
                          </a:solidFill>
                          <a:latin typeface="Times New Roman"/>
                          <a:ea typeface="Calibri"/>
                          <a:cs typeface="Times New Roman"/>
                        </a:rPr>
                        <a:t>хромосомалардың қарама-қарсы </a:t>
                      </a:r>
                      <a:endParaRPr lang="kk-KZ" sz="1600" i="1" u="none" strike="noStrike" spc="-5" dirty="0" smtClean="0">
                        <a:solidFill>
                          <a:srgbClr val="000000"/>
                        </a:solidFill>
                        <a:latin typeface="Times New Roman"/>
                        <a:ea typeface="Calibri"/>
                        <a:cs typeface="Times New Roman"/>
                      </a:endParaRPr>
                    </a:p>
                    <a:p>
                      <a:pPr marL="12700" algn="just">
                        <a:lnSpc>
                          <a:spcPts val="985"/>
                        </a:lnSpc>
                        <a:spcAft>
                          <a:spcPts val="800"/>
                        </a:spcAft>
                      </a:pPr>
                      <a:r>
                        <a:rPr lang="kk-KZ" sz="1600" i="1" u="none" strike="noStrike" spc="-5" dirty="0" smtClean="0">
                          <a:solidFill>
                            <a:srgbClr val="000000"/>
                          </a:solidFill>
                          <a:latin typeface="Times New Roman"/>
                          <a:ea typeface="Calibri"/>
                          <a:cs typeface="Times New Roman"/>
                        </a:rPr>
                        <a:t>полюстерге </a:t>
                      </a:r>
                      <a:r>
                        <a:rPr lang="kk-KZ" sz="1600" i="1" u="none" strike="noStrike" spc="-5" dirty="0">
                          <a:solidFill>
                            <a:srgbClr val="000000"/>
                          </a:solidFill>
                          <a:latin typeface="Times New Roman"/>
                          <a:ea typeface="Calibri"/>
                          <a:cs typeface="Times New Roman"/>
                        </a:rPr>
                        <a:t>қарай алшақтауы мейоз І-дің аяқталуына </a:t>
                      </a:r>
                      <a:endParaRPr lang="kk-KZ" sz="1600" i="1" u="none" strike="noStrike" spc="-5" dirty="0" smtClean="0">
                        <a:solidFill>
                          <a:srgbClr val="000000"/>
                        </a:solidFill>
                        <a:latin typeface="Times New Roman"/>
                        <a:ea typeface="Calibri"/>
                        <a:cs typeface="Times New Roman"/>
                      </a:endParaRPr>
                    </a:p>
                    <a:p>
                      <a:pPr marL="12700" algn="just">
                        <a:lnSpc>
                          <a:spcPts val="985"/>
                        </a:lnSpc>
                        <a:spcAft>
                          <a:spcPts val="800"/>
                        </a:spcAft>
                      </a:pPr>
                      <a:r>
                        <a:rPr lang="kk-KZ" sz="1600" i="1" u="none" strike="noStrike" spc="-5" dirty="0" smtClean="0">
                          <a:solidFill>
                            <a:srgbClr val="000000"/>
                          </a:solidFill>
                          <a:latin typeface="Times New Roman"/>
                          <a:ea typeface="Calibri"/>
                          <a:cs typeface="Times New Roman"/>
                        </a:rPr>
                        <a:t>сәйкес </a:t>
                      </a:r>
                      <a:r>
                        <a:rPr lang="kk-KZ" sz="1600" i="1" u="none" strike="noStrike" spc="-5" dirty="0">
                          <a:solidFill>
                            <a:srgbClr val="000000"/>
                          </a:solidFill>
                          <a:latin typeface="Times New Roman"/>
                          <a:ea typeface="Calibri"/>
                          <a:cs typeface="Times New Roman"/>
                        </a:rPr>
                        <a:t>келеді. Хромосома саны екі есеге азайды, бірақ </a:t>
                      </a:r>
                      <a:endParaRPr lang="kk-KZ" sz="1600" i="1" u="none" strike="noStrike" spc="-5" dirty="0" smtClean="0">
                        <a:solidFill>
                          <a:srgbClr val="000000"/>
                        </a:solidFill>
                        <a:latin typeface="Times New Roman"/>
                        <a:ea typeface="Calibri"/>
                        <a:cs typeface="Times New Roman"/>
                      </a:endParaRPr>
                    </a:p>
                    <a:p>
                      <a:pPr marL="12700" algn="just">
                        <a:lnSpc>
                          <a:spcPts val="985"/>
                        </a:lnSpc>
                        <a:spcAft>
                          <a:spcPts val="800"/>
                        </a:spcAft>
                      </a:pPr>
                      <a:r>
                        <a:rPr lang="kk-KZ" sz="1600" i="1" u="none" strike="noStrike" spc="-5" dirty="0" smtClean="0">
                          <a:solidFill>
                            <a:srgbClr val="000000"/>
                          </a:solidFill>
                          <a:latin typeface="Times New Roman"/>
                          <a:ea typeface="Calibri"/>
                          <a:cs typeface="Times New Roman"/>
                        </a:rPr>
                        <a:t>олардың </a:t>
                      </a:r>
                      <a:r>
                        <a:rPr lang="kk-KZ" sz="1600" i="1" u="none" strike="noStrike" spc="-5" dirty="0">
                          <a:solidFill>
                            <a:srgbClr val="000000"/>
                          </a:solidFill>
                          <a:latin typeface="Times New Roman"/>
                          <a:ea typeface="Calibri"/>
                          <a:cs typeface="Times New Roman"/>
                        </a:rPr>
                        <a:t>әрқайсысы әлі де екі хроматидтен тұрады. </a:t>
                      </a:r>
                      <a:endParaRPr lang="kk-KZ" sz="1600" i="1" u="none" strike="noStrike" spc="-5" dirty="0" smtClean="0">
                        <a:solidFill>
                          <a:srgbClr val="000000"/>
                        </a:solidFill>
                        <a:latin typeface="Times New Roman"/>
                        <a:ea typeface="Calibri"/>
                        <a:cs typeface="Times New Roman"/>
                      </a:endParaRPr>
                    </a:p>
                    <a:p>
                      <a:pPr marL="12700" algn="just">
                        <a:lnSpc>
                          <a:spcPts val="985"/>
                        </a:lnSpc>
                        <a:spcAft>
                          <a:spcPts val="800"/>
                        </a:spcAft>
                      </a:pPr>
                      <a:r>
                        <a:rPr lang="kk-KZ" sz="1600" i="1" u="none" strike="noStrike" spc="-5" dirty="0" smtClean="0">
                          <a:solidFill>
                            <a:srgbClr val="000000"/>
                          </a:solidFill>
                          <a:latin typeface="Times New Roman"/>
                          <a:ea typeface="Calibri"/>
                          <a:cs typeface="Times New Roman"/>
                        </a:rPr>
                        <a:t>Кроссинговер </a:t>
                      </a:r>
                      <a:r>
                        <a:rPr lang="kk-KZ" sz="1600" i="1" u="none" strike="noStrike" spc="-5" dirty="0">
                          <a:solidFill>
                            <a:srgbClr val="000000"/>
                          </a:solidFill>
                          <a:latin typeface="Times New Roman"/>
                          <a:ea typeface="Calibri"/>
                          <a:cs typeface="Times New Roman"/>
                        </a:rPr>
                        <a:t>жүрген болса, онда бұл хроматидтер </a:t>
                      </a:r>
                      <a:endParaRPr lang="kk-KZ" sz="1600" i="1" u="none" strike="noStrike" spc="-5" dirty="0" smtClean="0">
                        <a:solidFill>
                          <a:srgbClr val="000000"/>
                        </a:solidFill>
                        <a:latin typeface="Times New Roman"/>
                        <a:ea typeface="Calibri"/>
                        <a:cs typeface="Times New Roman"/>
                      </a:endParaRPr>
                    </a:p>
                    <a:p>
                      <a:pPr marL="12700" algn="just">
                        <a:lnSpc>
                          <a:spcPts val="985"/>
                        </a:lnSpc>
                        <a:spcAft>
                          <a:spcPts val="800"/>
                        </a:spcAft>
                      </a:pPr>
                      <a:r>
                        <a:rPr lang="kk-KZ" sz="1600" i="1" u="none" strike="noStrike" spc="-5" dirty="0" smtClean="0">
                          <a:solidFill>
                            <a:srgbClr val="000000"/>
                          </a:solidFill>
                          <a:latin typeface="Times New Roman"/>
                          <a:ea typeface="Calibri"/>
                          <a:cs typeface="Times New Roman"/>
                        </a:rPr>
                        <a:t>генетикалық </a:t>
                      </a:r>
                      <a:r>
                        <a:rPr lang="kk-KZ" sz="1600" i="1" u="none" strike="noStrike" spc="-5" dirty="0">
                          <a:solidFill>
                            <a:srgbClr val="000000"/>
                          </a:solidFill>
                          <a:latin typeface="Times New Roman"/>
                          <a:ea typeface="Calibri"/>
                          <a:cs typeface="Times New Roman"/>
                        </a:rPr>
                        <a:t>бірдей емес және екінші мейоздық бөлінуде </a:t>
                      </a:r>
                      <a:endParaRPr lang="kk-KZ" sz="1600" i="1" u="none" strike="noStrike" spc="-5" dirty="0" smtClean="0">
                        <a:solidFill>
                          <a:srgbClr val="000000"/>
                        </a:solidFill>
                        <a:latin typeface="Times New Roman"/>
                        <a:ea typeface="Calibri"/>
                        <a:cs typeface="Times New Roman"/>
                      </a:endParaRPr>
                    </a:p>
                    <a:p>
                      <a:pPr marL="12700" algn="just">
                        <a:lnSpc>
                          <a:spcPts val="985"/>
                        </a:lnSpc>
                        <a:spcAft>
                          <a:spcPts val="800"/>
                        </a:spcAft>
                      </a:pPr>
                      <a:r>
                        <a:rPr lang="kk-KZ" sz="1600" i="1" u="none" strike="noStrike" spc="-5" dirty="0" smtClean="0">
                          <a:solidFill>
                            <a:srgbClr val="000000"/>
                          </a:solidFill>
                          <a:latin typeface="Times New Roman"/>
                          <a:ea typeface="Calibri"/>
                          <a:cs typeface="Times New Roman"/>
                        </a:rPr>
                        <a:t>ажырауы </a:t>
                      </a:r>
                      <a:r>
                        <a:rPr lang="kk-KZ" sz="1600" i="1" u="none" strike="noStrike" spc="-5" dirty="0">
                          <a:solidFill>
                            <a:srgbClr val="000000"/>
                          </a:solidFill>
                          <a:latin typeface="Times New Roman"/>
                          <a:ea typeface="Calibri"/>
                          <a:cs typeface="Times New Roman"/>
                        </a:rPr>
                        <a:t>тиіс. </a:t>
                      </a:r>
                      <a:r>
                        <a:rPr lang="kk-KZ" sz="1600" i="1" u="none" strike="noStrike" spc="-5" dirty="0" smtClean="0">
                          <a:solidFill>
                            <a:srgbClr val="000000"/>
                          </a:solidFill>
                          <a:latin typeface="Times New Roman"/>
                          <a:ea typeface="Calibri"/>
                          <a:cs typeface="Times New Roman"/>
                        </a:rPr>
                        <a:t>Веретен </a:t>
                      </a:r>
                      <a:r>
                        <a:rPr lang="kk-KZ" sz="1600" i="1" u="none" strike="noStrike" spc="-5" dirty="0">
                          <a:solidFill>
                            <a:srgbClr val="000000"/>
                          </a:solidFill>
                          <a:latin typeface="Times New Roman"/>
                          <a:ea typeface="Calibri"/>
                          <a:cs typeface="Times New Roman"/>
                        </a:rPr>
                        <a:t>және оның жіптері әдетте </a:t>
                      </a:r>
                      <a:endParaRPr lang="kk-KZ" sz="1600" i="1" u="none" strike="noStrike" spc="-5" dirty="0" smtClean="0">
                        <a:solidFill>
                          <a:srgbClr val="000000"/>
                        </a:solidFill>
                        <a:latin typeface="Times New Roman"/>
                        <a:ea typeface="Calibri"/>
                        <a:cs typeface="Times New Roman"/>
                      </a:endParaRPr>
                    </a:p>
                    <a:p>
                      <a:pPr marL="12700" algn="just">
                        <a:lnSpc>
                          <a:spcPts val="985"/>
                        </a:lnSpc>
                        <a:spcAft>
                          <a:spcPts val="800"/>
                        </a:spcAft>
                      </a:pPr>
                      <a:r>
                        <a:rPr lang="kk-KZ" sz="1600" i="1" u="none" strike="noStrike" spc="-5" dirty="0" smtClean="0">
                          <a:solidFill>
                            <a:srgbClr val="000000"/>
                          </a:solidFill>
                          <a:latin typeface="Times New Roman"/>
                          <a:ea typeface="Calibri"/>
                          <a:cs typeface="Times New Roman"/>
                        </a:rPr>
                        <a:t>жойылады</a:t>
                      </a:r>
                      <a:r>
                        <a:rPr lang="kk-KZ" sz="1600" i="1" u="none" strike="noStrike" spc="-5" dirty="0">
                          <a:solidFill>
                            <a:srgbClr val="000000"/>
                          </a:solidFill>
                          <a:latin typeface="Times New Roman"/>
                          <a:ea typeface="Calibri"/>
                          <a:cs typeface="Times New Roman"/>
                        </a:rPr>
                        <a:t>. Жануарларда және кейбір өсімдіктерде </a:t>
                      </a:r>
                      <a:endParaRPr lang="kk-KZ" sz="1600" i="1" u="none" strike="noStrike" spc="-5" dirty="0" smtClean="0">
                        <a:solidFill>
                          <a:srgbClr val="000000"/>
                        </a:solidFill>
                        <a:latin typeface="Times New Roman"/>
                        <a:ea typeface="Calibri"/>
                        <a:cs typeface="Times New Roman"/>
                      </a:endParaRPr>
                    </a:p>
                    <a:p>
                      <a:pPr marL="12700" algn="just">
                        <a:lnSpc>
                          <a:spcPts val="985"/>
                        </a:lnSpc>
                        <a:spcAft>
                          <a:spcPts val="800"/>
                        </a:spcAft>
                      </a:pPr>
                      <a:r>
                        <a:rPr lang="kk-KZ" sz="1600" i="1" u="none" strike="noStrike" spc="-5" dirty="0" smtClean="0">
                          <a:solidFill>
                            <a:srgbClr val="000000"/>
                          </a:solidFill>
                          <a:latin typeface="Times New Roman"/>
                          <a:ea typeface="Calibri"/>
                          <a:cs typeface="Times New Roman"/>
                        </a:rPr>
                        <a:t>хроматидтер</a:t>
                      </a:r>
                      <a:r>
                        <a:rPr lang="kk-KZ" sz="1600" i="1" u="none" strike="noStrike" spc="-5" dirty="0">
                          <a:solidFill>
                            <a:srgbClr val="000000"/>
                          </a:solidFill>
                          <a:latin typeface="Times New Roman"/>
                          <a:ea typeface="Calibri"/>
                          <a:cs typeface="Times New Roman"/>
                        </a:rPr>
                        <a:t>, әдетте, тарқатылады, әр полюсте </a:t>
                      </a:r>
                      <a:endParaRPr lang="kk-KZ" sz="1600" i="1" u="none" strike="noStrike" spc="-5" dirty="0" smtClean="0">
                        <a:solidFill>
                          <a:srgbClr val="000000"/>
                        </a:solidFill>
                        <a:latin typeface="Times New Roman"/>
                        <a:ea typeface="Calibri"/>
                        <a:cs typeface="Times New Roman"/>
                      </a:endParaRPr>
                    </a:p>
                    <a:p>
                      <a:pPr marL="12700" algn="just">
                        <a:lnSpc>
                          <a:spcPts val="985"/>
                        </a:lnSpc>
                        <a:spcAft>
                          <a:spcPts val="800"/>
                        </a:spcAft>
                      </a:pPr>
                      <a:r>
                        <a:rPr lang="kk-KZ" sz="1600" i="1" u="none" strike="noStrike" spc="-5" dirty="0" smtClean="0">
                          <a:solidFill>
                            <a:srgbClr val="000000"/>
                          </a:solidFill>
                          <a:latin typeface="Times New Roman"/>
                          <a:ea typeface="Calibri"/>
                          <a:cs typeface="Times New Roman"/>
                        </a:rPr>
                        <a:t>қайтадан </a:t>
                      </a:r>
                      <a:r>
                        <a:rPr lang="kk-KZ" sz="1600" i="1" u="none" strike="noStrike" spc="-5" dirty="0">
                          <a:solidFill>
                            <a:srgbClr val="000000"/>
                          </a:solidFill>
                          <a:latin typeface="Times New Roman"/>
                          <a:ea typeface="Calibri"/>
                          <a:cs typeface="Times New Roman"/>
                        </a:rPr>
                        <a:t>ядро қабықшасы пайда болады және ядро </a:t>
                      </a:r>
                      <a:endParaRPr lang="kk-KZ" sz="1600" i="1" u="none" strike="noStrike" spc="-5" dirty="0" smtClean="0">
                        <a:solidFill>
                          <a:srgbClr val="000000"/>
                        </a:solidFill>
                        <a:latin typeface="Times New Roman"/>
                        <a:ea typeface="Calibri"/>
                        <a:cs typeface="Times New Roman"/>
                      </a:endParaRPr>
                    </a:p>
                    <a:p>
                      <a:pPr marL="12700" algn="just">
                        <a:lnSpc>
                          <a:spcPts val="985"/>
                        </a:lnSpc>
                        <a:spcAft>
                          <a:spcPts val="800"/>
                        </a:spcAft>
                      </a:pPr>
                      <a:r>
                        <a:rPr lang="kk-KZ" sz="1600" i="1" u="none" strike="noStrike" spc="-5" dirty="0" smtClean="0">
                          <a:solidFill>
                            <a:srgbClr val="000000"/>
                          </a:solidFill>
                          <a:latin typeface="Times New Roman"/>
                          <a:ea typeface="Calibri"/>
                          <a:cs typeface="Times New Roman"/>
                        </a:rPr>
                        <a:t>интерфазаға </a:t>
                      </a:r>
                      <a:r>
                        <a:rPr lang="kk-KZ" sz="1600" i="1" u="none" strike="noStrike" spc="-5" dirty="0">
                          <a:solidFill>
                            <a:srgbClr val="000000"/>
                          </a:solidFill>
                          <a:latin typeface="Times New Roman"/>
                          <a:ea typeface="Calibri"/>
                          <a:cs typeface="Times New Roman"/>
                        </a:rPr>
                        <a:t>кіреді. Содан соң, митоздағыдай, ұсақталу </a:t>
                      </a:r>
                      <a:endParaRPr lang="kk-KZ" sz="1600" i="1" u="none" strike="noStrike" spc="-5" dirty="0" smtClean="0">
                        <a:solidFill>
                          <a:srgbClr val="000000"/>
                        </a:solidFill>
                        <a:latin typeface="Times New Roman"/>
                        <a:ea typeface="Calibri"/>
                        <a:cs typeface="Times New Roman"/>
                      </a:endParaRPr>
                    </a:p>
                    <a:p>
                      <a:pPr marL="12700" algn="just">
                        <a:lnSpc>
                          <a:spcPts val="985"/>
                        </a:lnSpc>
                        <a:spcAft>
                          <a:spcPts val="800"/>
                        </a:spcAft>
                      </a:pPr>
                      <a:r>
                        <a:rPr lang="kk-KZ" sz="1600" i="1" u="none" strike="noStrike" spc="-5" dirty="0" smtClean="0">
                          <a:solidFill>
                            <a:srgbClr val="000000"/>
                          </a:solidFill>
                          <a:latin typeface="Times New Roman"/>
                          <a:ea typeface="Calibri"/>
                          <a:cs typeface="Times New Roman"/>
                        </a:rPr>
                        <a:t>(</a:t>
                      </a:r>
                      <a:r>
                        <a:rPr lang="kk-KZ" sz="1600" i="1" u="none" strike="noStrike" spc="-5" dirty="0">
                          <a:solidFill>
                            <a:srgbClr val="000000"/>
                          </a:solidFill>
                          <a:latin typeface="Times New Roman"/>
                          <a:ea typeface="Calibri"/>
                          <a:cs typeface="Times New Roman"/>
                        </a:rPr>
                        <a:t>жануарларда)  немесе жасуша іргесінің қалыптасуы </a:t>
                      </a:r>
                      <a:endParaRPr lang="kk-KZ" sz="1600" i="1" u="none" strike="noStrike" spc="-5" dirty="0" smtClean="0">
                        <a:solidFill>
                          <a:srgbClr val="000000"/>
                        </a:solidFill>
                        <a:latin typeface="Times New Roman"/>
                        <a:ea typeface="Calibri"/>
                        <a:cs typeface="Times New Roman"/>
                      </a:endParaRPr>
                    </a:p>
                    <a:p>
                      <a:pPr marL="12700" algn="just">
                        <a:lnSpc>
                          <a:spcPts val="985"/>
                        </a:lnSpc>
                        <a:spcAft>
                          <a:spcPts val="800"/>
                        </a:spcAft>
                      </a:pPr>
                      <a:r>
                        <a:rPr lang="kk-KZ" sz="1600" i="1" u="none" strike="noStrike" spc="-5" dirty="0" smtClean="0">
                          <a:solidFill>
                            <a:srgbClr val="000000"/>
                          </a:solidFill>
                          <a:latin typeface="Times New Roman"/>
                          <a:ea typeface="Calibri"/>
                          <a:cs typeface="Times New Roman"/>
                        </a:rPr>
                        <a:t>(</a:t>
                      </a:r>
                      <a:r>
                        <a:rPr lang="kk-KZ" sz="1600" i="1" u="none" strike="noStrike" spc="-5" dirty="0">
                          <a:solidFill>
                            <a:srgbClr val="000000"/>
                          </a:solidFill>
                          <a:latin typeface="Times New Roman"/>
                          <a:ea typeface="Calibri"/>
                          <a:cs typeface="Times New Roman"/>
                        </a:rPr>
                        <a:t>өсімдіктерде) болады. Көптеген өсімдіктерде не </a:t>
                      </a:r>
                      <a:endParaRPr lang="kk-KZ" sz="1600" i="1" u="none" strike="noStrike" spc="-5" dirty="0" smtClean="0">
                        <a:solidFill>
                          <a:srgbClr val="000000"/>
                        </a:solidFill>
                        <a:latin typeface="Times New Roman"/>
                        <a:ea typeface="Calibri"/>
                        <a:cs typeface="Times New Roman"/>
                      </a:endParaRPr>
                    </a:p>
                    <a:p>
                      <a:pPr marL="12700" algn="just">
                        <a:lnSpc>
                          <a:spcPts val="985"/>
                        </a:lnSpc>
                        <a:spcAft>
                          <a:spcPts val="800"/>
                        </a:spcAft>
                      </a:pPr>
                      <a:r>
                        <a:rPr lang="kk-KZ" sz="1600" i="1" u="none" strike="noStrike" spc="-5" dirty="0" smtClean="0">
                          <a:solidFill>
                            <a:srgbClr val="000000"/>
                          </a:solidFill>
                          <a:latin typeface="Times New Roman"/>
                          <a:ea typeface="Calibri"/>
                          <a:cs typeface="Times New Roman"/>
                        </a:rPr>
                        <a:t>телофаза</a:t>
                      </a:r>
                      <a:r>
                        <a:rPr lang="kk-KZ" sz="1600" i="1" u="none" strike="noStrike" spc="-5" dirty="0">
                          <a:solidFill>
                            <a:srgbClr val="000000"/>
                          </a:solidFill>
                          <a:latin typeface="Times New Roman"/>
                          <a:ea typeface="Calibri"/>
                          <a:cs typeface="Times New Roman"/>
                        </a:rPr>
                        <a:t>, не жасуша іргесінің қалыптасуы, не </a:t>
                      </a:r>
                      <a:endParaRPr lang="kk-KZ" sz="1600" i="1" u="none" strike="noStrike" spc="-5" dirty="0" smtClean="0">
                        <a:solidFill>
                          <a:srgbClr val="000000"/>
                        </a:solidFill>
                        <a:latin typeface="Times New Roman"/>
                        <a:ea typeface="Calibri"/>
                        <a:cs typeface="Times New Roman"/>
                      </a:endParaRPr>
                    </a:p>
                    <a:p>
                      <a:pPr marL="12700" algn="just">
                        <a:lnSpc>
                          <a:spcPts val="985"/>
                        </a:lnSpc>
                        <a:spcAft>
                          <a:spcPts val="800"/>
                        </a:spcAft>
                      </a:pPr>
                      <a:r>
                        <a:rPr lang="kk-KZ" sz="1600" i="1" u="none" strike="noStrike" spc="-5" dirty="0" smtClean="0">
                          <a:solidFill>
                            <a:srgbClr val="000000"/>
                          </a:solidFill>
                          <a:latin typeface="Times New Roman"/>
                          <a:ea typeface="Calibri"/>
                          <a:cs typeface="Times New Roman"/>
                        </a:rPr>
                        <a:t>интерфаза </a:t>
                      </a:r>
                      <a:r>
                        <a:rPr lang="kk-KZ" sz="1600" i="1" u="none" strike="noStrike" spc="-5" dirty="0">
                          <a:solidFill>
                            <a:srgbClr val="000000"/>
                          </a:solidFill>
                          <a:latin typeface="Times New Roman"/>
                          <a:ea typeface="Calibri"/>
                          <a:cs typeface="Times New Roman"/>
                        </a:rPr>
                        <a:t>бақыланбайды және анафаза І- ден шыққан </a:t>
                      </a:r>
                      <a:endParaRPr lang="kk-KZ" sz="1600" i="1" u="none" strike="noStrike" spc="-5" dirty="0" smtClean="0">
                        <a:solidFill>
                          <a:srgbClr val="000000"/>
                        </a:solidFill>
                        <a:latin typeface="Times New Roman"/>
                        <a:ea typeface="Calibri"/>
                        <a:cs typeface="Times New Roman"/>
                      </a:endParaRPr>
                    </a:p>
                    <a:p>
                      <a:pPr marL="12700" algn="just">
                        <a:lnSpc>
                          <a:spcPts val="985"/>
                        </a:lnSpc>
                        <a:spcAft>
                          <a:spcPts val="800"/>
                        </a:spcAft>
                      </a:pPr>
                      <a:r>
                        <a:rPr lang="kk-KZ" sz="1600" i="1" u="none" strike="noStrike" spc="-5" dirty="0" smtClean="0">
                          <a:solidFill>
                            <a:srgbClr val="000000"/>
                          </a:solidFill>
                          <a:latin typeface="Times New Roman"/>
                          <a:ea typeface="Calibri"/>
                          <a:cs typeface="Times New Roman"/>
                        </a:rPr>
                        <a:t>жасуша </a:t>
                      </a:r>
                      <a:r>
                        <a:rPr lang="kk-KZ" sz="1600" i="1" u="none" strike="noStrike" spc="-5" dirty="0">
                          <a:solidFill>
                            <a:srgbClr val="000000"/>
                          </a:solidFill>
                          <a:latin typeface="Times New Roman"/>
                          <a:ea typeface="Calibri"/>
                          <a:cs typeface="Times New Roman"/>
                        </a:rPr>
                        <a:t>бірден екінші мейоздық бөлінудегі профазаға </a:t>
                      </a:r>
                      <a:endParaRPr lang="kk-KZ" sz="1600" i="1" u="none" strike="noStrike" spc="-5" dirty="0" smtClean="0">
                        <a:solidFill>
                          <a:srgbClr val="000000"/>
                        </a:solidFill>
                        <a:latin typeface="Times New Roman"/>
                        <a:ea typeface="Calibri"/>
                        <a:cs typeface="Times New Roman"/>
                      </a:endParaRPr>
                    </a:p>
                    <a:p>
                      <a:pPr marL="12700" algn="just">
                        <a:lnSpc>
                          <a:spcPts val="985"/>
                        </a:lnSpc>
                        <a:spcAft>
                          <a:spcPts val="800"/>
                        </a:spcAft>
                      </a:pPr>
                      <a:r>
                        <a:rPr lang="kk-KZ" sz="1600" i="1" u="none" strike="noStrike" spc="-5" dirty="0" smtClean="0">
                          <a:solidFill>
                            <a:srgbClr val="000000"/>
                          </a:solidFill>
                          <a:latin typeface="Times New Roman"/>
                          <a:ea typeface="Calibri"/>
                          <a:cs typeface="Times New Roman"/>
                        </a:rPr>
                        <a:t>өтеді</a:t>
                      </a:r>
                      <a:r>
                        <a:rPr lang="kk-KZ" sz="1600" i="1" u="none" strike="noStrike" spc="-5" dirty="0">
                          <a:solidFill>
                            <a:srgbClr val="000000"/>
                          </a:solidFill>
                          <a:latin typeface="Times New Roman"/>
                          <a:ea typeface="Calibri"/>
                          <a:cs typeface="Times New Roman"/>
                        </a:rPr>
                        <a:t>. </a:t>
                      </a:r>
                      <a:endParaRPr lang="ru-RU" sz="1600" dirty="0">
                        <a:latin typeface="Calibri"/>
                        <a:ea typeface="Calibri"/>
                        <a:cs typeface="Times New Roman"/>
                      </a:endParaRPr>
                    </a:p>
                  </a:txBody>
                  <a:tcPr marL="114300" marR="114300" marT="0" marB="0">
                    <a:lnL>
                      <a:noFill/>
                    </a:lnL>
                    <a:lnR>
                      <a:noFill/>
                    </a:lnR>
                    <a:lnT>
                      <a:noFill/>
                    </a:lnT>
                    <a:lnB>
                      <a:noFill/>
                    </a:lnB>
                  </a:tcPr>
                </a:tc>
              </a:tr>
            </a:tbl>
          </a:graphicData>
        </a:graphic>
      </p:graphicFrame>
      <p:sp>
        <p:nvSpPr>
          <p:cNvPr id="5" name="Прямоугольник 4"/>
          <p:cNvSpPr/>
          <p:nvPr/>
        </p:nvSpPr>
        <p:spPr>
          <a:xfrm>
            <a:off x="428596" y="4929198"/>
            <a:ext cx="2976507" cy="584775"/>
          </a:xfrm>
          <a:prstGeom prst="rect">
            <a:avLst/>
          </a:prstGeom>
        </p:spPr>
        <p:txBody>
          <a:bodyPr wrap="square">
            <a:spAutoFit/>
          </a:bodyPr>
          <a:lstStyle/>
          <a:p>
            <a:r>
              <a:rPr lang="ru-RU" sz="1600" i="1" dirty="0" smtClean="0">
                <a:latin typeface="Times New Roman" pitchFamily="18" charset="0"/>
                <a:cs typeface="Times New Roman" pitchFamily="18" charset="0"/>
              </a:rPr>
              <a:t>Ж.</a:t>
            </a:r>
            <a:r>
              <a:rPr lang="ru-RU" sz="1600" dirty="0" smtClean="0">
                <a:latin typeface="Times New Roman" pitchFamily="18" charset="0"/>
                <a:cs typeface="Times New Roman" pitchFamily="18" charset="0"/>
              </a:rPr>
              <a:t> </a:t>
            </a:r>
            <a:r>
              <a:rPr lang="kk-KZ" sz="1600" dirty="0" smtClean="0">
                <a:latin typeface="Times New Roman" pitchFamily="18" charset="0"/>
                <a:cs typeface="Times New Roman" pitchFamily="18" charset="0"/>
              </a:rPr>
              <a:t>Жануар жасушасындағы телофаза І</a:t>
            </a:r>
            <a:endParaRPr lang="ru-RU" sz="1600" dirty="0">
              <a:latin typeface="Times New Roman" pitchFamily="18" charset="0"/>
              <a:cs typeface="Times New Roman"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0" y="0"/>
            <a:ext cx="9144001" cy="6858000"/>
          </a:xfrm>
          <a:prstGeom prst="rect">
            <a:avLst/>
          </a:prstGeom>
          <a:noFill/>
          <a:ln w="9525">
            <a:noFill/>
            <a:miter lim="800000"/>
            <a:headEnd/>
            <a:tailEnd/>
          </a:ln>
        </p:spPr>
      </p:pic>
      <p:sp>
        <p:nvSpPr>
          <p:cNvPr id="3" name="Заголовок 1"/>
          <p:cNvSpPr txBox="1">
            <a:spLocks/>
          </p:cNvSpPr>
          <p:nvPr/>
        </p:nvSpPr>
        <p:spPr>
          <a:xfrm>
            <a:off x="1691680" y="357166"/>
            <a:ext cx="6995120" cy="1143000"/>
          </a:xfrm>
          <a:prstGeom prst="rect">
            <a:avLst/>
          </a:prstGeom>
        </p:spPr>
        <p:txBody>
          <a:bodyPr>
            <a:normAutofit fontScale="90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kk-KZ" sz="4400" b="0" i="0" u="none" strike="noStrike" kern="1200" cap="none" spc="0" normalizeH="0" baseline="0" noProof="0" dirty="0" smtClean="0">
                <a:ln>
                  <a:noFill/>
                </a:ln>
                <a:solidFill>
                  <a:schemeClr val="accent1">
                    <a:lumMod val="60000"/>
                    <a:lumOff val="40000"/>
                  </a:schemeClr>
                </a:solidFill>
                <a:effectLst>
                  <a:outerShdw blurRad="38100" dist="38100" dir="2700000" algn="tl">
                    <a:srgbClr val="000000">
                      <a:alpha val="43137"/>
                    </a:srgbClr>
                  </a:outerShdw>
                </a:effectLst>
                <a:uLnTx/>
                <a:uFillTx/>
                <a:latin typeface="+mj-lt"/>
                <a:ea typeface="+mj-ea"/>
                <a:cs typeface="+mj-cs"/>
              </a:rPr>
              <a:t>Түрлі ағзалардағы хромосома саны</a:t>
            </a:r>
            <a:endParaRPr kumimoji="0" lang="ru-RU" sz="4400" b="0" i="0" u="none" strike="noStrike" kern="1200" cap="none" spc="0" normalizeH="0" baseline="0" noProof="0" dirty="0">
              <a:ln>
                <a:noFill/>
              </a:ln>
              <a:solidFill>
                <a:schemeClr val="accent1">
                  <a:lumMod val="60000"/>
                  <a:lumOff val="40000"/>
                </a:schemeClr>
              </a:solidFill>
              <a:effectLst>
                <a:outerShdw blurRad="38100" dist="38100" dir="2700000" algn="tl">
                  <a:srgbClr val="000000">
                    <a:alpha val="43137"/>
                  </a:srgbClr>
                </a:outerShdw>
              </a:effectLst>
              <a:uLnTx/>
              <a:uFillTx/>
              <a:latin typeface="+mj-lt"/>
              <a:ea typeface="+mj-ea"/>
              <a:cs typeface="+mj-cs"/>
            </a:endParaRPr>
          </a:p>
        </p:txBody>
      </p:sp>
      <p:sp>
        <p:nvSpPr>
          <p:cNvPr id="4" name="Содержимое 2"/>
          <p:cNvSpPr txBox="1">
            <a:spLocks/>
          </p:cNvSpPr>
          <p:nvPr/>
        </p:nvSpPr>
        <p:spPr>
          <a:xfrm>
            <a:off x="457200" y="1500174"/>
            <a:ext cx="8229600" cy="4809186"/>
          </a:xfrm>
          <a:prstGeom prst="rect">
            <a:avLst/>
          </a:prstGeom>
        </p:spPr>
        <p:txBody>
          <a:bodyPr>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kk-KZ" sz="3200" b="0" i="0" u="none" strike="noStrike" kern="1200" cap="none" spc="0" normalizeH="0" baseline="0" noProof="0" dirty="0" smtClean="0">
                <a:ln>
                  <a:noFill/>
                </a:ln>
                <a:solidFill>
                  <a:schemeClr val="tx1"/>
                </a:solidFill>
                <a:effectLst/>
                <a:uLnTx/>
                <a:uFillTx/>
                <a:latin typeface="+mn-lt"/>
                <a:ea typeface="+mn-ea"/>
                <a:cs typeface="+mn-cs"/>
              </a:rPr>
              <a:t>Адамда 46 хромосома бар. Әр түрлерде  хромосома саны қатты өзгеріп тұрады. Мысалы, шыбында 8 хромосома болса, ал </a:t>
            </a:r>
            <a:r>
              <a:rPr kumimoji="0" lang="kk-KZ" sz="3200" b="0" i="1" u="none" strike="noStrike" kern="1200" cap="none" spc="0" normalizeH="0" baseline="0" noProof="0" dirty="0" smtClean="0">
                <a:ln>
                  <a:noFill/>
                </a:ln>
                <a:solidFill>
                  <a:schemeClr val="tx1"/>
                </a:solidFill>
                <a:effectLst/>
                <a:uLnTx/>
                <a:uFillTx/>
                <a:latin typeface="+mn-lt"/>
                <a:ea typeface="+mn-ea"/>
                <a:cs typeface="+mn-cs"/>
              </a:rPr>
              <a:t>Lysandra</a:t>
            </a:r>
            <a:r>
              <a:rPr kumimoji="0" lang="kk-KZ" sz="3200" b="0" i="0" u="none" strike="noStrike" kern="1200" cap="none" spc="0" normalizeH="0" baseline="0" noProof="0" dirty="0" smtClean="0">
                <a:ln>
                  <a:noFill/>
                </a:ln>
                <a:solidFill>
                  <a:schemeClr val="tx1"/>
                </a:solidFill>
                <a:effectLst/>
                <a:uLnTx/>
                <a:uFillTx/>
                <a:latin typeface="+mn-lt"/>
                <a:ea typeface="+mn-ea"/>
                <a:cs typeface="+mn-cs"/>
              </a:rPr>
              <a:t> атты кішкентай, Испанияда кездесетін көбелекте, ол 380-ге жетеді. Мысықтарда 38 хромосома, ал иттерде 78 хромосома болады. Көптеген түрлерде әр жасушасында 12-ден 50-ге дейін хромосомалар болады. </a:t>
            </a:r>
            <a:endParaRPr kumimoji="0" lang="ru-RU" sz="32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0" y="0"/>
            <a:ext cx="9144001" cy="6858000"/>
          </a:xfrm>
          <a:prstGeom prst="rect">
            <a:avLst/>
          </a:prstGeom>
          <a:noFill/>
          <a:ln w="9525">
            <a:noFill/>
            <a:miter lim="800000"/>
            <a:headEnd/>
            <a:tailEnd/>
          </a:ln>
        </p:spPr>
      </p:pic>
      <p:graphicFrame>
        <p:nvGraphicFramePr>
          <p:cNvPr id="3" name="Таблица 2"/>
          <p:cNvGraphicFramePr>
            <a:graphicFrameLocks noGrp="1"/>
          </p:cNvGraphicFramePr>
          <p:nvPr/>
        </p:nvGraphicFramePr>
        <p:xfrm>
          <a:off x="2000232" y="642918"/>
          <a:ext cx="6929486" cy="1285884"/>
        </p:xfrm>
        <a:graphic>
          <a:graphicData uri="http://schemas.openxmlformats.org/drawingml/2006/table">
            <a:tbl>
              <a:tblPr/>
              <a:tblGrid>
                <a:gridCol w="6929486"/>
              </a:tblGrid>
              <a:tr h="1285884">
                <a:tc>
                  <a:txBody>
                    <a:bodyPr/>
                    <a:lstStyle/>
                    <a:p>
                      <a:pPr algn="just">
                        <a:lnSpc>
                          <a:spcPct val="107000"/>
                        </a:lnSpc>
                        <a:spcAft>
                          <a:spcPts val="800"/>
                        </a:spcAft>
                      </a:pPr>
                      <a:r>
                        <a:rPr lang="kk-KZ" sz="2000" b="0" dirty="0">
                          <a:latin typeface="Times New Roman"/>
                          <a:ea typeface="Calibri"/>
                          <a:cs typeface="Times New Roman"/>
                        </a:rPr>
                        <a:t>Интерфаза </a:t>
                      </a:r>
                      <a:r>
                        <a:rPr lang="kk-KZ" sz="2000" b="0" dirty="0" smtClean="0">
                          <a:latin typeface="Times New Roman"/>
                          <a:ea typeface="Calibri"/>
                          <a:cs typeface="Times New Roman"/>
                        </a:rPr>
                        <a:t>ІІ</a:t>
                      </a:r>
                    </a:p>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kk-KZ" sz="16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Бұл кезең, әдетте, тек қана жануар жасушасында болады. Оның ұзақтығы өзгеріп отырады. Одан әрі ДНҚ репликациясы болмайды.</a:t>
                      </a:r>
                      <a:r>
                        <a:rPr kumimoji="0" lang="ru-RU" sz="1600" b="0" i="0" u="none" strike="noStrike" cap="none" normalizeH="0" baseline="0" dirty="0" smtClean="0">
                          <a:ln>
                            <a:noFill/>
                          </a:ln>
                          <a:solidFill>
                            <a:schemeClr val="tx1"/>
                          </a:solidFill>
                          <a:effectLst/>
                          <a:latin typeface="Arial" pitchFamily="34" charset="0"/>
                          <a:cs typeface="Arial" pitchFamily="34" charset="0"/>
                        </a:rPr>
                        <a:t> </a:t>
                      </a:r>
                    </a:p>
                    <a:p>
                      <a:pPr algn="just">
                        <a:lnSpc>
                          <a:spcPct val="107000"/>
                        </a:lnSpc>
                        <a:spcAft>
                          <a:spcPts val="800"/>
                        </a:spcAft>
                      </a:pPr>
                      <a:endParaRPr lang="ru-RU" sz="1100" dirty="0">
                        <a:latin typeface="Calibri"/>
                        <a:ea typeface="Calibri"/>
                        <a:cs typeface="Times New Roman"/>
                      </a:endParaRPr>
                    </a:p>
                  </a:txBody>
                  <a:tcPr marL="114300" marR="114300" marT="0" marB="0">
                    <a:lnL>
                      <a:noFill/>
                    </a:lnL>
                    <a:lnR>
                      <a:noFill/>
                    </a:lnR>
                    <a:lnT>
                      <a:noFill/>
                    </a:lnT>
                    <a:lnB>
                      <a:noFill/>
                    </a:lnB>
                  </a:tcPr>
                </a:tc>
              </a:tr>
            </a:tbl>
          </a:graphicData>
        </a:graphic>
      </p:graphicFrame>
      <p:graphicFrame>
        <p:nvGraphicFramePr>
          <p:cNvPr id="4" name="Таблица 3"/>
          <p:cNvGraphicFramePr>
            <a:graphicFrameLocks noGrp="1"/>
          </p:cNvGraphicFramePr>
          <p:nvPr/>
        </p:nvGraphicFramePr>
        <p:xfrm>
          <a:off x="785786" y="2214554"/>
          <a:ext cx="7858180" cy="723900"/>
        </p:xfrm>
        <a:graphic>
          <a:graphicData uri="http://schemas.openxmlformats.org/drawingml/2006/table">
            <a:tbl>
              <a:tblPr/>
              <a:tblGrid>
                <a:gridCol w="7858180"/>
              </a:tblGrid>
              <a:tr h="675897">
                <a:tc>
                  <a:txBody>
                    <a:bodyPr/>
                    <a:lstStyle/>
                    <a:p>
                      <a:pPr marL="12700" algn="just">
                        <a:lnSpc>
                          <a:spcPts val="900"/>
                        </a:lnSpc>
                        <a:spcBef>
                          <a:spcPts val="600"/>
                        </a:spcBef>
                        <a:spcAft>
                          <a:spcPts val="50"/>
                        </a:spcAft>
                      </a:pPr>
                      <a:endParaRPr lang="kk-KZ" sz="2000" b="0" dirty="0" smtClean="0">
                        <a:solidFill>
                          <a:srgbClr val="000000"/>
                        </a:solidFill>
                        <a:latin typeface="Times New Roman"/>
                        <a:ea typeface="Calibri"/>
                        <a:cs typeface="Times New Roman"/>
                      </a:endParaRPr>
                    </a:p>
                    <a:p>
                      <a:pPr marL="12700" algn="just">
                        <a:lnSpc>
                          <a:spcPts val="900"/>
                        </a:lnSpc>
                        <a:spcBef>
                          <a:spcPts val="600"/>
                        </a:spcBef>
                        <a:spcAft>
                          <a:spcPts val="50"/>
                        </a:spcAft>
                      </a:pPr>
                      <a:r>
                        <a:rPr lang="kk-KZ" sz="2000" b="0" dirty="0" smtClean="0">
                          <a:solidFill>
                            <a:srgbClr val="000000"/>
                          </a:solidFill>
                          <a:latin typeface="Times New Roman"/>
                          <a:ea typeface="Calibri"/>
                          <a:cs typeface="Times New Roman"/>
                        </a:rPr>
                        <a:t>МЕЙОЗ II</a:t>
                      </a:r>
                    </a:p>
                    <a:p>
                      <a:pPr marL="12700" algn="just">
                        <a:lnSpc>
                          <a:spcPts val="900"/>
                        </a:lnSpc>
                        <a:spcBef>
                          <a:spcPts val="600"/>
                        </a:spcBef>
                        <a:spcAft>
                          <a:spcPts val="50"/>
                        </a:spcAft>
                      </a:pPr>
                      <a:endParaRPr lang="ru-RU" sz="2000" b="1" dirty="0">
                        <a:latin typeface="Times New Roman"/>
                        <a:ea typeface="Calibri"/>
                      </a:endParaRPr>
                    </a:p>
                    <a:p>
                      <a:pPr marL="12700" indent="-304800" algn="just">
                        <a:lnSpc>
                          <a:spcPts val="900"/>
                        </a:lnSpc>
                        <a:spcBef>
                          <a:spcPts val="600"/>
                        </a:spcBef>
                        <a:spcAft>
                          <a:spcPts val="1265"/>
                        </a:spcAft>
                      </a:pPr>
                      <a:r>
                        <a:rPr lang="kk-KZ" sz="2000" dirty="0">
                          <a:solidFill>
                            <a:srgbClr val="000000"/>
                          </a:solidFill>
                          <a:latin typeface="Times New Roman"/>
                          <a:ea typeface="Calibri"/>
                          <a:cs typeface="Times New Roman"/>
                        </a:rPr>
                        <a:t>Мейоз II митозға ұқсас</a:t>
                      </a:r>
                      <a:endParaRPr lang="ru-RU" sz="2000" dirty="0">
                        <a:latin typeface="Times New Roman"/>
                        <a:ea typeface="Calibri"/>
                      </a:endParaRPr>
                    </a:p>
                  </a:txBody>
                  <a:tcPr marL="114300" marR="114300" marT="0" marB="0">
                    <a:lnL>
                      <a:noFill/>
                    </a:lnL>
                    <a:lnR>
                      <a:noFill/>
                    </a:lnR>
                    <a:lnT>
                      <a:noFill/>
                    </a:lnT>
                    <a:lnB>
                      <a:noFill/>
                    </a:lnB>
                  </a:tcPr>
                </a:tc>
              </a:tr>
            </a:tbl>
          </a:graphicData>
        </a:graphic>
      </p:graphicFrame>
      <p:pic>
        <p:nvPicPr>
          <p:cNvPr id="5" name="Рисунок 4"/>
          <p:cNvPicPr/>
          <p:nvPr/>
        </p:nvPicPr>
        <p:blipFill>
          <a:blip r:embed="rId3" cstate="print"/>
          <a:srcRect r="1432" b="50000"/>
          <a:stretch>
            <a:fillRect/>
          </a:stretch>
        </p:blipFill>
        <p:spPr bwMode="auto">
          <a:xfrm>
            <a:off x="857224" y="3071810"/>
            <a:ext cx="2357454" cy="3214710"/>
          </a:xfrm>
          <a:prstGeom prst="rect">
            <a:avLst/>
          </a:prstGeom>
          <a:noFill/>
          <a:ln w="9525">
            <a:noFill/>
            <a:miter lim="800000"/>
            <a:headEnd/>
            <a:tailEnd/>
          </a:ln>
        </p:spPr>
      </p:pic>
      <p:graphicFrame>
        <p:nvGraphicFramePr>
          <p:cNvPr id="6" name="Таблица 5"/>
          <p:cNvGraphicFramePr>
            <a:graphicFrameLocks noGrp="1"/>
          </p:cNvGraphicFramePr>
          <p:nvPr/>
        </p:nvGraphicFramePr>
        <p:xfrm>
          <a:off x="4429124" y="2571744"/>
          <a:ext cx="3357586" cy="3606800"/>
        </p:xfrm>
        <a:graphic>
          <a:graphicData uri="http://schemas.openxmlformats.org/drawingml/2006/table">
            <a:tbl>
              <a:tblPr/>
              <a:tblGrid>
                <a:gridCol w="3357586"/>
              </a:tblGrid>
              <a:tr h="3143272">
                <a:tc>
                  <a:txBody>
                    <a:bodyPr/>
                    <a:lstStyle/>
                    <a:p>
                      <a:pPr marL="12700" algn="just">
                        <a:lnSpc>
                          <a:spcPts val="985"/>
                        </a:lnSpc>
                        <a:spcBef>
                          <a:spcPts val="600"/>
                        </a:spcBef>
                        <a:spcAft>
                          <a:spcPts val="0"/>
                        </a:spcAft>
                      </a:pPr>
                      <a:endParaRPr lang="kk-KZ" sz="2000" b="0" dirty="0" smtClean="0">
                        <a:solidFill>
                          <a:srgbClr val="000000"/>
                        </a:solidFill>
                        <a:latin typeface="Times New Roman"/>
                        <a:ea typeface="Calibri"/>
                        <a:cs typeface="Times New Roman"/>
                      </a:endParaRPr>
                    </a:p>
                    <a:p>
                      <a:pPr marL="12700" algn="just">
                        <a:lnSpc>
                          <a:spcPts val="985"/>
                        </a:lnSpc>
                        <a:spcBef>
                          <a:spcPts val="600"/>
                        </a:spcBef>
                        <a:spcAft>
                          <a:spcPts val="0"/>
                        </a:spcAft>
                      </a:pPr>
                      <a:r>
                        <a:rPr lang="kk-KZ" sz="2000" b="0" dirty="0" smtClean="0">
                          <a:solidFill>
                            <a:srgbClr val="000000"/>
                          </a:solidFill>
                          <a:latin typeface="Times New Roman"/>
                          <a:ea typeface="Calibri"/>
                          <a:cs typeface="Times New Roman"/>
                        </a:rPr>
                        <a:t>Профаза </a:t>
                      </a:r>
                      <a:r>
                        <a:rPr lang="kk-KZ" sz="2000" b="0" dirty="0">
                          <a:solidFill>
                            <a:srgbClr val="000000"/>
                          </a:solidFill>
                          <a:latin typeface="Times New Roman"/>
                          <a:ea typeface="Calibri"/>
                          <a:cs typeface="Times New Roman"/>
                        </a:rPr>
                        <a:t>II</a:t>
                      </a:r>
                      <a:endParaRPr lang="ru-RU" sz="2000" b="1" dirty="0">
                        <a:latin typeface="Times New Roman"/>
                        <a:ea typeface="Calibri"/>
                      </a:endParaRPr>
                    </a:p>
                    <a:p>
                      <a:pPr marL="12700" marR="12700" indent="-304800" algn="just">
                        <a:lnSpc>
                          <a:spcPts val="985"/>
                        </a:lnSpc>
                        <a:spcBef>
                          <a:spcPts val="600"/>
                        </a:spcBef>
                        <a:spcAft>
                          <a:spcPts val="600"/>
                        </a:spcAft>
                      </a:pPr>
                      <a:r>
                        <a:rPr lang="kk-KZ" sz="1600" b="0" i="1" dirty="0" smtClean="0">
                          <a:solidFill>
                            <a:srgbClr val="000000"/>
                          </a:solidFill>
                          <a:latin typeface="Times New Roman"/>
                          <a:ea typeface="Calibri"/>
                          <a:cs typeface="Times New Roman"/>
                        </a:rPr>
                        <a:t>Егер </a:t>
                      </a:r>
                      <a:r>
                        <a:rPr lang="kk-KZ" sz="1600" b="0" i="1" dirty="0">
                          <a:solidFill>
                            <a:srgbClr val="000000"/>
                          </a:solidFill>
                          <a:latin typeface="Times New Roman"/>
                          <a:ea typeface="Calibri"/>
                          <a:cs typeface="Times New Roman"/>
                        </a:rPr>
                        <a:t>интерфаза ІІ болмаса, бұл </a:t>
                      </a:r>
                      <a:endParaRPr lang="kk-KZ" sz="1600" b="0" i="1" dirty="0" smtClean="0">
                        <a:solidFill>
                          <a:srgbClr val="000000"/>
                        </a:solidFill>
                        <a:latin typeface="Times New Roman"/>
                        <a:ea typeface="Calibri"/>
                        <a:cs typeface="Times New Roman"/>
                      </a:endParaRPr>
                    </a:p>
                    <a:p>
                      <a:pPr marL="12700" marR="12700" indent="-304800" algn="just">
                        <a:lnSpc>
                          <a:spcPts val="985"/>
                        </a:lnSpc>
                        <a:spcBef>
                          <a:spcPts val="600"/>
                        </a:spcBef>
                        <a:spcAft>
                          <a:spcPts val="600"/>
                        </a:spcAft>
                      </a:pPr>
                      <a:r>
                        <a:rPr lang="kk-KZ" sz="1600" b="0" i="1" dirty="0" smtClean="0">
                          <a:solidFill>
                            <a:srgbClr val="000000"/>
                          </a:solidFill>
                          <a:latin typeface="Times New Roman"/>
                          <a:ea typeface="Calibri"/>
                          <a:cs typeface="Times New Roman"/>
                        </a:rPr>
                        <a:t>кезең </a:t>
                      </a:r>
                      <a:r>
                        <a:rPr lang="kk-KZ" sz="1600" b="0" i="1" dirty="0">
                          <a:solidFill>
                            <a:srgbClr val="000000"/>
                          </a:solidFill>
                          <a:latin typeface="Times New Roman"/>
                          <a:ea typeface="Calibri"/>
                          <a:cs typeface="Times New Roman"/>
                        </a:rPr>
                        <a:t>де болмайды. Ядрошықтар </a:t>
                      </a:r>
                      <a:endParaRPr lang="kk-KZ" sz="1600" b="0" i="1" dirty="0" smtClean="0">
                        <a:solidFill>
                          <a:srgbClr val="000000"/>
                        </a:solidFill>
                        <a:latin typeface="Times New Roman"/>
                        <a:ea typeface="Calibri"/>
                        <a:cs typeface="Times New Roman"/>
                      </a:endParaRPr>
                    </a:p>
                    <a:p>
                      <a:pPr marL="12700" marR="12700" indent="-304800" algn="just">
                        <a:lnSpc>
                          <a:spcPts val="985"/>
                        </a:lnSpc>
                        <a:spcBef>
                          <a:spcPts val="600"/>
                        </a:spcBef>
                        <a:spcAft>
                          <a:spcPts val="600"/>
                        </a:spcAft>
                      </a:pPr>
                      <a:r>
                        <a:rPr lang="kk-KZ" sz="1600" b="0" i="1" dirty="0" smtClean="0">
                          <a:solidFill>
                            <a:srgbClr val="000000"/>
                          </a:solidFill>
                          <a:latin typeface="Times New Roman"/>
                          <a:ea typeface="Calibri"/>
                          <a:cs typeface="Times New Roman"/>
                        </a:rPr>
                        <a:t>және </a:t>
                      </a:r>
                      <a:r>
                        <a:rPr lang="kk-KZ" sz="1600" b="0" i="1" dirty="0">
                          <a:solidFill>
                            <a:srgbClr val="000000"/>
                          </a:solidFill>
                          <a:latin typeface="Times New Roman"/>
                          <a:ea typeface="Calibri"/>
                          <a:cs typeface="Times New Roman"/>
                        </a:rPr>
                        <a:t>ядро мембраналары </a:t>
                      </a:r>
                      <a:endParaRPr lang="kk-KZ" sz="1600" b="0" i="1" dirty="0" smtClean="0">
                        <a:solidFill>
                          <a:srgbClr val="000000"/>
                        </a:solidFill>
                        <a:latin typeface="Times New Roman"/>
                        <a:ea typeface="Calibri"/>
                        <a:cs typeface="Times New Roman"/>
                      </a:endParaRPr>
                    </a:p>
                    <a:p>
                      <a:pPr marL="12700" marR="12700" indent="-304800" algn="just">
                        <a:lnSpc>
                          <a:spcPts val="985"/>
                        </a:lnSpc>
                        <a:spcBef>
                          <a:spcPts val="600"/>
                        </a:spcBef>
                        <a:spcAft>
                          <a:spcPts val="600"/>
                        </a:spcAft>
                      </a:pPr>
                      <a:r>
                        <a:rPr lang="kk-KZ" sz="1600" b="0" i="1" dirty="0" smtClean="0">
                          <a:solidFill>
                            <a:srgbClr val="000000"/>
                          </a:solidFill>
                          <a:latin typeface="Times New Roman"/>
                          <a:ea typeface="Calibri"/>
                          <a:cs typeface="Times New Roman"/>
                        </a:rPr>
                        <a:t>бұзылады</a:t>
                      </a:r>
                      <a:r>
                        <a:rPr lang="kk-KZ" sz="1600" b="0" i="1" dirty="0">
                          <a:solidFill>
                            <a:srgbClr val="000000"/>
                          </a:solidFill>
                          <a:latin typeface="Times New Roman"/>
                          <a:ea typeface="Calibri"/>
                          <a:cs typeface="Times New Roman"/>
                        </a:rPr>
                        <a:t>, ал хроматидтер </a:t>
                      </a:r>
                      <a:endParaRPr lang="kk-KZ" sz="1600" b="0" i="1" dirty="0" smtClean="0">
                        <a:solidFill>
                          <a:srgbClr val="000000"/>
                        </a:solidFill>
                        <a:latin typeface="Times New Roman"/>
                        <a:ea typeface="Calibri"/>
                        <a:cs typeface="Times New Roman"/>
                      </a:endParaRPr>
                    </a:p>
                    <a:p>
                      <a:pPr marL="12700" marR="12700" indent="-304800" algn="just">
                        <a:lnSpc>
                          <a:spcPts val="985"/>
                        </a:lnSpc>
                        <a:spcBef>
                          <a:spcPts val="600"/>
                        </a:spcBef>
                        <a:spcAft>
                          <a:spcPts val="600"/>
                        </a:spcAft>
                      </a:pPr>
                      <a:r>
                        <a:rPr lang="kk-KZ" sz="1600" b="0" i="1" dirty="0" smtClean="0">
                          <a:solidFill>
                            <a:srgbClr val="000000"/>
                          </a:solidFill>
                          <a:latin typeface="Times New Roman"/>
                          <a:ea typeface="Calibri"/>
                          <a:cs typeface="Times New Roman"/>
                        </a:rPr>
                        <a:t>қысқарады </a:t>
                      </a:r>
                      <a:r>
                        <a:rPr lang="kk-KZ" sz="1600" b="0" i="1" dirty="0">
                          <a:solidFill>
                            <a:srgbClr val="000000"/>
                          </a:solidFill>
                          <a:latin typeface="Times New Roman"/>
                          <a:ea typeface="Calibri"/>
                          <a:cs typeface="Times New Roman"/>
                        </a:rPr>
                        <a:t>және жуандайды. </a:t>
                      </a:r>
                      <a:endParaRPr lang="kk-KZ" sz="1600" b="0" i="1" dirty="0" smtClean="0">
                        <a:solidFill>
                          <a:srgbClr val="000000"/>
                        </a:solidFill>
                        <a:latin typeface="Times New Roman"/>
                        <a:ea typeface="Calibri"/>
                        <a:cs typeface="Times New Roman"/>
                      </a:endParaRPr>
                    </a:p>
                    <a:p>
                      <a:pPr marL="12700" marR="12700" indent="-304800" algn="just">
                        <a:lnSpc>
                          <a:spcPts val="985"/>
                        </a:lnSpc>
                        <a:spcBef>
                          <a:spcPts val="600"/>
                        </a:spcBef>
                        <a:spcAft>
                          <a:spcPts val="600"/>
                        </a:spcAft>
                      </a:pPr>
                      <a:r>
                        <a:rPr lang="kk-KZ" sz="1600" b="0" i="1" dirty="0" smtClean="0">
                          <a:solidFill>
                            <a:srgbClr val="000000"/>
                          </a:solidFill>
                          <a:latin typeface="Times New Roman"/>
                          <a:ea typeface="Calibri"/>
                          <a:cs typeface="Times New Roman"/>
                        </a:rPr>
                        <a:t>Центриольдер</a:t>
                      </a:r>
                      <a:r>
                        <a:rPr lang="kk-KZ" sz="1600" b="0" i="1" dirty="0">
                          <a:solidFill>
                            <a:srgbClr val="000000"/>
                          </a:solidFill>
                          <a:latin typeface="Times New Roman"/>
                          <a:ea typeface="Calibri"/>
                          <a:cs typeface="Times New Roman"/>
                        </a:rPr>
                        <a:t>, егер олар бар болса, </a:t>
                      </a:r>
                      <a:endParaRPr lang="kk-KZ" sz="1600" b="0" i="1" dirty="0" smtClean="0">
                        <a:solidFill>
                          <a:srgbClr val="000000"/>
                        </a:solidFill>
                        <a:latin typeface="Times New Roman"/>
                        <a:ea typeface="Calibri"/>
                        <a:cs typeface="Times New Roman"/>
                      </a:endParaRPr>
                    </a:p>
                    <a:p>
                      <a:pPr marL="12700" marR="12700" indent="-304800" algn="just">
                        <a:lnSpc>
                          <a:spcPts val="985"/>
                        </a:lnSpc>
                        <a:spcBef>
                          <a:spcPts val="600"/>
                        </a:spcBef>
                        <a:spcAft>
                          <a:spcPts val="600"/>
                        </a:spcAft>
                      </a:pPr>
                      <a:r>
                        <a:rPr lang="kk-KZ" sz="1600" b="0" i="1" dirty="0" smtClean="0">
                          <a:solidFill>
                            <a:srgbClr val="000000"/>
                          </a:solidFill>
                          <a:latin typeface="Times New Roman"/>
                          <a:ea typeface="Calibri"/>
                          <a:cs typeface="Times New Roman"/>
                        </a:rPr>
                        <a:t>жасушаның </a:t>
                      </a:r>
                      <a:r>
                        <a:rPr lang="kk-KZ" sz="1600" b="0" i="1" dirty="0">
                          <a:solidFill>
                            <a:srgbClr val="000000"/>
                          </a:solidFill>
                          <a:latin typeface="Times New Roman"/>
                          <a:ea typeface="Calibri"/>
                          <a:cs typeface="Times New Roman"/>
                        </a:rPr>
                        <a:t>қарама-қарсы </a:t>
                      </a:r>
                      <a:endParaRPr lang="kk-KZ" sz="1600" b="0" i="1" dirty="0" smtClean="0">
                        <a:solidFill>
                          <a:srgbClr val="000000"/>
                        </a:solidFill>
                        <a:latin typeface="Times New Roman"/>
                        <a:ea typeface="Calibri"/>
                        <a:cs typeface="Times New Roman"/>
                      </a:endParaRPr>
                    </a:p>
                    <a:p>
                      <a:pPr marL="12700" marR="12700" indent="-304800" algn="just">
                        <a:lnSpc>
                          <a:spcPts val="985"/>
                        </a:lnSpc>
                        <a:spcBef>
                          <a:spcPts val="600"/>
                        </a:spcBef>
                        <a:spcAft>
                          <a:spcPts val="600"/>
                        </a:spcAft>
                      </a:pPr>
                      <a:r>
                        <a:rPr lang="kk-KZ" sz="1600" b="0" i="1" dirty="0" smtClean="0">
                          <a:solidFill>
                            <a:srgbClr val="000000"/>
                          </a:solidFill>
                          <a:latin typeface="Times New Roman"/>
                          <a:ea typeface="Calibri"/>
                          <a:cs typeface="Times New Roman"/>
                        </a:rPr>
                        <a:t>полюстеріне </a:t>
                      </a:r>
                      <a:r>
                        <a:rPr lang="kk-KZ" sz="1600" b="0" i="1" dirty="0">
                          <a:solidFill>
                            <a:srgbClr val="000000"/>
                          </a:solidFill>
                          <a:latin typeface="Times New Roman"/>
                          <a:ea typeface="Calibri"/>
                          <a:cs typeface="Times New Roman"/>
                        </a:rPr>
                        <a:t>орын ауыстырады, </a:t>
                      </a:r>
                      <a:endParaRPr lang="kk-KZ" sz="1600" b="0" i="1" dirty="0" smtClean="0">
                        <a:solidFill>
                          <a:srgbClr val="000000"/>
                        </a:solidFill>
                        <a:latin typeface="Times New Roman"/>
                        <a:ea typeface="Calibri"/>
                        <a:cs typeface="Times New Roman"/>
                      </a:endParaRPr>
                    </a:p>
                    <a:p>
                      <a:pPr marL="12700" marR="12700" indent="-304800" algn="just">
                        <a:lnSpc>
                          <a:spcPts val="985"/>
                        </a:lnSpc>
                        <a:spcBef>
                          <a:spcPts val="600"/>
                        </a:spcBef>
                        <a:spcAft>
                          <a:spcPts val="600"/>
                        </a:spcAft>
                      </a:pPr>
                      <a:r>
                        <a:rPr lang="kk-KZ" sz="1600" b="0" i="1" dirty="0" smtClean="0">
                          <a:solidFill>
                            <a:srgbClr val="000000"/>
                          </a:solidFill>
                          <a:latin typeface="Times New Roman"/>
                          <a:ea typeface="Calibri"/>
                          <a:cs typeface="Times New Roman"/>
                        </a:rPr>
                        <a:t>және </a:t>
                      </a:r>
                      <a:r>
                        <a:rPr lang="kk-KZ" sz="1600" b="0" i="1" dirty="0">
                          <a:solidFill>
                            <a:srgbClr val="000000"/>
                          </a:solidFill>
                          <a:latin typeface="Times New Roman"/>
                          <a:ea typeface="Calibri"/>
                          <a:cs typeface="Times New Roman"/>
                        </a:rPr>
                        <a:t>профаза ІІ-нің соңында жаңа </a:t>
                      </a:r>
                      <a:endParaRPr lang="kk-KZ" sz="1600" b="0" i="1" dirty="0" smtClean="0">
                        <a:solidFill>
                          <a:srgbClr val="000000"/>
                        </a:solidFill>
                        <a:latin typeface="Times New Roman"/>
                        <a:ea typeface="Calibri"/>
                        <a:cs typeface="Times New Roman"/>
                      </a:endParaRPr>
                    </a:p>
                    <a:p>
                      <a:pPr marL="12700" marR="12700" indent="-304800" algn="just">
                        <a:lnSpc>
                          <a:spcPts val="985"/>
                        </a:lnSpc>
                        <a:spcBef>
                          <a:spcPts val="600"/>
                        </a:spcBef>
                        <a:spcAft>
                          <a:spcPts val="600"/>
                        </a:spcAft>
                      </a:pPr>
                      <a:r>
                        <a:rPr lang="kk-KZ" sz="1600" b="0" i="1" dirty="0" smtClean="0">
                          <a:solidFill>
                            <a:srgbClr val="000000"/>
                          </a:solidFill>
                          <a:latin typeface="Times New Roman"/>
                          <a:ea typeface="Calibri"/>
                          <a:cs typeface="Times New Roman"/>
                        </a:rPr>
                        <a:t>веретен </a:t>
                      </a:r>
                      <a:r>
                        <a:rPr lang="kk-KZ" sz="1600" b="0" i="1" dirty="0">
                          <a:solidFill>
                            <a:srgbClr val="000000"/>
                          </a:solidFill>
                          <a:latin typeface="Times New Roman"/>
                          <a:ea typeface="Calibri"/>
                          <a:cs typeface="Times New Roman"/>
                        </a:rPr>
                        <a:t>жіпшелері пайда болады. </a:t>
                      </a:r>
                      <a:endParaRPr lang="kk-KZ" sz="1600" b="0" i="1" dirty="0" smtClean="0">
                        <a:solidFill>
                          <a:srgbClr val="000000"/>
                        </a:solidFill>
                        <a:latin typeface="Times New Roman"/>
                        <a:ea typeface="Calibri"/>
                        <a:cs typeface="Times New Roman"/>
                      </a:endParaRPr>
                    </a:p>
                    <a:p>
                      <a:pPr marL="12700" marR="12700" indent="-304800" algn="just">
                        <a:lnSpc>
                          <a:spcPts val="985"/>
                        </a:lnSpc>
                        <a:spcBef>
                          <a:spcPts val="600"/>
                        </a:spcBef>
                        <a:spcAft>
                          <a:spcPts val="600"/>
                        </a:spcAft>
                      </a:pPr>
                      <a:r>
                        <a:rPr lang="kk-KZ" sz="1600" b="0" i="1" dirty="0" smtClean="0">
                          <a:solidFill>
                            <a:srgbClr val="000000"/>
                          </a:solidFill>
                          <a:latin typeface="Times New Roman"/>
                          <a:ea typeface="Calibri"/>
                          <a:cs typeface="Times New Roman"/>
                        </a:rPr>
                        <a:t>Олар </a:t>
                      </a:r>
                      <a:r>
                        <a:rPr lang="kk-KZ" sz="1600" b="0" i="1" dirty="0">
                          <a:solidFill>
                            <a:srgbClr val="000000"/>
                          </a:solidFill>
                          <a:latin typeface="Times New Roman"/>
                          <a:ea typeface="Calibri"/>
                          <a:cs typeface="Times New Roman"/>
                        </a:rPr>
                        <a:t>мейоз І-дің </a:t>
                      </a:r>
                      <a:r>
                        <a:rPr lang="kk-KZ" sz="1600" b="0" i="1" dirty="0" smtClean="0">
                          <a:solidFill>
                            <a:srgbClr val="000000"/>
                          </a:solidFill>
                          <a:latin typeface="Times New Roman"/>
                          <a:ea typeface="Calibri"/>
                          <a:cs typeface="Times New Roman"/>
                        </a:rPr>
                        <a:t>веретеніне</a:t>
                      </a:r>
                      <a:r>
                        <a:rPr lang="kk-KZ" sz="1600" b="0" i="1" baseline="0" dirty="0" smtClean="0">
                          <a:solidFill>
                            <a:srgbClr val="000000"/>
                          </a:solidFill>
                          <a:latin typeface="Times New Roman"/>
                          <a:ea typeface="Calibri"/>
                          <a:cs typeface="Times New Roman"/>
                        </a:rPr>
                        <a:t> </a:t>
                      </a:r>
                      <a:r>
                        <a:rPr lang="kk-KZ" sz="1600" b="0" i="1" dirty="0" smtClean="0">
                          <a:solidFill>
                            <a:srgbClr val="000000"/>
                          </a:solidFill>
                          <a:latin typeface="Times New Roman"/>
                          <a:ea typeface="Calibri"/>
                          <a:cs typeface="Times New Roman"/>
                        </a:rPr>
                        <a:t>тік </a:t>
                      </a:r>
                    </a:p>
                    <a:p>
                      <a:pPr marL="12700" marR="12700" indent="-304800" algn="just">
                        <a:lnSpc>
                          <a:spcPts val="985"/>
                        </a:lnSpc>
                        <a:spcBef>
                          <a:spcPts val="600"/>
                        </a:spcBef>
                        <a:spcAft>
                          <a:spcPts val="600"/>
                        </a:spcAft>
                      </a:pPr>
                      <a:r>
                        <a:rPr lang="kk-KZ" sz="1600" b="0" i="1" dirty="0" smtClean="0">
                          <a:solidFill>
                            <a:srgbClr val="000000"/>
                          </a:solidFill>
                          <a:latin typeface="Times New Roman"/>
                          <a:ea typeface="Calibri"/>
                          <a:cs typeface="Times New Roman"/>
                        </a:rPr>
                        <a:t>бұрыш </a:t>
                      </a:r>
                      <a:r>
                        <a:rPr lang="kk-KZ" sz="1600" b="0" i="1" dirty="0">
                          <a:solidFill>
                            <a:srgbClr val="000000"/>
                          </a:solidFill>
                          <a:latin typeface="Times New Roman"/>
                          <a:ea typeface="Calibri"/>
                          <a:cs typeface="Times New Roman"/>
                        </a:rPr>
                        <a:t>жасап орналасқан.</a:t>
                      </a:r>
                      <a:endParaRPr lang="ru-RU" sz="1600" b="0" i="1" dirty="0">
                        <a:latin typeface="Times New Roman"/>
                        <a:ea typeface="Calibri"/>
                      </a:endParaRPr>
                    </a:p>
                  </a:txBody>
                  <a:tcPr marL="114300" marR="114300" marT="0" marB="0">
                    <a:lnL>
                      <a:noFill/>
                    </a:lnL>
                    <a:lnR>
                      <a:noFill/>
                    </a:lnR>
                    <a:lnT>
                      <a:noFill/>
                    </a:lnT>
                    <a:lnB>
                      <a:noFill/>
                    </a:lnB>
                  </a:tcPr>
                </a:tc>
              </a:tr>
            </a:tbl>
          </a:graphicData>
        </a:graphic>
      </p:graphicFrame>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0" y="0"/>
            <a:ext cx="9144001" cy="6858000"/>
          </a:xfrm>
          <a:prstGeom prst="rect">
            <a:avLst/>
          </a:prstGeom>
          <a:noFill/>
          <a:ln w="9525">
            <a:noFill/>
            <a:miter lim="800000"/>
            <a:headEnd/>
            <a:tailEnd/>
          </a:ln>
        </p:spPr>
      </p:pic>
      <p:pic>
        <p:nvPicPr>
          <p:cNvPr id="3" name="Рисунок 2"/>
          <p:cNvPicPr/>
          <p:nvPr/>
        </p:nvPicPr>
        <p:blipFill>
          <a:blip r:embed="rId3" cstate="print"/>
          <a:srcRect l="-2983" t="50000"/>
          <a:stretch>
            <a:fillRect/>
          </a:stretch>
        </p:blipFill>
        <p:spPr bwMode="auto">
          <a:xfrm>
            <a:off x="2143108" y="428604"/>
            <a:ext cx="2428892" cy="3214710"/>
          </a:xfrm>
          <a:prstGeom prst="rect">
            <a:avLst/>
          </a:prstGeom>
          <a:noFill/>
          <a:ln w="9525">
            <a:noFill/>
            <a:miter lim="800000"/>
            <a:headEnd/>
            <a:tailEnd/>
          </a:ln>
        </p:spPr>
      </p:pic>
      <p:graphicFrame>
        <p:nvGraphicFramePr>
          <p:cNvPr id="4" name="Таблица 3"/>
          <p:cNvGraphicFramePr>
            <a:graphicFrameLocks noGrp="1"/>
          </p:cNvGraphicFramePr>
          <p:nvPr/>
        </p:nvGraphicFramePr>
        <p:xfrm>
          <a:off x="1000100" y="4429132"/>
          <a:ext cx="7072362" cy="785818"/>
        </p:xfrm>
        <a:graphic>
          <a:graphicData uri="http://schemas.openxmlformats.org/drawingml/2006/table">
            <a:tbl>
              <a:tblPr/>
              <a:tblGrid>
                <a:gridCol w="7072362"/>
              </a:tblGrid>
              <a:tr h="785818">
                <a:tc>
                  <a:txBody>
                    <a:bodyPr/>
                    <a:lstStyle/>
                    <a:p>
                      <a:pPr marL="12700" algn="just">
                        <a:lnSpc>
                          <a:spcPts val="995"/>
                        </a:lnSpc>
                        <a:spcBef>
                          <a:spcPts val="600"/>
                        </a:spcBef>
                        <a:spcAft>
                          <a:spcPts val="0"/>
                        </a:spcAft>
                      </a:pPr>
                      <a:endParaRPr lang="kk-KZ" sz="2000" b="0" dirty="0" smtClean="0">
                        <a:solidFill>
                          <a:srgbClr val="000000"/>
                        </a:solidFill>
                        <a:latin typeface="Times New Roman"/>
                        <a:ea typeface="Calibri"/>
                        <a:cs typeface="Times New Roman"/>
                      </a:endParaRPr>
                    </a:p>
                    <a:p>
                      <a:pPr marL="12700" algn="just">
                        <a:lnSpc>
                          <a:spcPts val="995"/>
                        </a:lnSpc>
                        <a:spcBef>
                          <a:spcPts val="600"/>
                        </a:spcBef>
                        <a:spcAft>
                          <a:spcPts val="0"/>
                        </a:spcAft>
                      </a:pPr>
                      <a:r>
                        <a:rPr lang="kk-KZ" sz="2000" b="0" dirty="0" smtClean="0">
                          <a:solidFill>
                            <a:srgbClr val="000000"/>
                          </a:solidFill>
                          <a:latin typeface="Times New Roman"/>
                          <a:ea typeface="Calibri"/>
                          <a:cs typeface="Times New Roman"/>
                        </a:rPr>
                        <a:t>Метафаза II</a:t>
                      </a:r>
                    </a:p>
                    <a:p>
                      <a:pPr marL="12700" algn="just">
                        <a:lnSpc>
                          <a:spcPts val="995"/>
                        </a:lnSpc>
                        <a:spcBef>
                          <a:spcPts val="600"/>
                        </a:spcBef>
                        <a:spcAft>
                          <a:spcPts val="0"/>
                        </a:spcAft>
                      </a:pPr>
                      <a:endParaRPr lang="ru-RU" sz="2000" b="1" dirty="0">
                        <a:latin typeface="Times New Roman"/>
                        <a:ea typeface="Calibri"/>
                      </a:endParaRPr>
                    </a:p>
                    <a:p>
                      <a:pPr marL="12700" marR="12700" indent="-304800" algn="just">
                        <a:lnSpc>
                          <a:spcPts val="995"/>
                        </a:lnSpc>
                        <a:spcBef>
                          <a:spcPts val="600"/>
                        </a:spcBef>
                        <a:spcAft>
                          <a:spcPts val="1500"/>
                        </a:spcAft>
                      </a:pPr>
                      <a:r>
                        <a:rPr lang="ru-RU" sz="1600" i="1" dirty="0">
                          <a:solidFill>
                            <a:srgbClr val="000000"/>
                          </a:solidFill>
                          <a:latin typeface="Times New Roman"/>
                          <a:ea typeface="Calibri"/>
                          <a:cs typeface="Times New Roman"/>
                        </a:rPr>
                        <a:t>Хромосом</a:t>
                      </a:r>
                      <a:r>
                        <a:rPr lang="kk-KZ" sz="1600" i="1" dirty="0">
                          <a:solidFill>
                            <a:srgbClr val="000000"/>
                          </a:solidFill>
                          <a:latin typeface="Times New Roman"/>
                          <a:ea typeface="Calibri"/>
                          <a:cs typeface="Times New Roman"/>
                        </a:rPr>
                        <a:t>алар </a:t>
                      </a:r>
                      <a:r>
                        <a:rPr lang="kk-KZ" sz="1600" i="1" dirty="0" smtClean="0">
                          <a:solidFill>
                            <a:srgbClr val="000000"/>
                          </a:solidFill>
                          <a:latin typeface="Times New Roman"/>
                          <a:ea typeface="Calibri"/>
                          <a:cs typeface="Times New Roman"/>
                        </a:rPr>
                        <a:t>веретен экваторы айналасына</a:t>
                      </a:r>
                      <a:r>
                        <a:rPr lang="kk-KZ" sz="1600" i="1" baseline="0" dirty="0" smtClean="0">
                          <a:solidFill>
                            <a:srgbClr val="000000"/>
                          </a:solidFill>
                          <a:latin typeface="Times New Roman"/>
                          <a:ea typeface="Calibri"/>
                          <a:cs typeface="Times New Roman"/>
                        </a:rPr>
                        <a:t> </a:t>
                      </a:r>
                      <a:r>
                        <a:rPr lang="kk-KZ" sz="1600" i="1" dirty="0" smtClean="0">
                          <a:solidFill>
                            <a:srgbClr val="000000"/>
                          </a:solidFill>
                          <a:latin typeface="Times New Roman"/>
                          <a:ea typeface="Calibri"/>
                          <a:cs typeface="Times New Roman"/>
                        </a:rPr>
                        <a:t>бөлек орналастырылады</a:t>
                      </a:r>
                      <a:r>
                        <a:rPr lang="kk-KZ" sz="1600" i="1" dirty="0">
                          <a:solidFill>
                            <a:srgbClr val="000000"/>
                          </a:solidFill>
                          <a:latin typeface="Times New Roman"/>
                          <a:ea typeface="Calibri"/>
                          <a:cs typeface="Times New Roman"/>
                        </a:rPr>
                        <a:t>.</a:t>
                      </a:r>
                      <a:endParaRPr lang="ru-RU" sz="1600" i="1" dirty="0">
                        <a:latin typeface="Times New Roman"/>
                        <a:ea typeface="Calibri"/>
                      </a:endParaRPr>
                    </a:p>
                  </a:txBody>
                  <a:tcPr marL="114300" marR="114300" marT="0" marB="0">
                    <a:lnL>
                      <a:noFill/>
                    </a:lnL>
                    <a:lnR>
                      <a:noFill/>
                    </a:lnR>
                    <a:lnT>
                      <a:noFill/>
                    </a:lnT>
                    <a:lnB>
                      <a:noFill/>
                    </a:lnB>
                  </a:tcPr>
                </a:tc>
              </a:tr>
            </a:tbl>
          </a:graphicData>
        </a:graphic>
      </p:graphicFrame>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0" y="0"/>
            <a:ext cx="9144001" cy="6858000"/>
          </a:xfrm>
          <a:prstGeom prst="rect">
            <a:avLst/>
          </a:prstGeom>
          <a:noFill/>
          <a:ln w="9525">
            <a:noFill/>
            <a:miter lim="800000"/>
            <a:headEnd/>
            <a:tailEnd/>
          </a:ln>
        </p:spPr>
      </p:pic>
      <p:pic>
        <p:nvPicPr>
          <p:cNvPr id="4" name="Рисунок 79"/>
          <p:cNvPicPr>
            <a:picLocks noChangeAspect="1" noChangeArrowheads="1"/>
          </p:cNvPicPr>
          <p:nvPr/>
        </p:nvPicPr>
        <p:blipFill>
          <a:blip r:embed="rId3" cstate="print"/>
          <a:srcRect/>
          <a:stretch>
            <a:fillRect/>
          </a:stretch>
        </p:blipFill>
        <p:spPr bwMode="auto">
          <a:xfrm>
            <a:off x="2000232" y="428604"/>
            <a:ext cx="1785950" cy="1571636"/>
          </a:xfrm>
          <a:prstGeom prst="rect">
            <a:avLst/>
          </a:prstGeom>
          <a:noFill/>
        </p:spPr>
      </p:pic>
      <p:pic>
        <p:nvPicPr>
          <p:cNvPr id="5" name="Рисунок 82"/>
          <p:cNvPicPr>
            <a:picLocks noChangeAspect="1" noChangeArrowheads="1"/>
          </p:cNvPicPr>
          <p:nvPr/>
        </p:nvPicPr>
        <p:blipFill>
          <a:blip r:embed="rId4" cstate="print"/>
          <a:srcRect/>
          <a:stretch>
            <a:fillRect/>
          </a:stretch>
        </p:blipFill>
        <p:spPr bwMode="auto">
          <a:xfrm>
            <a:off x="1285852" y="2000240"/>
            <a:ext cx="2428892" cy="1709743"/>
          </a:xfrm>
          <a:prstGeom prst="rect">
            <a:avLst/>
          </a:prstGeom>
          <a:noFill/>
        </p:spPr>
      </p:pic>
      <p:pic>
        <p:nvPicPr>
          <p:cNvPr id="6" name="Рисунок 5"/>
          <p:cNvPicPr/>
          <p:nvPr/>
        </p:nvPicPr>
        <p:blipFill>
          <a:blip r:embed="rId5" cstate="print"/>
          <a:srcRect/>
          <a:stretch>
            <a:fillRect/>
          </a:stretch>
        </p:blipFill>
        <p:spPr bwMode="auto">
          <a:xfrm>
            <a:off x="4000496" y="571480"/>
            <a:ext cx="3857652" cy="2500330"/>
          </a:xfrm>
          <a:prstGeom prst="rect">
            <a:avLst/>
          </a:prstGeom>
          <a:noFill/>
          <a:ln w="9525">
            <a:noFill/>
            <a:miter lim="800000"/>
            <a:headEnd/>
            <a:tailEnd/>
          </a:ln>
        </p:spPr>
      </p:pic>
      <p:graphicFrame>
        <p:nvGraphicFramePr>
          <p:cNvPr id="7" name="Таблица 6"/>
          <p:cNvGraphicFramePr>
            <a:graphicFrameLocks noGrp="1"/>
          </p:cNvGraphicFramePr>
          <p:nvPr/>
        </p:nvGraphicFramePr>
        <p:xfrm>
          <a:off x="571472" y="4000504"/>
          <a:ext cx="3000396" cy="1869440"/>
        </p:xfrm>
        <a:graphic>
          <a:graphicData uri="http://schemas.openxmlformats.org/drawingml/2006/table">
            <a:tbl>
              <a:tblPr/>
              <a:tblGrid>
                <a:gridCol w="3000396"/>
              </a:tblGrid>
              <a:tr h="714380">
                <a:tc>
                  <a:txBody>
                    <a:bodyPr/>
                    <a:lstStyle/>
                    <a:p>
                      <a:pPr marL="12700" algn="just">
                        <a:lnSpc>
                          <a:spcPts val="995"/>
                        </a:lnSpc>
                        <a:spcBef>
                          <a:spcPts val="600"/>
                        </a:spcBef>
                        <a:spcAft>
                          <a:spcPts val="0"/>
                        </a:spcAft>
                      </a:pPr>
                      <a:endParaRPr lang="ru-RU" sz="2000" b="0" dirty="0" smtClean="0">
                        <a:solidFill>
                          <a:srgbClr val="000000"/>
                        </a:solidFill>
                        <a:latin typeface="Times New Roman"/>
                        <a:ea typeface="Calibri"/>
                        <a:cs typeface="Times New Roman"/>
                      </a:endParaRPr>
                    </a:p>
                    <a:p>
                      <a:pPr marL="12700" algn="just">
                        <a:lnSpc>
                          <a:spcPts val="995"/>
                        </a:lnSpc>
                        <a:spcBef>
                          <a:spcPts val="600"/>
                        </a:spcBef>
                        <a:spcAft>
                          <a:spcPts val="0"/>
                        </a:spcAft>
                      </a:pPr>
                      <a:r>
                        <a:rPr lang="ru-RU" sz="2000" b="0" dirty="0" smtClean="0">
                          <a:solidFill>
                            <a:srgbClr val="000000"/>
                          </a:solidFill>
                          <a:latin typeface="Times New Roman"/>
                          <a:ea typeface="Calibri"/>
                          <a:cs typeface="Times New Roman"/>
                        </a:rPr>
                        <a:t>Анафаза II</a:t>
                      </a:r>
                      <a:endParaRPr lang="ru-RU" sz="1600" i="1" dirty="0" smtClean="0">
                        <a:solidFill>
                          <a:srgbClr val="000000"/>
                        </a:solidFill>
                        <a:latin typeface="Times New Roman"/>
                        <a:ea typeface="Calibri"/>
                        <a:cs typeface="Times New Roman"/>
                      </a:endParaRPr>
                    </a:p>
                    <a:p>
                      <a:pPr marL="12700" marR="12700" indent="-304800" algn="just">
                        <a:lnSpc>
                          <a:spcPct val="100000"/>
                        </a:lnSpc>
                        <a:spcBef>
                          <a:spcPts val="600"/>
                        </a:spcBef>
                        <a:spcAft>
                          <a:spcPts val="1500"/>
                        </a:spcAft>
                      </a:pPr>
                      <a:r>
                        <a:rPr lang="ru-RU" sz="1600" i="1" dirty="0" err="1" smtClean="0">
                          <a:solidFill>
                            <a:srgbClr val="000000"/>
                          </a:solidFill>
                          <a:latin typeface="Times New Roman"/>
                          <a:ea typeface="Calibri"/>
                          <a:cs typeface="Times New Roman"/>
                        </a:rPr>
                        <a:t>Центромер</a:t>
                      </a:r>
                      <a:r>
                        <a:rPr lang="kk-KZ" sz="1600" i="1" dirty="0">
                          <a:solidFill>
                            <a:srgbClr val="000000"/>
                          </a:solidFill>
                          <a:latin typeface="Times New Roman"/>
                          <a:ea typeface="Calibri"/>
                          <a:cs typeface="Times New Roman"/>
                        </a:rPr>
                        <a:t>лар бөлінеді және </a:t>
                      </a:r>
                      <a:r>
                        <a:rPr lang="kk-KZ" sz="1600" i="1" dirty="0" smtClean="0">
                          <a:solidFill>
                            <a:srgbClr val="000000"/>
                          </a:solidFill>
                          <a:latin typeface="Times New Roman"/>
                          <a:ea typeface="Calibri"/>
                          <a:cs typeface="Times New Roman"/>
                        </a:rPr>
                        <a:t>веретен </a:t>
                      </a:r>
                      <a:r>
                        <a:rPr lang="kk-KZ" sz="1600" i="1" dirty="0">
                          <a:solidFill>
                            <a:srgbClr val="000000"/>
                          </a:solidFill>
                          <a:latin typeface="Times New Roman"/>
                          <a:ea typeface="Calibri"/>
                          <a:cs typeface="Times New Roman"/>
                        </a:rPr>
                        <a:t>жіпшелері оларды тасып әкетеді, ал олардың </a:t>
                      </a:r>
                      <a:r>
                        <a:rPr lang="kk-KZ" sz="1600" i="1" dirty="0" smtClean="0">
                          <a:solidFill>
                            <a:srgbClr val="000000"/>
                          </a:solidFill>
                          <a:latin typeface="Times New Roman"/>
                          <a:ea typeface="Calibri"/>
                          <a:cs typeface="Times New Roman"/>
                        </a:rPr>
                        <a:t>артынан </a:t>
                      </a:r>
                      <a:r>
                        <a:rPr lang="kk-KZ" sz="1600" i="1" dirty="0">
                          <a:solidFill>
                            <a:srgbClr val="000000"/>
                          </a:solidFill>
                          <a:latin typeface="Times New Roman"/>
                          <a:ea typeface="Calibri"/>
                          <a:cs typeface="Times New Roman"/>
                        </a:rPr>
                        <a:t>хроматидтер де қарама-қарсы полюстерге барады.</a:t>
                      </a:r>
                      <a:endParaRPr lang="ru-RU" sz="1600" i="1" dirty="0">
                        <a:latin typeface="Times New Roman"/>
                        <a:ea typeface="Calibri"/>
                      </a:endParaRPr>
                    </a:p>
                  </a:txBody>
                  <a:tcPr marL="114300" marR="114300" marT="0" marB="0">
                    <a:lnL>
                      <a:noFill/>
                    </a:lnL>
                    <a:lnR>
                      <a:noFill/>
                    </a:lnR>
                    <a:lnT>
                      <a:noFill/>
                    </a:lnT>
                    <a:lnB>
                      <a:noFill/>
                    </a:lnB>
                  </a:tcPr>
                </a:tc>
              </a:tr>
            </a:tbl>
          </a:graphicData>
        </a:graphic>
      </p:graphicFrame>
      <p:graphicFrame>
        <p:nvGraphicFramePr>
          <p:cNvPr id="8" name="Таблица 7"/>
          <p:cNvGraphicFramePr>
            <a:graphicFrameLocks noGrp="1"/>
          </p:cNvGraphicFramePr>
          <p:nvPr/>
        </p:nvGraphicFramePr>
        <p:xfrm>
          <a:off x="3571868" y="3571876"/>
          <a:ext cx="5429256" cy="2885440"/>
        </p:xfrm>
        <a:graphic>
          <a:graphicData uri="http://schemas.openxmlformats.org/drawingml/2006/table">
            <a:tbl>
              <a:tblPr/>
              <a:tblGrid>
                <a:gridCol w="5429256"/>
              </a:tblGrid>
              <a:tr h="2000264">
                <a:tc>
                  <a:txBody>
                    <a:bodyPr/>
                    <a:lstStyle/>
                    <a:p>
                      <a:pPr marL="12700" algn="just">
                        <a:lnSpc>
                          <a:spcPts val="995"/>
                        </a:lnSpc>
                        <a:spcBef>
                          <a:spcPts val="600"/>
                        </a:spcBef>
                        <a:spcAft>
                          <a:spcPts val="0"/>
                        </a:spcAft>
                      </a:pPr>
                      <a:r>
                        <a:rPr lang="ru-RU" sz="2000" b="0" dirty="0">
                          <a:solidFill>
                            <a:srgbClr val="000000"/>
                          </a:solidFill>
                          <a:latin typeface="Times New Roman"/>
                          <a:ea typeface="Calibri"/>
                          <a:cs typeface="Times New Roman"/>
                        </a:rPr>
                        <a:t>Телофаза II</a:t>
                      </a:r>
                      <a:endParaRPr lang="ru-RU" sz="2000" b="1" dirty="0">
                        <a:latin typeface="Times New Roman"/>
                        <a:ea typeface="Calibri"/>
                      </a:endParaRPr>
                    </a:p>
                    <a:p>
                      <a:pPr marL="12700" marR="12700" indent="-304800" algn="just">
                        <a:lnSpc>
                          <a:spcPct val="100000"/>
                        </a:lnSpc>
                        <a:spcBef>
                          <a:spcPts val="600"/>
                        </a:spcBef>
                        <a:spcAft>
                          <a:spcPts val="600"/>
                        </a:spcAft>
                      </a:pPr>
                      <a:r>
                        <a:rPr lang="kk-KZ" sz="1600" i="1" dirty="0">
                          <a:solidFill>
                            <a:srgbClr val="000000"/>
                          </a:solidFill>
                          <a:latin typeface="Times New Roman"/>
                          <a:ea typeface="Calibri"/>
                          <a:cs typeface="Times New Roman"/>
                        </a:rPr>
                        <a:t>Митоз телофазасы сияқты жүреді, бір ғана айырмашылық, мұнда төрт гаплоидтық еншілес жасуша түзіледі. Хромосомалар тарқатылады, ұзарады және нашар ажыратылатын болады. </a:t>
                      </a:r>
                      <a:r>
                        <a:rPr lang="kk-KZ" sz="1600" i="1" dirty="0" smtClean="0">
                          <a:solidFill>
                            <a:srgbClr val="000000"/>
                          </a:solidFill>
                          <a:latin typeface="Times New Roman"/>
                          <a:ea typeface="Calibri"/>
                          <a:cs typeface="Times New Roman"/>
                        </a:rPr>
                        <a:t>Веретен </a:t>
                      </a:r>
                      <a:r>
                        <a:rPr lang="kk-KZ" sz="1600" i="1" dirty="0">
                          <a:solidFill>
                            <a:srgbClr val="000000"/>
                          </a:solidFill>
                          <a:latin typeface="Times New Roman"/>
                          <a:ea typeface="Calibri"/>
                          <a:cs typeface="Times New Roman"/>
                        </a:rPr>
                        <a:t>жіпшелері жойылады, ал </a:t>
                      </a:r>
                      <a:r>
                        <a:rPr lang="kk-KZ" sz="1600" i="1" dirty="0" smtClean="0">
                          <a:solidFill>
                            <a:srgbClr val="000000"/>
                          </a:solidFill>
                          <a:latin typeface="Times New Roman"/>
                          <a:ea typeface="Calibri"/>
                          <a:cs typeface="Times New Roman"/>
                        </a:rPr>
                        <a:t>центриоль </a:t>
                      </a:r>
                      <a:r>
                        <a:rPr lang="kk-KZ" sz="1600" i="1" dirty="0">
                          <a:solidFill>
                            <a:srgbClr val="000000"/>
                          </a:solidFill>
                          <a:latin typeface="Times New Roman"/>
                          <a:ea typeface="Calibri"/>
                          <a:cs typeface="Times New Roman"/>
                        </a:rPr>
                        <a:t>көшірмеленеді. Әр ядроның айналасында қайтадан ядро қабықшасы пайда болады, бірақ ядро енді бастапқы ата-ана жасушасының(ол гаплоидты) хромосома санының жартысын құрайды. Кейінгі ұсақтауда (жануарларда) немесе жасуша іргесі қалыптасуда (өсімдіктерде), бір ғана ата-аналық жасушадан төрт еншілес жасуша пайда болады.</a:t>
                      </a:r>
                      <a:endParaRPr lang="ru-RU" sz="1600" i="1" dirty="0">
                        <a:latin typeface="Times New Roman"/>
                        <a:ea typeface="Calibri"/>
                      </a:endParaRPr>
                    </a:p>
                  </a:txBody>
                  <a:tcPr marL="114300" marR="114300" marT="0" marB="0">
                    <a:lnL>
                      <a:noFill/>
                    </a:lnL>
                    <a:lnR>
                      <a:noFill/>
                    </a:lnR>
                    <a:lnT>
                      <a:noFill/>
                    </a:lnT>
                    <a:lnB>
                      <a:noFill/>
                    </a:lnB>
                  </a:tcPr>
                </a:tc>
              </a:tr>
            </a:tbl>
          </a:graphicData>
        </a:graphic>
      </p:graphicFrame>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cstate="print"/>
          <a:srcRect/>
          <a:stretch>
            <a:fillRect/>
          </a:stretch>
        </p:blipFill>
        <p:spPr bwMode="auto">
          <a:xfrm>
            <a:off x="0" y="-27384"/>
            <a:ext cx="9144001" cy="6858000"/>
          </a:xfrm>
          <a:prstGeom prst="rect">
            <a:avLst/>
          </a:prstGeom>
          <a:noFill/>
          <a:ln w="9525">
            <a:noFill/>
            <a:miter lim="800000"/>
            <a:headEnd/>
            <a:tailEnd/>
          </a:ln>
        </p:spPr>
      </p:pic>
      <p:graphicFrame>
        <p:nvGraphicFramePr>
          <p:cNvPr id="3" name="Object 1"/>
          <p:cNvGraphicFramePr>
            <a:graphicFrameLocks noChangeAspect="1"/>
          </p:cNvGraphicFramePr>
          <p:nvPr/>
        </p:nvGraphicFramePr>
        <p:xfrm>
          <a:off x="857224" y="1142960"/>
          <a:ext cx="3143272" cy="2643206"/>
        </p:xfrm>
        <a:graphic>
          <a:graphicData uri="http://schemas.openxmlformats.org/presentationml/2006/ole">
            <p:oleObj spid="_x0000_s196614" name="Точечный рисунок" r:id="rId4" imgW="2828571" imgH="2352381" progId="PBrush">
              <p:embed/>
            </p:oleObj>
          </a:graphicData>
        </a:graphic>
      </p:graphicFrame>
      <p:pic>
        <p:nvPicPr>
          <p:cNvPr id="4" name="Рисунок 3"/>
          <p:cNvPicPr/>
          <p:nvPr/>
        </p:nvPicPr>
        <p:blipFill>
          <a:blip r:embed="rId5" cstate="print"/>
          <a:srcRect l="50237" t="22601" r="28238" b="43282"/>
          <a:stretch>
            <a:fillRect/>
          </a:stretch>
        </p:blipFill>
        <p:spPr bwMode="auto">
          <a:xfrm>
            <a:off x="4000496" y="1142960"/>
            <a:ext cx="3000396" cy="2643206"/>
          </a:xfrm>
          <a:prstGeom prst="rect">
            <a:avLst/>
          </a:prstGeom>
          <a:noFill/>
          <a:ln w="9525">
            <a:noFill/>
            <a:miter lim="800000"/>
            <a:headEnd/>
            <a:tailEnd/>
          </a:ln>
        </p:spPr>
      </p:pic>
      <p:pic>
        <p:nvPicPr>
          <p:cNvPr id="5" name="Рисунок 4"/>
          <p:cNvPicPr/>
          <p:nvPr/>
        </p:nvPicPr>
        <p:blipFill>
          <a:blip r:embed="rId5" cstate="print"/>
          <a:srcRect l="26847" t="56487" r="63001" b="9048"/>
          <a:stretch>
            <a:fillRect/>
          </a:stretch>
        </p:blipFill>
        <p:spPr bwMode="auto">
          <a:xfrm>
            <a:off x="7000860" y="1142960"/>
            <a:ext cx="1428760" cy="2643206"/>
          </a:xfrm>
          <a:prstGeom prst="rect">
            <a:avLst/>
          </a:prstGeom>
          <a:noFill/>
          <a:ln w="9525">
            <a:noFill/>
            <a:miter lim="800000"/>
            <a:headEnd/>
            <a:tailEnd/>
          </a:ln>
        </p:spPr>
      </p:pic>
      <p:pic>
        <p:nvPicPr>
          <p:cNvPr id="6" name="Рисунок 5"/>
          <p:cNvPicPr/>
          <p:nvPr/>
        </p:nvPicPr>
        <p:blipFill>
          <a:blip r:embed="rId5" cstate="print"/>
          <a:srcRect l="50172" t="56487" r="28238" b="9048"/>
          <a:stretch>
            <a:fillRect/>
          </a:stretch>
        </p:blipFill>
        <p:spPr bwMode="auto">
          <a:xfrm>
            <a:off x="2428860" y="4071918"/>
            <a:ext cx="2928958" cy="2786082"/>
          </a:xfrm>
          <a:prstGeom prst="rect">
            <a:avLst/>
          </a:prstGeom>
          <a:noFill/>
          <a:ln w="9525">
            <a:noFill/>
            <a:miter lim="800000"/>
            <a:headEnd/>
            <a:tailEnd/>
          </a:ln>
        </p:spPr>
      </p:pic>
      <p:graphicFrame>
        <p:nvGraphicFramePr>
          <p:cNvPr id="7" name="Object 3"/>
          <p:cNvGraphicFramePr>
            <a:graphicFrameLocks noChangeAspect="1"/>
          </p:cNvGraphicFramePr>
          <p:nvPr/>
        </p:nvGraphicFramePr>
        <p:xfrm>
          <a:off x="5357786" y="4071918"/>
          <a:ext cx="3071834" cy="2786082"/>
        </p:xfrm>
        <a:graphic>
          <a:graphicData uri="http://schemas.openxmlformats.org/presentationml/2006/ole">
            <p:oleObj spid="_x0000_s196615" name="Точечный рисунок" r:id="rId6" imgW="2857899" imgH="2523810" progId="PBrush">
              <p:embed/>
            </p:oleObj>
          </a:graphicData>
        </a:graphic>
      </p:graphicFrame>
      <p:pic>
        <p:nvPicPr>
          <p:cNvPr id="8" name="Рисунок 7"/>
          <p:cNvPicPr/>
          <p:nvPr/>
        </p:nvPicPr>
        <p:blipFill>
          <a:blip r:embed="rId5" cstate="print"/>
          <a:srcRect l="38279" t="56487" r="51524" b="9048"/>
          <a:stretch>
            <a:fillRect/>
          </a:stretch>
        </p:blipFill>
        <p:spPr bwMode="auto">
          <a:xfrm>
            <a:off x="857224" y="4071918"/>
            <a:ext cx="1428760" cy="2786082"/>
          </a:xfrm>
          <a:prstGeom prst="rect">
            <a:avLst/>
          </a:prstGeom>
          <a:noFill/>
          <a:ln w="9525">
            <a:noFill/>
            <a:miter lim="800000"/>
            <a:headEnd/>
            <a:tailEnd/>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cstate="print"/>
          <a:srcRect/>
          <a:stretch>
            <a:fillRect/>
          </a:stretch>
        </p:blipFill>
        <p:spPr bwMode="auto">
          <a:xfrm>
            <a:off x="0" y="0"/>
            <a:ext cx="9144001" cy="6858000"/>
          </a:xfrm>
          <a:prstGeom prst="rect">
            <a:avLst/>
          </a:prstGeom>
          <a:noFill/>
          <a:ln w="9525">
            <a:noFill/>
            <a:miter lim="800000"/>
            <a:headEnd/>
            <a:tailEnd/>
          </a:ln>
        </p:spPr>
      </p:pic>
      <p:pic>
        <p:nvPicPr>
          <p:cNvPr id="3" name="Рисунок 2"/>
          <p:cNvPicPr/>
          <p:nvPr/>
        </p:nvPicPr>
        <p:blipFill>
          <a:blip r:embed="rId4" cstate="print"/>
          <a:srcRect/>
          <a:stretch>
            <a:fillRect/>
          </a:stretch>
        </p:blipFill>
        <p:spPr bwMode="auto">
          <a:xfrm>
            <a:off x="2143108" y="357166"/>
            <a:ext cx="3071834" cy="3857652"/>
          </a:xfrm>
          <a:prstGeom prst="rect">
            <a:avLst/>
          </a:prstGeom>
          <a:noFill/>
          <a:ln w="9525">
            <a:noFill/>
            <a:miter lim="800000"/>
            <a:headEnd/>
            <a:tailEnd/>
          </a:ln>
        </p:spPr>
      </p:pic>
      <p:graphicFrame>
        <p:nvGraphicFramePr>
          <p:cNvPr id="4" name="Object 1"/>
          <p:cNvGraphicFramePr>
            <a:graphicFrameLocks noChangeAspect="1"/>
          </p:cNvGraphicFramePr>
          <p:nvPr/>
        </p:nvGraphicFramePr>
        <p:xfrm>
          <a:off x="5214942" y="357166"/>
          <a:ext cx="3286148" cy="3786214"/>
        </p:xfrm>
        <a:graphic>
          <a:graphicData uri="http://schemas.openxmlformats.org/presentationml/2006/ole">
            <p:oleObj spid="_x0000_s197636" name="Точечный рисунок" r:id="rId5" imgW="2762636" imgH="3180952" progId="PBrush">
              <p:embed/>
            </p:oleObj>
          </a:graphicData>
        </a:graphic>
      </p:graphicFrame>
      <p:sp>
        <p:nvSpPr>
          <p:cNvPr id="5" name="Прямоугольник 4"/>
          <p:cNvSpPr/>
          <p:nvPr/>
        </p:nvSpPr>
        <p:spPr>
          <a:xfrm>
            <a:off x="571472" y="4286256"/>
            <a:ext cx="8072494" cy="2031325"/>
          </a:xfrm>
          <a:prstGeom prst="rect">
            <a:avLst/>
          </a:prstGeom>
        </p:spPr>
        <p:txBody>
          <a:bodyPr wrap="square">
            <a:spAutoFit/>
          </a:bodyPr>
          <a:lstStyle/>
          <a:p>
            <a:r>
              <a:rPr lang="kk-KZ" dirty="0" smtClean="0"/>
              <a:t>Кезбе шегіртке (Locusta migratoria) жасушасындағы профаза І-дегі кроссинговер. Әрқайсысында бір немесе екі хиазмамен 11 бивалент көрінеді. Сызбада (оң жағында) аталық және аналық хромосомалар сәйкес толық және үзік сызықтармен салынған. Әр хиазмада генетикалық ақпаратпен алмасу жүрді. Биваленттердің пішіндері таяқша тәріздестен крест тәріздес немесе сақина тәріздеске дейін, хиазмалардың санына және орналасуына байланысты, өзгеріп тұрады. Бұл кезеңде Х-хромосома қарқынды боялады</a:t>
            </a:r>
            <a:endParaRPr lang="ru-RU"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0" y="0"/>
            <a:ext cx="9144001" cy="6858000"/>
          </a:xfrm>
          <a:prstGeom prst="rect">
            <a:avLst/>
          </a:prstGeom>
          <a:noFill/>
          <a:ln w="9525">
            <a:noFill/>
            <a:miter lim="800000"/>
            <a:headEnd/>
            <a:tailEnd/>
          </a:ln>
        </p:spPr>
      </p:pic>
      <p:pic>
        <p:nvPicPr>
          <p:cNvPr id="3" name="Рисунок 2"/>
          <p:cNvPicPr/>
          <p:nvPr/>
        </p:nvPicPr>
        <p:blipFill>
          <a:blip r:embed="rId3" cstate="print"/>
          <a:srcRect/>
          <a:stretch>
            <a:fillRect/>
          </a:stretch>
        </p:blipFill>
        <p:spPr bwMode="auto">
          <a:xfrm>
            <a:off x="285720" y="1571612"/>
            <a:ext cx="4500594" cy="4429156"/>
          </a:xfrm>
          <a:prstGeom prst="rect">
            <a:avLst/>
          </a:prstGeom>
          <a:noFill/>
          <a:ln w="9525">
            <a:noFill/>
            <a:miter lim="800000"/>
            <a:headEnd/>
            <a:tailEnd/>
          </a:ln>
        </p:spPr>
      </p:pic>
      <p:graphicFrame>
        <p:nvGraphicFramePr>
          <p:cNvPr id="4" name="Таблица 3"/>
          <p:cNvGraphicFramePr>
            <a:graphicFrameLocks noGrp="1"/>
          </p:cNvGraphicFramePr>
          <p:nvPr/>
        </p:nvGraphicFramePr>
        <p:xfrm>
          <a:off x="4786314" y="500042"/>
          <a:ext cx="4071966" cy="5715040"/>
        </p:xfrm>
        <a:graphic>
          <a:graphicData uri="http://schemas.openxmlformats.org/drawingml/2006/table">
            <a:tbl>
              <a:tblPr/>
              <a:tblGrid>
                <a:gridCol w="4071966"/>
              </a:tblGrid>
              <a:tr h="5715040">
                <a:tc>
                  <a:txBody>
                    <a:bodyPr/>
                    <a:lstStyle/>
                    <a:p>
                      <a:pPr marL="76200" marR="76200" algn="just">
                        <a:lnSpc>
                          <a:spcPct val="100000"/>
                        </a:lnSpc>
                        <a:spcBef>
                          <a:spcPts val="1500"/>
                        </a:spcBef>
                        <a:spcAft>
                          <a:spcPts val="0"/>
                        </a:spcAft>
                      </a:pPr>
                      <a:r>
                        <a:rPr lang="kk-KZ" sz="1600" b="1" i="0" u="none" strike="noStrike" spc="-15" dirty="0">
                          <a:solidFill>
                            <a:srgbClr val="000000"/>
                          </a:solidFill>
                          <a:latin typeface="Times New Roman"/>
                          <a:ea typeface="Calibri"/>
                          <a:cs typeface="Times New Roman"/>
                        </a:rPr>
                        <a:t>Жануар жасушасындағы мейоз. </a:t>
                      </a:r>
                      <a:endParaRPr lang="kk-KZ" sz="1600" b="1" i="0" u="none" strike="noStrike" spc="-15" dirty="0" smtClean="0">
                        <a:solidFill>
                          <a:srgbClr val="000000"/>
                        </a:solidFill>
                        <a:latin typeface="Times New Roman"/>
                        <a:ea typeface="Calibri"/>
                        <a:cs typeface="Times New Roman"/>
                      </a:endParaRPr>
                    </a:p>
                    <a:p>
                      <a:pPr marL="76200" marR="76200" algn="just">
                        <a:lnSpc>
                          <a:spcPct val="100000"/>
                        </a:lnSpc>
                        <a:spcBef>
                          <a:spcPts val="1500"/>
                        </a:spcBef>
                        <a:spcAft>
                          <a:spcPts val="0"/>
                        </a:spcAft>
                      </a:pPr>
                      <a:r>
                        <a:rPr lang="kk-KZ" sz="1600" b="0" i="1" u="none" strike="noStrike" spc="-15" dirty="0" smtClean="0">
                          <a:solidFill>
                            <a:srgbClr val="000000"/>
                          </a:solidFill>
                          <a:latin typeface="Times New Roman"/>
                          <a:ea typeface="Calibri"/>
                          <a:cs typeface="Times New Roman"/>
                        </a:rPr>
                        <a:t>Кезбе шегірткенің(Locusta </a:t>
                      </a:r>
                      <a:r>
                        <a:rPr lang="kk-KZ" sz="1600" b="0" i="1" u="none" strike="noStrike" spc="-15" dirty="0">
                          <a:solidFill>
                            <a:srgbClr val="000000"/>
                          </a:solidFill>
                          <a:latin typeface="Times New Roman"/>
                          <a:ea typeface="Calibri"/>
                          <a:cs typeface="Times New Roman"/>
                        </a:rPr>
                        <a:t>migratoria) тірі сперматоциттеріндегі конъюгация және жасушалық </a:t>
                      </a:r>
                      <a:r>
                        <a:rPr lang="kk-KZ" sz="1600" b="0" i="1" u="none" strike="noStrike" spc="-15" dirty="0" smtClean="0">
                          <a:solidFill>
                            <a:srgbClr val="000000"/>
                          </a:solidFill>
                          <a:latin typeface="Times New Roman"/>
                          <a:ea typeface="Calibri"/>
                          <a:cs typeface="Times New Roman"/>
                        </a:rPr>
                        <a:t>бөліну.</a:t>
                      </a:r>
                      <a:r>
                        <a:rPr lang="kk-KZ" sz="1600" b="0" i="1" u="none" strike="noStrike" spc="-15" baseline="0" dirty="0" smtClean="0">
                          <a:solidFill>
                            <a:srgbClr val="000000"/>
                          </a:solidFill>
                          <a:latin typeface="Times New Roman"/>
                          <a:ea typeface="Calibri"/>
                          <a:cs typeface="Times New Roman"/>
                        </a:rPr>
                        <a:t> </a:t>
                      </a:r>
                      <a:r>
                        <a:rPr lang="kk-KZ" sz="1600" b="0" i="1" u="none" strike="noStrike" spc="-15" dirty="0" smtClean="0">
                          <a:solidFill>
                            <a:srgbClr val="000000"/>
                          </a:solidFill>
                          <a:latin typeface="Times New Roman"/>
                          <a:ea typeface="Calibri"/>
                          <a:cs typeface="Times New Roman"/>
                        </a:rPr>
                        <a:t>Екі </a:t>
                      </a:r>
                      <a:r>
                        <a:rPr lang="kk-KZ" sz="1600" b="0" i="1" u="none" strike="noStrike" spc="-15" dirty="0">
                          <a:solidFill>
                            <a:srgbClr val="000000"/>
                          </a:solidFill>
                          <a:latin typeface="Times New Roman"/>
                          <a:ea typeface="Calibri"/>
                          <a:cs typeface="Times New Roman"/>
                        </a:rPr>
                        <a:t>жасушада ерте профазаІ-дегі(бағытпен көрсетілген) хромосомалардың конъюгациясын көруге болады</a:t>
                      </a:r>
                      <a:r>
                        <a:rPr lang="kk-KZ" sz="1600" b="0" i="1" u="none" strike="noStrike" spc="-15" dirty="0" smtClean="0">
                          <a:solidFill>
                            <a:srgbClr val="000000"/>
                          </a:solidFill>
                          <a:latin typeface="Times New Roman"/>
                          <a:ea typeface="Calibri"/>
                          <a:cs typeface="Times New Roman"/>
                        </a:rPr>
                        <a:t>. Екі </a:t>
                      </a:r>
                      <a:r>
                        <a:rPr lang="kk-KZ" sz="1600" b="0" i="1" u="none" strike="noStrike" spc="-15" dirty="0">
                          <a:solidFill>
                            <a:srgbClr val="000000"/>
                          </a:solidFill>
                          <a:latin typeface="Times New Roman"/>
                          <a:ea typeface="Calibri"/>
                          <a:cs typeface="Times New Roman"/>
                        </a:rPr>
                        <a:t>жасуша (жоғарыда сол жақта)мейоздың бірінші бөлінуін аяқтайды . Екі полюстік топ түзілгеннен кейін, барлық жасушаның бөлінуі басталады. Шамамен бірдей екі еншілес жасушалар түзіледі. Екі хромосома топтарының арасындағы жасушадан-жасушаға тартылып жатқан жіп тәріздес құрылымдар-бұл </a:t>
                      </a:r>
                      <a:r>
                        <a:rPr lang="kk-KZ" sz="1600" b="0" i="1" u="none" strike="noStrike" spc="-15" dirty="0" smtClean="0">
                          <a:solidFill>
                            <a:srgbClr val="000000"/>
                          </a:solidFill>
                          <a:latin typeface="Times New Roman"/>
                          <a:ea typeface="Calibri"/>
                          <a:cs typeface="Times New Roman"/>
                        </a:rPr>
                        <a:t>веретен </a:t>
                      </a:r>
                      <a:r>
                        <a:rPr lang="kk-KZ" sz="1600" b="0" i="1" u="none" strike="noStrike" spc="-15" dirty="0">
                          <a:solidFill>
                            <a:srgbClr val="000000"/>
                          </a:solidFill>
                          <a:latin typeface="Times New Roman"/>
                          <a:ea typeface="Calibri"/>
                          <a:cs typeface="Times New Roman"/>
                        </a:rPr>
                        <a:t>микротүтікшелері.</a:t>
                      </a:r>
                      <a:endParaRPr lang="ru-RU" sz="1600" dirty="0">
                        <a:latin typeface="Calibri"/>
                        <a:ea typeface="Calibri"/>
                        <a:cs typeface="Times New Roman"/>
                      </a:endParaRPr>
                    </a:p>
                  </a:txBody>
                  <a:tcPr marL="114300" marR="114300" marT="0" marB="0">
                    <a:lnL>
                      <a:noFill/>
                    </a:lnL>
                    <a:lnR>
                      <a:noFill/>
                    </a:lnR>
                    <a:lnT>
                      <a:noFill/>
                    </a:lnT>
                    <a:lnB>
                      <a:noFill/>
                    </a:lnB>
                  </a:tcPr>
                </a:tc>
              </a:tr>
            </a:tbl>
          </a:graphicData>
        </a:graphic>
      </p:graphicFrame>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0" y="0"/>
            <a:ext cx="9144001" cy="6858000"/>
          </a:xfrm>
          <a:prstGeom prst="rect">
            <a:avLst/>
          </a:prstGeom>
          <a:noFill/>
          <a:ln w="9525">
            <a:noFill/>
            <a:miter lim="800000"/>
            <a:headEnd/>
            <a:tailEnd/>
          </a:ln>
        </p:spPr>
      </p:pic>
      <p:sp>
        <p:nvSpPr>
          <p:cNvPr id="3" name="Заголовок 1"/>
          <p:cNvSpPr txBox="1">
            <a:spLocks/>
          </p:cNvSpPr>
          <p:nvPr/>
        </p:nvSpPr>
        <p:spPr>
          <a:xfrm>
            <a:off x="500034" y="571480"/>
            <a:ext cx="8229600" cy="1143000"/>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kk-KZ" sz="4400" b="1" i="0" u="none" strike="noStrike" kern="1200" cap="none" spc="0" normalizeH="0" baseline="0" noProof="0" dirty="0" smtClean="0">
                <a:ln>
                  <a:noFill/>
                </a:ln>
                <a:solidFill>
                  <a:schemeClr val="accent1">
                    <a:lumMod val="60000"/>
                    <a:lumOff val="40000"/>
                  </a:schemeClr>
                </a:solidFill>
                <a:effectLst>
                  <a:outerShdw blurRad="38100" dist="38100" dir="2700000" algn="tl">
                    <a:srgbClr val="000000">
                      <a:alpha val="43137"/>
                    </a:srgbClr>
                  </a:outerShdw>
                </a:effectLst>
                <a:uLnTx/>
                <a:uFillTx/>
                <a:latin typeface="+mj-lt"/>
                <a:ea typeface="+mj-ea"/>
                <a:cs typeface="+mj-cs"/>
              </a:rPr>
              <a:t>Мейоздың мәні</a:t>
            </a:r>
            <a:endParaRPr kumimoji="0" lang="ru-RU" sz="4400" b="0" i="0" u="none" strike="noStrike" kern="1200" cap="none" spc="0" normalizeH="0" baseline="0" noProof="0" dirty="0">
              <a:ln>
                <a:noFill/>
              </a:ln>
              <a:solidFill>
                <a:schemeClr val="accent1">
                  <a:lumMod val="60000"/>
                  <a:lumOff val="40000"/>
                </a:schemeClr>
              </a:solidFill>
              <a:effectLst>
                <a:outerShdw blurRad="38100" dist="38100" dir="2700000" algn="tl">
                  <a:srgbClr val="000000">
                    <a:alpha val="43137"/>
                  </a:srgbClr>
                </a:outerShdw>
              </a:effectLst>
              <a:uLnTx/>
              <a:uFillTx/>
              <a:latin typeface="+mj-lt"/>
              <a:ea typeface="+mj-ea"/>
              <a:cs typeface="+mj-cs"/>
            </a:endParaRPr>
          </a:p>
        </p:txBody>
      </p:sp>
      <p:sp>
        <p:nvSpPr>
          <p:cNvPr id="4" name="Содержимое 2"/>
          <p:cNvSpPr txBox="1">
            <a:spLocks/>
          </p:cNvSpPr>
          <p:nvPr/>
        </p:nvSpPr>
        <p:spPr>
          <a:xfrm>
            <a:off x="457200" y="1785926"/>
            <a:ext cx="8229600" cy="4523434"/>
          </a:xfrm>
          <a:prstGeom prst="rect">
            <a:avLst/>
          </a:prstGeom>
        </p:spPr>
        <p:txBody>
          <a:bodyPr>
            <a:normAutofit fontScale="775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kk-KZ" sz="3200" b="0" i="0" u="none" strike="noStrike" kern="1200" cap="none" spc="0" normalizeH="0" baseline="0" noProof="0" dirty="0" smtClean="0">
                <a:ln>
                  <a:noFill/>
                </a:ln>
                <a:solidFill>
                  <a:schemeClr val="tx1"/>
                </a:solidFill>
                <a:effectLst/>
                <a:uLnTx/>
                <a:uFillTx/>
                <a:latin typeface="+mn-lt"/>
                <a:ea typeface="+mn-ea"/>
                <a:cs typeface="+mn-cs"/>
              </a:rPr>
              <a:t>1.</a:t>
            </a:r>
            <a:r>
              <a:rPr kumimoji="0" lang="kk-KZ" sz="3200" b="1" i="0" u="none" strike="noStrike" kern="1200" cap="none" spc="0" normalizeH="0" baseline="0" noProof="0" dirty="0" smtClean="0">
                <a:ln>
                  <a:noFill/>
                </a:ln>
                <a:solidFill>
                  <a:schemeClr val="tx1"/>
                </a:solidFill>
                <a:effectLst/>
                <a:uLnTx/>
                <a:uFillTx/>
                <a:latin typeface="+mn-lt"/>
                <a:ea typeface="+mn-ea"/>
                <a:cs typeface="+mn-cs"/>
              </a:rPr>
              <a:t>Жыныстық көбею.</a:t>
            </a:r>
            <a:r>
              <a:rPr kumimoji="0" lang="kk-KZ" sz="3200" b="0" i="0" u="none" strike="noStrike" kern="1200" cap="none" spc="0" normalizeH="0" baseline="0" noProof="0" dirty="0" smtClean="0">
                <a:ln>
                  <a:noFill/>
                </a:ln>
                <a:solidFill>
                  <a:schemeClr val="tx1"/>
                </a:solidFill>
                <a:effectLst/>
                <a:uLnTx/>
                <a:uFillTx/>
                <a:latin typeface="+mn-lt"/>
                <a:ea typeface="+mn-ea"/>
                <a:cs typeface="+mn-cs"/>
              </a:rPr>
              <a:t> Мейоз жыныстық жолмен көбейетін барлық ағзаларда жүреді. Ұрықтану кезінде екі гамета ядросы қосылады. Әр гамета бір хромосома жиынтығынан тұрады(яғни, ол гаплоидты, </a:t>
            </a:r>
            <a:r>
              <a:rPr kumimoji="0" lang="kk-KZ" sz="3200" b="1" i="0" u="none" strike="noStrike" kern="1200" cap="none" spc="0" normalizeH="0" baseline="0" noProof="0" dirty="0" smtClean="0">
                <a:ln>
                  <a:noFill/>
                </a:ln>
                <a:solidFill>
                  <a:schemeClr val="tx1"/>
                </a:solidFill>
                <a:effectLst/>
                <a:uLnTx/>
                <a:uFillTx/>
                <a:latin typeface="+mn-lt"/>
                <a:ea typeface="+mn-ea"/>
                <a:cs typeface="+mn-cs"/>
              </a:rPr>
              <a:t>n</a:t>
            </a:r>
            <a:r>
              <a:rPr kumimoji="0" lang="kk-KZ" sz="3200" b="0" i="0" u="none" strike="noStrike" kern="1200" cap="none" spc="0" normalizeH="0" baseline="0" noProof="0" dirty="0" smtClean="0">
                <a:ln>
                  <a:noFill/>
                </a:ln>
                <a:solidFill>
                  <a:schemeClr val="tx1"/>
                </a:solidFill>
                <a:effectLst/>
                <a:uLnTx/>
                <a:uFillTx/>
                <a:latin typeface="+mn-lt"/>
                <a:ea typeface="+mn-ea"/>
                <a:cs typeface="+mn-cs"/>
              </a:rPr>
              <a:t>).Гаметалар қосылуы нәтижесінде екі хромосома жиынтығы бар (яғни, деплоидты,2</a:t>
            </a:r>
            <a:r>
              <a:rPr kumimoji="0" lang="kk-KZ" sz="3200" b="1" i="0" u="none" strike="noStrike" kern="1200" cap="none" spc="0" normalizeH="0" baseline="0" noProof="0" dirty="0" smtClean="0">
                <a:ln>
                  <a:noFill/>
                </a:ln>
                <a:solidFill>
                  <a:schemeClr val="tx1"/>
                </a:solidFill>
                <a:effectLst/>
                <a:uLnTx/>
                <a:uFillTx/>
                <a:latin typeface="+mn-lt"/>
                <a:ea typeface="+mn-ea"/>
                <a:cs typeface="+mn-cs"/>
              </a:rPr>
              <a:t>n</a:t>
            </a:r>
            <a:r>
              <a:rPr kumimoji="0" lang="kk-KZ" sz="3200" b="0" i="0" u="none" strike="noStrike" kern="1200" cap="none" spc="0" normalizeH="0" baseline="0" noProof="0" dirty="0" smtClean="0">
                <a:ln>
                  <a:noFill/>
                </a:ln>
                <a:solidFill>
                  <a:schemeClr val="tx1"/>
                </a:solidFill>
                <a:effectLst/>
                <a:uLnTx/>
                <a:uFillTx/>
                <a:latin typeface="+mn-lt"/>
                <a:ea typeface="+mn-ea"/>
                <a:cs typeface="+mn-cs"/>
              </a:rPr>
              <a:t>) зигота түзіледі. Мейоз болмаған жағдайда, гаметалардың қосылуы, жыныстық көбею нәтижесінде пайда болатын, әр кейінгі ұрпақ хромосомаларының екі еселенуіне әкелетін еді. Осы тәртіптен тыс тек қана полиплоидияда бақыланатын еді. Деплоидты хромосома санының (2</a:t>
            </a:r>
            <a:r>
              <a:rPr kumimoji="0" lang="kk-KZ" sz="3200" b="1" i="0" u="none" strike="noStrike" kern="1200" cap="none" spc="0" normalizeH="0" baseline="0" noProof="0" dirty="0" smtClean="0">
                <a:ln>
                  <a:noFill/>
                </a:ln>
                <a:solidFill>
                  <a:schemeClr val="tx1"/>
                </a:solidFill>
                <a:effectLst/>
                <a:uLnTx/>
                <a:uFillTx/>
                <a:latin typeface="+mn-lt"/>
                <a:ea typeface="+mn-ea"/>
                <a:cs typeface="+mn-cs"/>
              </a:rPr>
              <a:t>n</a:t>
            </a:r>
            <a:r>
              <a:rPr kumimoji="0" lang="kk-KZ" sz="3200" b="0" i="0" u="none" strike="noStrike" kern="1200" cap="none" spc="0" normalizeH="0" baseline="0" noProof="0" dirty="0" smtClean="0">
                <a:ln>
                  <a:noFill/>
                </a:ln>
                <a:solidFill>
                  <a:schemeClr val="tx1"/>
                </a:solidFill>
                <a:effectLst/>
                <a:uLnTx/>
                <a:uFillTx/>
                <a:latin typeface="+mn-lt"/>
                <a:ea typeface="+mn-ea"/>
                <a:cs typeface="+mn-cs"/>
              </a:rPr>
              <a:t>) гаплоидтыға (</a:t>
            </a:r>
            <a:r>
              <a:rPr kumimoji="0" lang="kk-KZ" sz="3200" b="1" i="0" u="none" strike="noStrike" kern="1200" cap="none" spc="0" normalizeH="0" baseline="0" noProof="0" dirty="0" smtClean="0">
                <a:ln>
                  <a:noFill/>
                </a:ln>
                <a:solidFill>
                  <a:schemeClr val="tx1"/>
                </a:solidFill>
                <a:effectLst/>
                <a:uLnTx/>
                <a:uFillTx/>
                <a:latin typeface="+mn-lt"/>
                <a:ea typeface="+mn-ea"/>
                <a:cs typeface="+mn-cs"/>
              </a:rPr>
              <a:t>n</a:t>
            </a:r>
            <a:r>
              <a:rPr kumimoji="0" lang="kk-KZ" sz="3200" b="0" i="0" u="none" strike="noStrike" kern="1200" cap="none" spc="0" normalizeH="0" baseline="0" noProof="0" dirty="0" smtClean="0">
                <a:ln>
                  <a:noFill/>
                </a:ln>
                <a:solidFill>
                  <a:schemeClr val="tx1"/>
                </a:solidFill>
                <a:effectLst/>
                <a:uLnTx/>
                <a:uFillTx/>
                <a:latin typeface="+mn-lt"/>
                <a:ea typeface="+mn-ea"/>
                <a:cs typeface="+mn-cs"/>
              </a:rPr>
              <a:t>) дейін қысқаратын ерекше жасушалық бөлінуінің арқасында бұл жынысты көбейетін ағзаларда жүзеге аспайды. </a:t>
            </a:r>
            <a:endParaRPr kumimoji="0" lang="ru-RU"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ru-RU"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ru-RU"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0" y="0"/>
            <a:ext cx="9144001" cy="6858000"/>
          </a:xfrm>
          <a:prstGeom prst="rect">
            <a:avLst/>
          </a:prstGeom>
          <a:noFill/>
          <a:ln w="9525">
            <a:noFill/>
            <a:miter lim="800000"/>
            <a:headEnd/>
            <a:tailEnd/>
          </a:ln>
        </p:spPr>
      </p:pic>
      <p:sp>
        <p:nvSpPr>
          <p:cNvPr id="3" name="Содержимое 2"/>
          <p:cNvSpPr txBox="1">
            <a:spLocks/>
          </p:cNvSpPr>
          <p:nvPr/>
        </p:nvSpPr>
        <p:spPr>
          <a:xfrm>
            <a:off x="571472" y="1357298"/>
            <a:ext cx="8229600" cy="5072098"/>
          </a:xfrm>
          <a:prstGeom prst="rect">
            <a:avLst/>
          </a:prstGeom>
        </p:spPr>
        <p:txBody>
          <a:bodyPr>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kk-KZ" sz="3200" b="0" i="0" u="none" strike="noStrike" kern="1200" cap="none" spc="0" normalizeH="0" baseline="0" noProof="0" dirty="0" smtClean="0">
                <a:ln>
                  <a:noFill/>
                </a:ln>
                <a:solidFill>
                  <a:schemeClr val="tx1"/>
                </a:solidFill>
                <a:effectLst/>
                <a:uLnTx/>
                <a:uFillTx/>
                <a:latin typeface="+mn-lt"/>
                <a:ea typeface="+mn-ea"/>
                <a:cs typeface="+mn-cs"/>
              </a:rPr>
              <a:t>2. </a:t>
            </a:r>
            <a:r>
              <a:rPr kumimoji="0" lang="kk-KZ" sz="3200" b="1" i="0" u="none" strike="noStrike" kern="1200" cap="none" spc="0" normalizeH="0" baseline="0" noProof="0" dirty="0" smtClean="0">
                <a:ln>
                  <a:noFill/>
                </a:ln>
                <a:solidFill>
                  <a:schemeClr val="tx1"/>
                </a:solidFill>
                <a:effectLst/>
                <a:uLnTx/>
                <a:uFillTx/>
                <a:latin typeface="+mn-lt"/>
                <a:ea typeface="+mn-ea"/>
                <a:cs typeface="+mn-cs"/>
              </a:rPr>
              <a:t>Генетикалық өзгергіштік.</a:t>
            </a:r>
            <a:r>
              <a:rPr kumimoji="0" lang="kk-KZ" sz="3200" b="0" i="0" u="none" strike="noStrike" kern="1200" cap="none" spc="0" normalizeH="0" baseline="0" noProof="0" dirty="0" smtClean="0">
                <a:ln>
                  <a:noFill/>
                </a:ln>
                <a:solidFill>
                  <a:schemeClr val="tx1"/>
                </a:solidFill>
                <a:effectLst/>
                <a:uLnTx/>
                <a:uFillTx/>
                <a:latin typeface="+mn-lt"/>
                <a:ea typeface="+mn-ea"/>
                <a:cs typeface="+mn-cs"/>
              </a:rPr>
              <a:t> Мейоз сонымен қатар гаметалардың қосылуы нәтижесінде алынатын, ұрпақта генетикалық өзгергіштікке әкелетін, гаметаларда жаңа ген комбинацияларының пайда болуына мүмкіндік береді. Мейоз процесінде бұл екі тәсілмен жүзеге асырылады, олар - хромосомалардың тәуелсіз бөлінуі және бірінші мейоздың бөлінуіндегі кроссинговер.</a:t>
            </a:r>
            <a:endParaRPr kumimoji="0" lang="ru-RU"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ru-RU"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ru-RU"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0" y="0"/>
            <a:ext cx="9144001" cy="6858000"/>
          </a:xfrm>
          <a:prstGeom prst="rect">
            <a:avLst/>
          </a:prstGeom>
          <a:noFill/>
          <a:ln w="9525">
            <a:noFill/>
            <a:miter lim="800000"/>
            <a:headEnd/>
            <a:tailEnd/>
          </a:ln>
        </p:spPr>
      </p:pic>
      <p:sp>
        <p:nvSpPr>
          <p:cNvPr id="3" name="Содержимое 2"/>
          <p:cNvSpPr txBox="1">
            <a:spLocks/>
          </p:cNvSpPr>
          <p:nvPr/>
        </p:nvSpPr>
        <p:spPr>
          <a:xfrm>
            <a:off x="285720" y="1428736"/>
            <a:ext cx="8472518" cy="5214974"/>
          </a:xfrm>
          <a:prstGeom prst="rect">
            <a:avLst/>
          </a:prstGeom>
        </p:spPr>
        <p:txBody>
          <a:bodyPr>
            <a:normAutofit fontScale="925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kk-KZ"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1)Хромосомалардың  тәуелсіз бөлінуі. </a:t>
            </a:r>
            <a:r>
              <a:rPr kumimoji="0" lang="kk-KZ" sz="32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Метафаза І-де биваленттер ұршық  экваторында кездейсоқ түрде орналасады. Жай жағдайда тек қана екі бивалент қатысады, сондықтан да орналасу тек қана екі тәсілмен ғана мүмкін (олардың біреуінде ақ хромосомалар бір-біріне жақын орналасқан, ал басқасында-ақ хромосома қара хромосомаға жақын орналасқан). Бивалент саны көп болған сайын, мүмкін комбинациялар саны көп болады, ал сондықтан өзгергіштік жоғары болады. Тәуелсіз бөліну, анафаза І-дегі берілген бивалентті құрайтын хромосомалар, басқа биваленттер хромосомаларынан тәуелсіз бөлінетіндігін білдіреді.  </a:t>
            </a:r>
            <a:endParaRPr kumimoji="0" lang="ru-RU" sz="32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ru-RU"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0" y="0"/>
            <a:ext cx="9144001" cy="6858000"/>
          </a:xfrm>
          <a:prstGeom prst="rect">
            <a:avLst/>
          </a:prstGeom>
          <a:noFill/>
          <a:ln w="9525">
            <a:noFill/>
            <a:miter lim="800000"/>
            <a:headEnd/>
            <a:tailEnd/>
          </a:ln>
        </p:spPr>
      </p:pic>
      <p:sp>
        <p:nvSpPr>
          <p:cNvPr id="3" name="Содержимое 2"/>
          <p:cNvSpPr txBox="1">
            <a:spLocks/>
          </p:cNvSpPr>
          <p:nvPr/>
        </p:nvSpPr>
        <p:spPr>
          <a:xfrm>
            <a:off x="285720" y="1428736"/>
            <a:ext cx="8715436" cy="5072098"/>
          </a:xfrm>
          <a:prstGeom prst="rect">
            <a:avLst/>
          </a:prstGeom>
        </p:spPr>
        <p:txBody>
          <a:bodyPr>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kk-KZ" sz="36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2)Кроссинговер.</a:t>
            </a:r>
            <a:r>
              <a:rPr kumimoji="0" lang="kk-KZ" sz="36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Профаза І- дегі гомологиялық хромосомалар арасында хиазма түзілуі нәтижесінде, гамета хромосомаларында жаңа ген комбинациясының түзілуіне әкелетін, кроссинговер жүреді. </a:t>
            </a:r>
            <a:endParaRPr kumimoji="0" lang="ru-RU" sz="36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0" y="0"/>
            <a:ext cx="9144001" cy="6858000"/>
          </a:xfrm>
          <a:prstGeom prst="rect">
            <a:avLst/>
          </a:prstGeom>
          <a:noFill/>
          <a:ln w="9525">
            <a:noFill/>
            <a:miter lim="800000"/>
            <a:headEnd/>
            <a:tailEnd/>
          </a:ln>
        </p:spPr>
      </p:pic>
      <p:sp>
        <p:nvSpPr>
          <p:cNvPr id="3" name="Заголовок 1"/>
          <p:cNvSpPr txBox="1">
            <a:spLocks/>
          </p:cNvSpPr>
          <p:nvPr/>
        </p:nvSpPr>
        <p:spPr>
          <a:xfrm>
            <a:off x="457200" y="274638"/>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6000" b="0" i="0" u="none" strike="noStrike" kern="1200" cap="none" spc="0" normalizeH="0" baseline="0" noProof="0" dirty="0" smtClean="0">
                <a:ln>
                  <a:noFill/>
                </a:ln>
                <a:solidFill>
                  <a:schemeClr val="accent1">
                    <a:lumMod val="60000"/>
                    <a:lumOff val="40000"/>
                  </a:schemeClr>
                </a:solidFill>
                <a:effectLst>
                  <a:outerShdw blurRad="38100" dist="38100" dir="2700000" algn="tl">
                    <a:srgbClr val="000000">
                      <a:alpha val="43137"/>
                    </a:srgbClr>
                  </a:outerShdw>
                </a:effectLst>
                <a:uLnTx/>
                <a:uFillTx/>
                <a:latin typeface="+mj-lt"/>
                <a:ea typeface="+mj-ea"/>
                <a:cs typeface="+mj-cs"/>
              </a:rPr>
              <a:t>Ген</a:t>
            </a:r>
            <a:endParaRPr kumimoji="0" lang="ru-RU" sz="6000" b="0" i="0" u="none" strike="noStrike" kern="1200" cap="none" spc="0" normalizeH="0" baseline="0" noProof="0" dirty="0">
              <a:ln>
                <a:noFill/>
              </a:ln>
              <a:solidFill>
                <a:schemeClr val="accent1">
                  <a:lumMod val="60000"/>
                  <a:lumOff val="40000"/>
                </a:schemeClr>
              </a:solidFill>
              <a:effectLst>
                <a:outerShdw blurRad="38100" dist="38100" dir="2700000" algn="tl">
                  <a:srgbClr val="000000">
                    <a:alpha val="43137"/>
                  </a:srgbClr>
                </a:outerShdw>
              </a:effectLst>
              <a:uLnTx/>
              <a:uFillTx/>
              <a:latin typeface="+mj-lt"/>
              <a:ea typeface="+mj-ea"/>
              <a:cs typeface="+mj-cs"/>
            </a:endParaRPr>
          </a:p>
        </p:txBody>
      </p:sp>
      <p:sp>
        <p:nvSpPr>
          <p:cNvPr id="4" name="Содержимое 2"/>
          <p:cNvSpPr txBox="1">
            <a:spLocks/>
          </p:cNvSpPr>
          <p:nvPr/>
        </p:nvSpPr>
        <p:spPr>
          <a:xfrm>
            <a:off x="457200" y="1285860"/>
            <a:ext cx="8229600" cy="4840303"/>
          </a:xfrm>
          <a:prstGeom prst="rect">
            <a:avLst/>
          </a:prstGeom>
        </p:spPr>
        <p:txBody>
          <a:bodyPr>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kk-KZ" sz="3200" b="0" i="0" u="none" strike="noStrike" kern="1200" cap="none" spc="0" normalizeH="0" baseline="0" noProof="0" dirty="0" smtClean="0">
                <a:ln>
                  <a:noFill/>
                </a:ln>
                <a:solidFill>
                  <a:schemeClr val="tx1"/>
                </a:solidFill>
                <a:effectLst/>
                <a:uLnTx/>
                <a:uFillTx/>
                <a:latin typeface="+mn-lt"/>
                <a:ea typeface="+mn-ea"/>
                <a:cs typeface="+mn-cs"/>
              </a:rPr>
              <a:t>Тұқымқуалаушылық бірлігі-гендер-хромосомаларға ұзына бойы орналасқан. Адамда әр-түрлі гендердің саны, шамамен, 100 000-ға жетеді. Аталық немесе  Y-хромосома, аналық хромосомаларынан немесе Х хромосомаларынан қысқалау, онда аналық хромосомада болатын кейбір гендер жетіспейді. </a:t>
            </a:r>
            <a:endParaRPr kumimoji="0" lang="ru-RU"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0" y="0"/>
            <a:ext cx="9144001" cy="6858000"/>
          </a:xfrm>
          <a:prstGeom prst="rect">
            <a:avLst/>
          </a:prstGeom>
          <a:noFill/>
          <a:ln w="9525">
            <a:noFill/>
            <a:miter lim="800000"/>
            <a:headEnd/>
            <a:tailEnd/>
          </a:ln>
        </p:spPr>
      </p:pic>
      <p:sp>
        <p:nvSpPr>
          <p:cNvPr id="3" name="Прямоугольник 2"/>
          <p:cNvSpPr/>
          <p:nvPr/>
        </p:nvSpPr>
        <p:spPr>
          <a:xfrm>
            <a:off x="714348" y="1714488"/>
            <a:ext cx="3714776" cy="646331"/>
          </a:xfrm>
          <a:prstGeom prst="rect">
            <a:avLst/>
          </a:prstGeom>
        </p:spPr>
        <p:txBody>
          <a:bodyPr wrap="square">
            <a:spAutoFit/>
          </a:bodyPr>
          <a:lstStyle/>
          <a:p>
            <a:r>
              <a:rPr lang="kk-KZ" dirty="0" smtClean="0">
                <a:latin typeface="Times New Roman" pitchFamily="18" charset="0"/>
                <a:cs typeface="Times New Roman" pitchFamily="18" charset="0"/>
              </a:rPr>
              <a:t>Метафаза І-дегі биваленттің мүмкін бөлінулері</a:t>
            </a:r>
            <a:endParaRPr lang="ru-RU" dirty="0">
              <a:latin typeface="Times New Roman" pitchFamily="18" charset="0"/>
              <a:cs typeface="Times New Roman" pitchFamily="18" charset="0"/>
            </a:endParaRPr>
          </a:p>
        </p:txBody>
      </p:sp>
      <p:sp>
        <p:nvSpPr>
          <p:cNvPr id="4" name="Прямоугольник 3"/>
          <p:cNvSpPr/>
          <p:nvPr/>
        </p:nvSpPr>
        <p:spPr>
          <a:xfrm>
            <a:off x="4786314" y="1357298"/>
            <a:ext cx="3378554" cy="369332"/>
          </a:xfrm>
          <a:prstGeom prst="rect">
            <a:avLst/>
          </a:prstGeom>
        </p:spPr>
        <p:txBody>
          <a:bodyPr wrap="none">
            <a:spAutoFit/>
          </a:bodyPr>
          <a:lstStyle/>
          <a:p>
            <a:r>
              <a:rPr lang="kk-KZ" dirty="0" smtClean="0">
                <a:latin typeface="Times New Roman" pitchFamily="18" charset="0"/>
                <a:cs typeface="Times New Roman" pitchFamily="18" charset="0"/>
              </a:rPr>
              <a:t>Түзіле алатын ядро жасушалары</a:t>
            </a:r>
            <a:endParaRPr lang="ru-RU" dirty="0">
              <a:latin typeface="Times New Roman" pitchFamily="18" charset="0"/>
              <a:cs typeface="Times New Roman" pitchFamily="18" charset="0"/>
            </a:endParaRPr>
          </a:p>
        </p:txBody>
      </p:sp>
      <p:pic>
        <p:nvPicPr>
          <p:cNvPr id="5" name="Рисунок 4"/>
          <p:cNvPicPr/>
          <p:nvPr/>
        </p:nvPicPr>
        <p:blipFill>
          <a:blip r:embed="rId3" cstate="print"/>
          <a:srcRect/>
          <a:stretch>
            <a:fillRect/>
          </a:stretch>
        </p:blipFill>
        <p:spPr bwMode="auto">
          <a:xfrm>
            <a:off x="857224" y="2714620"/>
            <a:ext cx="2928958" cy="3000396"/>
          </a:xfrm>
          <a:prstGeom prst="rect">
            <a:avLst/>
          </a:prstGeom>
          <a:noFill/>
          <a:ln w="9525">
            <a:noFill/>
            <a:miter lim="800000"/>
            <a:headEnd/>
            <a:tailEnd/>
          </a:ln>
        </p:spPr>
      </p:pic>
      <p:pic>
        <p:nvPicPr>
          <p:cNvPr id="6" name="Рисунок 144"/>
          <p:cNvPicPr>
            <a:picLocks noChangeAspect="1" noChangeArrowheads="1"/>
          </p:cNvPicPr>
          <p:nvPr/>
        </p:nvPicPr>
        <p:blipFill>
          <a:blip r:embed="rId4" cstate="print"/>
          <a:srcRect/>
          <a:stretch>
            <a:fillRect/>
          </a:stretch>
        </p:blipFill>
        <p:spPr bwMode="auto">
          <a:xfrm>
            <a:off x="4929190" y="2214554"/>
            <a:ext cx="1500198" cy="1428760"/>
          </a:xfrm>
          <a:prstGeom prst="rect">
            <a:avLst/>
          </a:prstGeom>
          <a:noFill/>
        </p:spPr>
      </p:pic>
      <p:pic>
        <p:nvPicPr>
          <p:cNvPr id="7" name="Рисунок 147"/>
          <p:cNvPicPr>
            <a:picLocks noChangeAspect="1" noChangeArrowheads="1"/>
          </p:cNvPicPr>
          <p:nvPr/>
        </p:nvPicPr>
        <p:blipFill>
          <a:blip r:embed="rId5" cstate="print"/>
          <a:srcRect/>
          <a:stretch>
            <a:fillRect/>
          </a:stretch>
        </p:blipFill>
        <p:spPr bwMode="auto">
          <a:xfrm>
            <a:off x="6572264" y="2214554"/>
            <a:ext cx="1428760" cy="1381129"/>
          </a:xfrm>
          <a:prstGeom prst="rect">
            <a:avLst/>
          </a:prstGeom>
          <a:noFill/>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0" y="0"/>
            <a:ext cx="9144001" cy="6858000"/>
          </a:xfrm>
          <a:prstGeom prst="rect">
            <a:avLst/>
          </a:prstGeom>
          <a:noFill/>
          <a:ln w="9525">
            <a:noFill/>
            <a:miter lim="800000"/>
            <a:headEnd/>
            <a:tailEnd/>
          </a:ln>
        </p:spPr>
      </p:pic>
      <p:pic>
        <p:nvPicPr>
          <p:cNvPr id="3" name="Рисунок 2"/>
          <p:cNvPicPr/>
          <p:nvPr/>
        </p:nvPicPr>
        <p:blipFill>
          <a:blip r:embed="rId3" cstate="print"/>
          <a:srcRect/>
          <a:stretch>
            <a:fillRect/>
          </a:stretch>
        </p:blipFill>
        <p:spPr bwMode="auto">
          <a:xfrm>
            <a:off x="2071670" y="285728"/>
            <a:ext cx="5643602" cy="4643470"/>
          </a:xfrm>
          <a:prstGeom prst="rect">
            <a:avLst/>
          </a:prstGeom>
          <a:noFill/>
          <a:ln w="9525">
            <a:noFill/>
            <a:miter lim="800000"/>
            <a:headEnd/>
            <a:tailEnd/>
          </a:ln>
        </p:spPr>
      </p:pic>
      <p:graphicFrame>
        <p:nvGraphicFramePr>
          <p:cNvPr id="4" name="Таблица 3"/>
          <p:cNvGraphicFramePr>
            <a:graphicFrameLocks noGrp="1"/>
          </p:cNvGraphicFramePr>
          <p:nvPr/>
        </p:nvGraphicFramePr>
        <p:xfrm>
          <a:off x="1000100" y="4929198"/>
          <a:ext cx="7358114" cy="1214446"/>
        </p:xfrm>
        <a:graphic>
          <a:graphicData uri="http://schemas.openxmlformats.org/drawingml/2006/table">
            <a:tbl>
              <a:tblPr/>
              <a:tblGrid>
                <a:gridCol w="7358114"/>
              </a:tblGrid>
              <a:tr h="1214446">
                <a:tc>
                  <a:txBody>
                    <a:bodyPr/>
                    <a:lstStyle/>
                    <a:p>
                      <a:pPr algn="just">
                        <a:lnSpc>
                          <a:spcPct val="100000"/>
                        </a:lnSpc>
                        <a:spcAft>
                          <a:spcPts val="0"/>
                        </a:spcAft>
                      </a:pPr>
                      <a:r>
                        <a:rPr lang="kk-KZ" sz="1600" b="0" i="0" u="none" strike="noStrike" spc="-15" dirty="0">
                          <a:solidFill>
                            <a:srgbClr val="000000"/>
                          </a:solidFill>
                          <a:latin typeface="Times New Roman"/>
                          <a:ea typeface="Calibri"/>
                          <a:cs typeface="Times New Roman"/>
                        </a:rPr>
                        <a:t>Мейоздағы хромосомалардың тәуелсіз бөлінуі. Басқа биваленттерден тәуелсіз экватор айналасына орнығатын екі бивалент ұсынылған, сондықтан сызбада көрсетілген екі мысал да бірдей мүмкіндікке ие. Бұл, сонымен қатар суретте ұсынылған, гаметалардың ықтимал әртүрлілігін арттырады. </a:t>
                      </a:r>
                      <a:endParaRPr lang="ru-RU" sz="1600" b="0" i="1" dirty="0">
                        <a:latin typeface="Times New Roman"/>
                        <a:ea typeface="Calibri"/>
                      </a:endParaRPr>
                    </a:p>
                  </a:txBody>
                  <a:tcPr marL="114300" marR="114300" marT="0" marB="0">
                    <a:lnL>
                      <a:noFill/>
                    </a:lnL>
                    <a:lnR>
                      <a:noFill/>
                    </a:lnR>
                    <a:lnT>
                      <a:noFill/>
                    </a:lnT>
                    <a:lnB>
                      <a:noFill/>
                    </a:lnB>
                  </a:tcPr>
                </a:tc>
              </a:tr>
            </a:tbl>
          </a:graphicData>
        </a:graphic>
      </p:graphicFrame>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0" y="0"/>
            <a:ext cx="9144001" cy="6858000"/>
          </a:xfrm>
          <a:prstGeom prst="rect">
            <a:avLst/>
          </a:prstGeom>
          <a:noFill/>
          <a:ln w="9525">
            <a:noFill/>
            <a:miter lim="800000"/>
            <a:headEnd/>
            <a:tailEnd/>
          </a:ln>
        </p:spPr>
      </p:pic>
      <p:sp>
        <p:nvSpPr>
          <p:cNvPr id="3" name="Заголовок 1"/>
          <p:cNvSpPr txBox="1">
            <a:spLocks/>
          </p:cNvSpPr>
          <p:nvPr/>
        </p:nvSpPr>
        <p:spPr>
          <a:xfrm>
            <a:off x="1714480" y="274638"/>
            <a:ext cx="6972320" cy="1725602"/>
          </a:xfrm>
          <a:prstGeom prst="rect">
            <a:avLst/>
          </a:prstGeom>
        </p:spPr>
        <p:txBody>
          <a:bodyP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kk-KZ" sz="4400" b="1" i="0" u="none" strike="noStrike" kern="1200" cap="none" spc="0" normalizeH="0" baseline="0" noProof="0" dirty="0" smtClean="0">
                <a:ln>
                  <a:noFill/>
                </a:ln>
                <a:solidFill>
                  <a:schemeClr val="accent1">
                    <a:lumMod val="60000"/>
                    <a:lumOff val="40000"/>
                  </a:schemeClr>
                </a:solidFill>
                <a:effectLst>
                  <a:outerShdw blurRad="38100" dist="38100" dir="2700000" algn="tl">
                    <a:srgbClr val="000000">
                      <a:alpha val="43137"/>
                    </a:srgbClr>
                  </a:outerShdw>
                </a:effectLst>
                <a:uLnTx/>
                <a:uFillTx/>
                <a:latin typeface="+mj-lt"/>
                <a:ea typeface="+mj-ea"/>
                <a:cs typeface="+mj-cs"/>
              </a:rPr>
              <a:t>Митоз бен мейозды салыстыру</a:t>
            </a:r>
            <a:endParaRPr kumimoji="0" lang="ru-RU" sz="4400" b="0" i="0" u="none" strike="noStrike" kern="1200" cap="none" spc="0" normalizeH="0" baseline="0" noProof="0" dirty="0">
              <a:ln>
                <a:noFill/>
              </a:ln>
              <a:solidFill>
                <a:schemeClr val="accent1">
                  <a:lumMod val="60000"/>
                  <a:lumOff val="40000"/>
                </a:schemeClr>
              </a:solidFill>
              <a:effectLst>
                <a:outerShdw blurRad="38100" dist="38100" dir="2700000" algn="tl">
                  <a:srgbClr val="000000">
                    <a:alpha val="43137"/>
                  </a:srgbClr>
                </a:outerShdw>
              </a:effectLst>
              <a:uLnTx/>
              <a:uFillTx/>
              <a:latin typeface="+mj-lt"/>
              <a:ea typeface="+mj-ea"/>
              <a:cs typeface="+mj-cs"/>
            </a:endParaRPr>
          </a:p>
        </p:txBody>
      </p:sp>
      <p:sp>
        <p:nvSpPr>
          <p:cNvPr id="4" name="Содержимое 2"/>
          <p:cNvSpPr txBox="1">
            <a:spLocks/>
          </p:cNvSpPr>
          <p:nvPr/>
        </p:nvSpPr>
        <p:spPr>
          <a:xfrm>
            <a:off x="457200" y="2000240"/>
            <a:ext cx="8229600" cy="4309120"/>
          </a:xfrm>
          <a:prstGeom prst="rect">
            <a:avLst/>
          </a:prstGeom>
        </p:spPr>
        <p:txBody>
          <a:bodyPr>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kk-KZ" sz="3600" b="0" i="0" u="none" strike="noStrike" kern="1200" cap="none" spc="0" normalizeH="0" baseline="0" noProof="0" dirty="0" smtClean="0">
                <a:ln>
                  <a:noFill/>
                </a:ln>
                <a:solidFill>
                  <a:schemeClr val="tx1"/>
                </a:solidFill>
                <a:effectLst/>
                <a:uLnTx/>
                <a:uFillTx/>
                <a:latin typeface="+mn-lt"/>
                <a:ea typeface="+mn-ea"/>
                <a:cs typeface="+mn-cs"/>
              </a:rPr>
              <a:t>Митоз бен мейоз арасындағы биологиялық маңызды айырмашылықтар, митоз бен мейоз І арасындағы айырмашылықтарға келіп тіреледі. Мейоз ІІ митозға бірдей дерлік ұқсас. </a:t>
            </a:r>
            <a:endParaRPr kumimoji="0" lang="ru-RU" sz="36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0" y="0"/>
            <a:ext cx="9144001" cy="6858000"/>
          </a:xfrm>
          <a:prstGeom prst="rect">
            <a:avLst/>
          </a:prstGeom>
          <a:noFill/>
          <a:ln w="9525">
            <a:noFill/>
            <a:miter lim="800000"/>
            <a:headEnd/>
            <a:tailEnd/>
          </a:ln>
        </p:spPr>
      </p:pic>
      <p:sp>
        <p:nvSpPr>
          <p:cNvPr id="3" name="Прямоугольник 2"/>
          <p:cNvSpPr/>
          <p:nvPr/>
        </p:nvSpPr>
        <p:spPr>
          <a:xfrm>
            <a:off x="2195736" y="332656"/>
            <a:ext cx="5786478" cy="523220"/>
          </a:xfrm>
          <a:prstGeom prst="rect">
            <a:avLst/>
          </a:prstGeom>
        </p:spPr>
        <p:txBody>
          <a:bodyPr wrap="square">
            <a:spAutoFit/>
          </a:bodyPr>
          <a:lstStyle/>
          <a:p>
            <a:r>
              <a:rPr lang="kk-KZ" sz="2800" b="1" dirty="0" smtClean="0">
                <a:solidFill>
                  <a:schemeClr val="accent1">
                    <a:lumMod val="60000"/>
                    <a:lumOff val="40000"/>
                  </a:schemeClr>
                </a:solidFill>
                <a:effectLst>
                  <a:outerShdw blurRad="38100" dist="38100" dir="2700000" algn="tl">
                    <a:srgbClr val="000000">
                      <a:alpha val="43137"/>
                    </a:srgbClr>
                  </a:outerShdw>
                </a:effectLst>
              </a:rPr>
              <a:t>Митоз және мейоз І-ді салыстыру</a:t>
            </a:r>
            <a:endParaRPr lang="ru-RU" sz="2800" dirty="0">
              <a:solidFill>
                <a:schemeClr val="accent1">
                  <a:lumMod val="60000"/>
                  <a:lumOff val="40000"/>
                </a:schemeClr>
              </a:solidFill>
              <a:effectLst>
                <a:outerShdw blurRad="38100" dist="38100" dir="2700000" algn="tl">
                  <a:srgbClr val="000000">
                    <a:alpha val="43137"/>
                  </a:srgbClr>
                </a:outerShdw>
              </a:effectLst>
            </a:endParaRPr>
          </a:p>
        </p:txBody>
      </p:sp>
      <p:graphicFrame>
        <p:nvGraphicFramePr>
          <p:cNvPr id="4" name="Таблица 3"/>
          <p:cNvGraphicFramePr>
            <a:graphicFrameLocks noGrp="1"/>
          </p:cNvGraphicFramePr>
          <p:nvPr/>
        </p:nvGraphicFramePr>
        <p:xfrm>
          <a:off x="251520" y="1255723"/>
          <a:ext cx="8784976" cy="5532640"/>
        </p:xfrm>
        <a:graphic>
          <a:graphicData uri="http://schemas.openxmlformats.org/drawingml/2006/table">
            <a:tbl>
              <a:tblPr/>
              <a:tblGrid>
                <a:gridCol w="2317923"/>
                <a:gridCol w="3091138"/>
                <a:gridCol w="3375915"/>
              </a:tblGrid>
              <a:tr h="240336">
                <a:tc>
                  <a:txBody>
                    <a:bodyPr/>
                    <a:lstStyle/>
                    <a:p>
                      <a:pPr algn="ctr">
                        <a:lnSpc>
                          <a:spcPct val="107000"/>
                        </a:lnSpc>
                        <a:spcAft>
                          <a:spcPts val="0"/>
                        </a:spcAft>
                      </a:pPr>
                      <a:r>
                        <a:rPr lang="kk-KZ" sz="1400" b="1" i="0" u="none" strike="noStrike" spc="-15" dirty="0">
                          <a:solidFill>
                            <a:srgbClr val="000000"/>
                          </a:solidFill>
                          <a:latin typeface="Times New Roman"/>
                          <a:ea typeface="Calibri"/>
                          <a:cs typeface="Times New Roman"/>
                        </a:rPr>
                        <a:t>Кезең</a:t>
                      </a:r>
                      <a:endParaRPr lang="ru-RU" sz="1400" b="1" dirty="0">
                        <a:latin typeface="Calibri"/>
                        <a:ea typeface="Calibri"/>
                        <a:cs typeface="Times New Roman"/>
                      </a:endParaRPr>
                    </a:p>
                  </a:txBody>
                  <a:tcPr marL="32288" marR="32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400" b="1" i="0" u="none" strike="noStrike" spc="-15" dirty="0">
                          <a:solidFill>
                            <a:srgbClr val="000000"/>
                          </a:solidFill>
                          <a:latin typeface="Times New Roman"/>
                          <a:ea typeface="Calibri"/>
                          <a:cs typeface="Times New Roman"/>
                        </a:rPr>
                        <a:t>Митоз</a:t>
                      </a:r>
                      <a:r>
                        <a:rPr lang="kk-KZ" sz="1400" b="1" i="0" u="none" strike="noStrike" spc="-15" dirty="0">
                          <a:solidFill>
                            <a:srgbClr val="000000"/>
                          </a:solidFill>
                          <a:latin typeface="Times New Roman"/>
                          <a:ea typeface="Calibri"/>
                          <a:cs typeface="Times New Roman"/>
                        </a:rPr>
                        <a:t>  </a:t>
                      </a:r>
                      <a:endParaRPr lang="ru-RU" sz="1400" b="1" dirty="0">
                        <a:latin typeface="Calibri"/>
                        <a:ea typeface="Calibri"/>
                        <a:cs typeface="Times New Roman"/>
                      </a:endParaRPr>
                    </a:p>
                  </a:txBody>
                  <a:tcPr marL="32288" marR="32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400" b="1" i="0" u="none" strike="noStrike" spc="-15" dirty="0">
                          <a:solidFill>
                            <a:srgbClr val="000000"/>
                          </a:solidFill>
                          <a:latin typeface="Times New Roman"/>
                          <a:ea typeface="Calibri"/>
                          <a:cs typeface="Times New Roman"/>
                        </a:rPr>
                        <a:t>Мейоз</a:t>
                      </a:r>
                      <a:endParaRPr lang="ru-RU" sz="1400" b="1" dirty="0">
                        <a:latin typeface="Calibri"/>
                        <a:ea typeface="Calibri"/>
                        <a:cs typeface="Times New Roman"/>
                      </a:endParaRPr>
                    </a:p>
                  </a:txBody>
                  <a:tcPr marL="32288" marR="32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19942">
                <a:tc>
                  <a:txBody>
                    <a:bodyPr/>
                    <a:lstStyle/>
                    <a:p>
                      <a:pPr algn="ctr">
                        <a:lnSpc>
                          <a:spcPct val="107000"/>
                        </a:lnSpc>
                        <a:spcAft>
                          <a:spcPts val="4000"/>
                        </a:spcAft>
                      </a:pPr>
                      <a:r>
                        <a:rPr lang="ru-RU" sz="1300" i="1" u="none" strike="noStrike" spc="-5" dirty="0">
                          <a:solidFill>
                            <a:srgbClr val="000000"/>
                          </a:solidFill>
                          <a:latin typeface="Times New Roman"/>
                          <a:ea typeface="Calibri"/>
                          <a:cs typeface="Times New Roman"/>
                        </a:rPr>
                        <a:t>Профаза</a:t>
                      </a:r>
                      <a:endParaRPr lang="ru-RU" sz="1300" dirty="0">
                        <a:latin typeface="Calibri"/>
                        <a:ea typeface="Calibri"/>
                        <a:cs typeface="Times New Roman"/>
                      </a:endParaRPr>
                    </a:p>
                  </a:txBody>
                  <a:tcPr marL="32288" marR="32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700" marR="25400" algn="ctr">
                        <a:lnSpc>
                          <a:spcPct val="107000"/>
                        </a:lnSpc>
                        <a:spcAft>
                          <a:spcPts val="0"/>
                        </a:spcAft>
                      </a:pPr>
                      <a:r>
                        <a:rPr lang="kk-KZ" sz="1300" i="1" u="none" strike="noStrike" spc="-5" dirty="0">
                          <a:solidFill>
                            <a:srgbClr val="000000"/>
                          </a:solidFill>
                          <a:latin typeface="Times New Roman"/>
                          <a:ea typeface="Calibri"/>
                          <a:cs typeface="Times New Roman"/>
                        </a:rPr>
                        <a:t>Гомологиялық хромосомалар оқшауланған</a:t>
                      </a:r>
                      <a:endParaRPr lang="ru-RU" sz="1300" dirty="0">
                        <a:latin typeface="Calibri"/>
                        <a:ea typeface="Calibri"/>
                        <a:cs typeface="Times New Roman"/>
                      </a:endParaRPr>
                    </a:p>
                    <a:p>
                      <a:pPr marL="12700" marR="25400" algn="ctr">
                        <a:lnSpc>
                          <a:spcPct val="107000"/>
                        </a:lnSpc>
                        <a:spcAft>
                          <a:spcPts val="0"/>
                        </a:spcAft>
                      </a:pPr>
                      <a:r>
                        <a:rPr lang="kk-KZ" sz="1300" i="1" u="none" strike="noStrike" spc="-5" dirty="0">
                          <a:solidFill>
                            <a:srgbClr val="000000"/>
                          </a:solidFill>
                          <a:latin typeface="Times New Roman"/>
                          <a:ea typeface="Calibri"/>
                          <a:cs typeface="Times New Roman"/>
                        </a:rPr>
                        <a:t>Хиазма түзілмейді </a:t>
                      </a:r>
                      <a:endParaRPr lang="ru-RU" sz="1300" dirty="0">
                        <a:latin typeface="Calibri"/>
                        <a:ea typeface="Calibri"/>
                        <a:cs typeface="Times New Roman"/>
                      </a:endParaRPr>
                    </a:p>
                    <a:p>
                      <a:pPr marL="12700" marR="25400" algn="ctr">
                        <a:lnSpc>
                          <a:spcPct val="107000"/>
                        </a:lnSpc>
                        <a:spcAft>
                          <a:spcPts val="0"/>
                        </a:spcAft>
                      </a:pPr>
                      <a:r>
                        <a:rPr lang="kk-KZ" sz="1300" i="1" u="none" strike="noStrike" spc="-5" dirty="0">
                          <a:solidFill>
                            <a:srgbClr val="000000"/>
                          </a:solidFill>
                          <a:latin typeface="Times New Roman"/>
                          <a:ea typeface="Calibri"/>
                          <a:cs typeface="Times New Roman"/>
                        </a:rPr>
                        <a:t>Кроссинговер жүрмейді</a:t>
                      </a:r>
                      <a:endParaRPr lang="ru-RU" sz="1300" dirty="0">
                        <a:latin typeface="Calibri"/>
                        <a:ea typeface="Calibri"/>
                        <a:cs typeface="Times New Roman"/>
                      </a:endParaRPr>
                    </a:p>
                  </a:txBody>
                  <a:tcPr marL="32288" marR="32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2700" algn="ctr">
                        <a:lnSpc>
                          <a:spcPct val="107000"/>
                        </a:lnSpc>
                        <a:spcAft>
                          <a:spcPts val="0"/>
                        </a:spcAft>
                      </a:pPr>
                      <a:r>
                        <a:rPr lang="kk-KZ" sz="1300" i="1" u="none" strike="noStrike" spc="-5" dirty="0">
                          <a:solidFill>
                            <a:srgbClr val="000000"/>
                          </a:solidFill>
                          <a:latin typeface="Times New Roman"/>
                          <a:ea typeface="Calibri"/>
                          <a:cs typeface="Times New Roman"/>
                        </a:rPr>
                        <a:t>Гомологиялық хромосомалар конъюгацияланады</a:t>
                      </a:r>
                      <a:endParaRPr lang="ru-RU" sz="1300" dirty="0">
                        <a:latin typeface="Calibri"/>
                        <a:ea typeface="Calibri"/>
                        <a:cs typeface="Times New Roman"/>
                      </a:endParaRPr>
                    </a:p>
                    <a:p>
                      <a:pPr marR="12700" algn="ctr">
                        <a:lnSpc>
                          <a:spcPct val="107000"/>
                        </a:lnSpc>
                        <a:spcAft>
                          <a:spcPts val="0"/>
                        </a:spcAft>
                      </a:pPr>
                      <a:r>
                        <a:rPr lang="kk-KZ" sz="1300" i="1" u="none" strike="noStrike" spc="-5" dirty="0">
                          <a:solidFill>
                            <a:srgbClr val="000000"/>
                          </a:solidFill>
                          <a:latin typeface="Times New Roman"/>
                          <a:ea typeface="Calibri"/>
                          <a:cs typeface="Times New Roman"/>
                        </a:rPr>
                        <a:t>Хиазма </a:t>
                      </a:r>
                      <a:r>
                        <a:rPr lang="kk-KZ" sz="1300" i="1" u="none" strike="noStrike" spc="-5" dirty="0" smtClean="0">
                          <a:solidFill>
                            <a:srgbClr val="000000"/>
                          </a:solidFill>
                          <a:latin typeface="Times New Roman"/>
                          <a:ea typeface="Calibri"/>
                          <a:cs typeface="Times New Roman"/>
                        </a:rPr>
                        <a:t>түзіледі</a:t>
                      </a:r>
                      <a:endParaRPr lang="ru-RU" sz="1300" dirty="0">
                        <a:latin typeface="Calibri"/>
                        <a:ea typeface="Calibri"/>
                        <a:cs typeface="Times New Roman"/>
                      </a:endParaRPr>
                    </a:p>
                    <a:p>
                      <a:pPr marR="12700" algn="ctr">
                        <a:lnSpc>
                          <a:spcPct val="107000"/>
                        </a:lnSpc>
                        <a:spcAft>
                          <a:spcPts val="0"/>
                        </a:spcAft>
                      </a:pPr>
                      <a:r>
                        <a:rPr lang="kk-KZ" sz="1300" i="1" u="none" strike="noStrike" spc="-5" dirty="0">
                          <a:solidFill>
                            <a:srgbClr val="000000"/>
                          </a:solidFill>
                          <a:latin typeface="Times New Roman"/>
                          <a:ea typeface="Calibri"/>
                          <a:cs typeface="Times New Roman"/>
                        </a:rPr>
                        <a:t>Кроссинговер мүмкін</a:t>
                      </a:r>
                      <a:endParaRPr lang="ru-RU" sz="1300" dirty="0">
                        <a:latin typeface="Calibri"/>
                        <a:ea typeface="Calibri"/>
                        <a:cs typeface="Times New Roman"/>
                      </a:endParaRPr>
                    </a:p>
                  </a:txBody>
                  <a:tcPr marL="32288" marR="32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4842">
                <a:tc>
                  <a:txBody>
                    <a:bodyPr/>
                    <a:lstStyle/>
                    <a:p>
                      <a:pPr algn="ctr">
                        <a:lnSpc>
                          <a:spcPct val="107000"/>
                        </a:lnSpc>
                        <a:spcAft>
                          <a:spcPts val="0"/>
                        </a:spcAft>
                      </a:pPr>
                      <a:r>
                        <a:rPr lang="ru-RU" sz="1300" i="1" u="none" strike="noStrike" spc="-5" dirty="0">
                          <a:solidFill>
                            <a:srgbClr val="000000"/>
                          </a:solidFill>
                          <a:latin typeface="Times New Roman"/>
                          <a:ea typeface="Calibri"/>
                          <a:cs typeface="Times New Roman"/>
                        </a:rPr>
                        <a:t>Метафаза</a:t>
                      </a:r>
                      <a:endParaRPr lang="ru-RU" sz="1300" dirty="0">
                        <a:latin typeface="Calibri"/>
                        <a:ea typeface="Calibri"/>
                        <a:cs typeface="Times New Roman"/>
                      </a:endParaRPr>
                    </a:p>
                  </a:txBody>
                  <a:tcPr marL="32288" marR="32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700" marR="25400" algn="ctr">
                        <a:lnSpc>
                          <a:spcPct val="107000"/>
                        </a:lnSpc>
                        <a:spcAft>
                          <a:spcPts val="900"/>
                        </a:spcAft>
                      </a:pPr>
                      <a:r>
                        <a:rPr lang="kk-KZ" sz="1300" i="1" u="none" strike="noStrike" spc="-5" dirty="0">
                          <a:solidFill>
                            <a:srgbClr val="000000"/>
                          </a:solidFill>
                          <a:latin typeface="Times New Roman"/>
                          <a:ea typeface="Calibri"/>
                          <a:cs typeface="Times New Roman"/>
                        </a:rPr>
                        <a:t>Хроматид жұптары </a:t>
                      </a:r>
                      <a:r>
                        <a:rPr lang="kk-KZ" sz="1300" i="1" u="none" strike="noStrike" spc="-5" dirty="0" smtClean="0">
                          <a:solidFill>
                            <a:srgbClr val="000000"/>
                          </a:solidFill>
                          <a:latin typeface="Times New Roman"/>
                          <a:ea typeface="Calibri"/>
                          <a:cs typeface="Times New Roman"/>
                        </a:rPr>
                        <a:t>веретен</a:t>
                      </a:r>
                      <a:r>
                        <a:rPr lang="kk-KZ" sz="1300" i="1" u="none" strike="noStrike" spc="-5" baseline="0" dirty="0" smtClean="0">
                          <a:solidFill>
                            <a:srgbClr val="000000"/>
                          </a:solidFill>
                          <a:latin typeface="Times New Roman"/>
                          <a:ea typeface="Calibri"/>
                          <a:cs typeface="Times New Roman"/>
                        </a:rPr>
                        <a:t> </a:t>
                      </a:r>
                      <a:r>
                        <a:rPr lang="kk-KZ" sz="1300" i="1" u="none" strike="noStrike" spc="-5" dirty="0" smtClean="0">
                          <a:solidFill>
                            <a:srgbClr val="000000"/>
                          </a:solidFill>
                          <a:latin typeface="Times New Roman"/>
                          <a:ea typeface="Calibri"/>
                          <a:cs typeface="Times New Roman"/>
                        </a:rPr>
                        <a:t>экваторында </a:t>
                      </a:r>
                      <a:r>
                        <a:rPr lang="kk-KZ" sz="1300" i="1" u="none" strike="noStrike" spc="-5" dirty="0">
                          <a:solidFill>
                            <a:srgbClr val="000000"/>
                          </a:solidFill>
                          <a:latin typeface="Times New Roman"/>
                          <a:ea typeface="Calibri"/>
                          <a:cs typeface="Times New Roman"/>
                        </a:rPr>
                        <a:t>орналасады</a:t>
                      </a:r>
                      <a:endParaRPr lang="ru-RU" sz="1300" dirty="0">
                        <a:latin typeface="Calibri"/>
                        <a:ea typeface="Calibri"/>
                        <a:cs typeface="Times New Roman"/>
                      </a:endParaRPr>
                    </a:p>
                  </a:txBody>
                  <a:tcPr marL="32288" marR="32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kk-KZ" sz="1300" i="1" u="none" strike="noStrike" spc="-5" dirty="0">
                          <a:solidFill>
                            <a:srgbClr val="000000"/>
                          </a:solidFill>
                          <a:latin typeface="Times New Roman"/>
                          <a:ea typeface="Calibri"/>
                          <a:cs typeface="Times New Roman"/>
                        </a:rPr>
                        <a:t>Хромосома жұптары </a:t>
                      </a:r>
                      <a:r>
                        <a:rPr lang="kk-KZ" sz="1300" i="1" u="none" strike="noStrike" spc="-5" dirty="0" smtClean="0">
                          <a:solidFill>
                            <a:srgbClr val="000000"/>
                          </a:solidFill>
                          <a:latin typeface="Times New Roman"/>
                          <a:ea typeface="Calibri"/>
                          <a:cs typeface="Times New Roman"/>
                        </a:rPr>
                        <a:t>веретен </a:t>
                      </a:r>
                      <a:r>
                        <a:rPr lang="kk-KZ" sz="1300" i="1" u="none" strike="noStrike" spc="-5" dirty="0">
                          <a:solidFill>
                            <a:srgbClr val="000000"/>
                          </a:solidFill>
                          <a:latin typeface="Times New Roman"/>
                          <a:ea typeface="Calibri"/>
                          <a:cs typeface="Times New Roman"/>
                        </a:rPr>
                        <a:t>экваторында орналасады</a:t>
                      </a:r>
                      <a:endParaRPr lang="ru-RU" sz="1300" dirty="0">
                        <a:latin typeface="Calibri"/>
                        <a:ea typeface="Calibri"/>
                        <a:cs typeface="Times New Roman"/>
                      </a:endParaRPr>
                    </a:p>
                  </a:txBody>
                  <a:tcPr marL="32288" marR="32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68630">
                <a:tc>
                  <a:txBody>
                    <a:bodyPr/>
                    <a:lstStyle/>
                    <a:p>
                      <a:pPr algn="ctr">
                        <a:lnSpc>
                          <a:spcPct val="107000"/>
                        </a:lnSpc>
                        <a:spcAft>
                          <a:spcPts val="0"/>
                        </a:spcAft>
                      </a:pPr>
                      <a:r>
                        <a:rPr lang="ru-RU" sz="1300" i="1" u="none" strike="noStrike" spc="-5" dirty="0">
                          <a:solidFill>
                            <a:srgbClr val="000000"/>
                          </a:solidFill>
                          <a:latin typeface="Times New Roman"/>
                          <a:ea typeface="Calibri"/>
                          <a:cs typeface="Times New Roman"/>
                        </a:rPr>
                        <a:t>Анафаза</a:t>
                      </a:r>
                      <a:endParaRPr lang="ru-RU" sz="1300" dirty="0">
                        <a:latin typeface="Calibri"/>
                        <a:ea typeface="Calibri"/>
                        <a:cs typeface="Times New Roman"/>
                      </a:endParaRPr>
                    </a:p>
                  </a:txBody>
                  <a:tcPr marL="32288" marR="32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kk-KZ" sz="1300" i="1" u="none" strike="noStrike" spc="-5" dirty="0">
                          <a:solidFill>
                            <a:srgbClr val="000000"/>
                          </a:solidFill>
                          <a:latin typeface="Times New Roman"/>
                          <a:ea typeface="Calibri"/>
                          <a:cs typeface="Times New Roman"/>
                        </a:rPr>
                        <a:t>Центромерлер бөлінеді</a:t>
                      </a:r>
                      <a:endParaRPr lang="ru-RU" sz="1300" dirty="0">
                        <a:latin typeface="Calibri"/>
                        <a:ea typeface="Calibri"/>
                        <a:cs typeface="Times New Roman"/>
                      </a:endParaRPr>
                    </a:p>
                    <a:p>
                      <a:pPr algn="ctr">
                        <a:lnSpc>
                          <a:spcPct val="107000"/>
                        </a:lnSpc>
                        <a:spcAft>
                          <a:spcPts val="0"/>
                        </a:spcAft>
                      </a:pPr>
                      <a:r>
                        <a:rPr lang="kk-KZ" sz="1300" i="1" u="none" strike="noStrike" spc="-5" dirty="0">
                          <a:solidFill>
                            <a:srgbClr val="000000"/>
                          </a:solidFill>
                          <a:latin typeface="Times New Roman"/>
                          <a:ea typeface="Calibri"/>
                          <a:cs typeface="Times New Roman"/>
                        </a:rPr>
                        <a:t>Хроматидтер ажырайды</a:t>
                      </a:r>
                      <a:endParaRPr lang="ru-RU" sz="1300" dirty="0">
                        <a:latin typeface="Calibri"/>
                        <a:ea typeface="Calibri"/>
                        <a:cs typeface="Times New Roman"/>
                      </a:endParaRPr>
                    </a:p>
                    <a:p>
                      <a:pPr algn="ctr">
                        <a:lnSpc>
                          <a:spcPct val="107000"/>
                        </a:lnSpc>
                        <a:spcAft>
                          <a:spcPts val="0"/>
                        </a:spcAft>
                      </a:pPr>
                      <a:r>
                        <a:rPr lang="kk-KZ" sz="1300" i="1" u="none" strike="noStrike" spc="-5" dirty="0">
                          <a:solidFill>
                            <a:srgbClr val="000000"/>
                          </a:solidFill>
                          <a:latin typeface="Times New Roman"/>
                          <a:ea typeface="Calibri"/>
                          <a:cs typeface="Times New Roman"/>
                        </a:rPr>
                        <a:t>Ажыраған хроматидтер бірдей</a:t>
                      </a:r>
                      <a:endParaRPr lang="ru-RU" sz="1300" dirty="0">
                        <a:latin typeface="Calibri"/>
                        <a:ea typeface="Calibri"/>
                        <a:cs typeface="Times New Roman"/>
                      </a:endParaRPr>
                    </a:p>
                  </a:txBody>
                  <a:tcPr marL="32288" marR="32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2700" algn="ctr">
                        <a:lnSpc>
                          <a:spcPct val="107000"/>
                        </a:lnSpc>
                        <a:spcAft>
                          <a:spcPts val="630"/>
                        </a:spcAft>
                      </a:pPr>
                      <a:r>
                        <a:rPr lang="kk-KZ" sz="1300" i="1" u="none" strike="noStrike" spc="-5" dirty="0">
                          <a:solidFill>
                            <a:srgbClr val="000000"/>
                          </a:solidFill>
                          <a:latin typeface="Times New Roman"/>
                          <a:ea typeface="Calibri"/>
                          <a:cs typeface="Times New Roman"/>
                        </a:rPr>
                        <a:t>Центромерлер бөлінбейді</a:t>
                      </a:r>
                      <a:endParaRPr lang="ru-RU" sz="1300" dirty="0">
                        <a:latin typeface="Calibri"/>
                        <a:ea typeface="Calibri"/>
                        <a:cs typeface="Times New Roman"/>
                      </a:endParaRPr>
                    </a:p>
                    <a:p>
                      <a:pPr marR="12700" algn="ctr">
                        <a:lnSpc>
                          <a:spcPct val="107000"/>
                        </a:lnSpc>
                        <a:spcAft>
                          <a:spcPts val="630"/>
                        </a:spcAft>
                      </a:pPr>
                      <a:r>
                        <a:rPr lang="kk-KZ" sz="1300" i="1" u="none" strike="noStrike" spc="-5" dirty="0">
                          <a:solidFill>
                            <a:srgbClr val="000000"/>
                          </a:solidFill>
                          <a:latin typeface="Times New Roman"/>
                          <a:ea typeface="Calibri"/>
                          <a:cs typeface="Times New Roman"/>
                        </a:rPr>
                        <a:t>Бүтін хромосомалар ажырайды</a:t>
                      </a:r>
                      <a:endParaRPr lang="ru-RU" sz="1300" dirty="0">
                        <a:latin typeface="Calibri"/>
                        <a:ea typeface="Calibri"/>
                        <a:cs typeface="Times New Roman"/>
                      </a:endParaRPr>
                    </a:p>
                    <a:p>
                      <a:pPr marR="12700" algn="ctr">
                        <a:lnSpc>
                          <a:spcPct val="107000"/>
                        </a:lnSpc>
                        <a:spcAft>
                          <a:spcPts val="630"/>
                        </a:spcAft>
                      </a:pPr>
                      <a:r>
                        <a:rPr lang="kk-KZ" sz="1300" i="1" u="none" strike="noStrike" spc="-5" dirty="0">
                          <a:solidFill>
                            <a:srgbClr val="000000"/>
                          </a:solidFill>
                          <a:latin typeface="Times New Roman"/>
                          <a:ea typeface="Calibri"/>
                          <a:cs typeface="Times New Roman"/>
                        </a:rPr>
                        <a:t>Ажыраған хромосомалар және олардың хроматидтері кроссинговер нәтижесінде бірдей емес болып шығуы мүмкін.</a:t>
                      </a:r>
                      <a:endParaRPr lang="ru-RU" sz="1300" dirty="0">
                        <a:latin typeface="Calibri"/>
                        <a:ea typeface="Calibri"/>
                        <a:cs typeface="Times New Roman"/>
                      </a:endParaRPr>
                    </a:p>
                  </a:txBody>
                  <a:tcPr marL="32288" marR="32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73276">
                <a:tc>
                  <a:txBody>
                    <a:bodyPr/>
                    <a:lstStyle/>
                    <a:p>
                      <a:pPr algn="ctr">
                        <a:lnSpc>
                          <a:spcPct val="107000"/>
                        </a:lnSpc>
                        <a:spcAft>
                          <a:spcPts val="0"/>
                        </a:spcAft>
                      </a:pPr>
                      <a:r>
                        <a:rPr lang="ru-RU" sz="1300" i="1" u="none" strike="noStrike" spc="-5" dirty="0">
                          <a:solidFill>
                            <a:srgbClr val="000000"/>
                          </a:solidFill>
                          <a:latin typeface="Times New Roman"/>
                          <a:ea typeface="Calibri"/>
                          <a:cs typeface="Times New Roman"/>
                        </a:rPr>
                        <a:t>Телофаза</a:t>
                      </a:r>
                      <a:endParaRPr lang="ru-RU" sz="1300" dirty="0">
                        <a:latin typeface="Calibri"/>
                        <a:ea typeface="Calibri"/>
                        <a:cs typeface="Times New Roman"/>
                      </a:endParaRPr>
                    </a:p>
                  </a:txBody>
                  <a:tcPr marL="32288" marR="32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700" marR="25400" algn="ctr">
                        <a:lnSpc>
                          <a:spcPct val="107000"/>
                        </a:lnSpc>
                        <a:spcAft>
                          <a:spcPts val="890"/>
                        </a:spcAft>
                      </a:pPr>
                      <a:r>
                        <a:rPr lang="kk-KZ" sz="1300" i="1" u="none" strike="noStrike" spc="-5" dirty="0">
                          <a:solidFill>
                            <a:srgbClr val="000000"/>
                          </a:solidFill>
                          <a:latin typeface="Times New Roman"/>
                          <a:ea typeface="Calibri"/>
                          <a:cs typeface="Times New Roman"/>
                        </a:rPr>
                        <a:t>Еншілес жасушалардағы хромосомалар саны ата-ана жасушаларындағымен бірдей</a:t>
                      </a:r>
                      <a:endParaRPr lang="ru-RU" sz="1300" dirty="0">
                        <a:latin typeface="Calibri"/>
                        <a:ea typeface="Calibri"/>
                        <a:cs typeface="Times New Roman"/>
                      </a:endParaRPr>
                    </a:p>
                    <a:p>
                      <a:pPr marL="12700" marR="25400" algn="ctr">
                        <a:lnSpc>
                          <a:spcPct val="107000"/>
                        </a:lnSpc>
                        <a:spcAft>
                          <a:spcPts val="890"/>
                        </a:spcAft>
                      </a:pPr>
                      <a:r>
                        <a:rPr lang="kk-KZ" sz="1300" i="1" u="none" strike="noStrike" spc="-5" dirty="0">
                          <a:solidFill>
                            <a:srgbClr val="000000"/>
                          </a:solidFill>
                          <a:latin typeface="Times New Roman"/>
                          <a:ea typeface="Calibri"/>
                          <a:cs typeface="Times New Roman"/>
                        </a:rPr>
                        <a:t>Еншілес жасушалар құрамында екі гомологиялық хромосомалар бар(диплоидтыларда)</a:t>
                      </a:r>
                      <a:endParaRPr lang="ru-RU" sz="1300" dirty="0">
                        <a:latin typeface="Calibri"/>
                        <a:ea typeface="Calibri"/>
                        <a:cs typeface="Times New Roman"/>
                      </a:endParaRPr>
                    </a:p>
                  </a:txBody>
                  <a:tcPr marL="32288" marR="32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2700" algn="ctr">
                        <a:lnSpc>
                          <a:spcPct val="107000"/>
                        </a:lnSpc>
                        <a:spcAft>
                          <a:spcPts val="580"/>
                        </a:spcAft>
                      </a:pPr>
                      <a:r>
                        <a:rPr lang="kk-KZ" sz="1300" i="1" u="none" strike="noStrike" spc="-5" dirty="0">
                          <a:solidFill>
                            <a:srgbClr val="000000"/>
                          </a:solidFill>
                          <a:latin typeface="Times New Roman"/>
                          <a:ea typeface="Calibri"/>
                          <a:cs typeface="Times New Roman"/>
                        </a:rPr>
                        <a:t>Еншілес жасушалардағы хромосома саны, ата-ана жасушаларындағы хромосомалардан екі есе аз. </a:t>
                      </a:r>
                      <a:endParaRPr lang="kk-KZ" sz="1300" i="1" u="none" strike="noStrike" spc="-5" dirty="0" smtClean="0">
                        <a:solidFill>
                          <a:srgbClr val="000000"/>
                        </a:solidFill>
                        <a:latin typeface="Times New Roman"/>
                        <a:ea typeface="Calibri"/>
                        <a:cs typeface="Times New Roman"/>
                      </a:endParaRPr>
                    </a:p>
                    <a:p>
                      <a:pPr marR="12700" algn="ctr">
                        <a:lnSpc>
                          <a:spcPct val="107000"/>
                        </a:lnSpc>
                        <a:spcAft>
                          <a:spcPts val="580"/>
                        </a:spcAft>
                      </a:pPr>
                      <a:r>
                        <a:rPr lang="kk-KZ" sz="1300" i="1" u="none" strike="noStrike" spc="-5" dirty="0" smtClean="0">
                          <a:solidFill>
                            <a:srgbClr val="000000"/>
                          </a:solidFill>
                          <a:latin typeface="Times New Roman"/>
                          <a:ea typeface="Calibri"/>
                          <a:cs typeface="Times New Roman"/>
                        </a:rPr>
                        <a:t>Гомологиялық </a:t>
                      </a:r>
                      <a:r>
                        <a:rPr lang="kk-KZ" sz="1300" i="1" u="none" strike="noStrike" spc="-5" dirty="0">
                          <a:solidFill>
                            <a:srgbClr val="000000"/>
                          </a:solidFill>
                          <a:latin typeface="Times New Roman"/>
                          <a:ea typeface="Calibri"/>
                          <a:cs typeface="Times New Roman"/>
                        </a:rPr>
                        <a:t>хромосомалардың әр жұбынан біреуден ғана еншілес жасушаның құрамында кездеседі.</a:t>
                      </a:r>
                      <a:endParaRPr lang="ru-RU" sz="1300" dirty="0">
                        <a:latin typeface="Calibri"/>
                        <a:ea typeface="Calibri"/>
                        <a:cs typeface="Times New Roman"/>
                      </a:endParaRPr>
                    </a:p>
                  </a:txBody>
                  <a:tcPr marL="32288" marR="32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78620">
                <a:tc>
                  <a:txBody>
                    <a:bodyPr/>
                    <a:lstStyle/>
                    <a:p>
                      <a:pPr marR="63500" algn="ctr">
                        <a:lnSpc>
                          <a:spcPct val="107000"/>
                        </a:lnSpc>
                        <a:spcAft>
                          <a:spcPts val="0"/>
                        </a:spcAft>
                      </a:pPr>
                      <a:r>
                        <a:rPr lang="kk-KZ" sz="1300" i="1" u="none" strike="noStrike" spc="-5" dirty="0">
                          <a:solidFill>
                            <a:srgbClr val="000000"/>
                          </a:solidFill>
                          <a:latin typeface="Times New Roman"/>
                          <a:ea typeface="Calibri"/>
                          <a:cs typeface="Times New Roman"/>
                        </a:rPr>
                        <a:t>Берілген түрдің бөлінуі қайда жүреді</a:t>
                      </a:r>
                      <a:endParaRPr lang="ru-RU" sz="1300" dirty="0">
                        <a:latin typeface="Calibri"/>
                        <a:ea typeface="Calibri"/>
                        <a:cs typeface="Times New Roman"/>
                      </a:endParaRPr>
                    </a:p>
                  </a:txBody>
                  <a:tcPr marL="32288" marR="32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25400" algn="ctr">
                        <a:lnSpc>
                          <a:spcPct val="107000"/>
                        </a:lnSpc>
                        <a:spcAft>
                          <a:spcPts val="0"/>
                        </a:spcAft>
                      </a:pPr>
                      <a:r>
                        <a:rPr lang="kk-KZ" sz="1300" i="1" u="none" strike="noStrike" spc="-5" dirty="0">
                          <a:solidFill>
                            <a:srgbClr val="000000"/>
                          </a:solidFill>
                          <a:latin typeface="Times New Roman"/>
                          <a:ea typeface="Calibri"/>
                          <a:cs typeface="Times New Roman"/>
                        </a:rPr>
                        <a:t>Гаплоидтық, диплоидтық және полиплоидтық жасушаларда</a:t>
                      </a:r>
                      <a:endParaRPr lang="ru-RU" sz="1300" dirty="0">
                        <a:latin typeface="Calibri"/>
                        <a:ea typeface="Calibri"/>
                        <a:cs typeface="Times New Roman"/>
                      </a:endParaRPr>
                    </a:p>
                    <a:p>
                      <a:pPr marR="25400" algn="ctr">
                        <a:lnSpc>
                          <a:spcPct val="107000"/>
                        </a:lnSpc>
                        <a:spcAft>
                          <a:spcPts val="0"/>
                        </a:spcAft>
                      </a:pPr>
                      <a:r>
                        <a:rPr lang="kk-KZ" sz="1300" i="1" u="none" strike="noStrike" spc="-5" dirty="0">
                          <a:solidFill>
                            <a:srgbClr val="000000"/>
                          </a:solidFill>
                          <a:latin typeface="Times New Roman"/>
                          <a:ea typeface="Calibri"/>
                          <a:cs typeface="Times New Roman"/>
                        </a:rPr>
                        <a:t>Соматикалақ жасушалар және кейбір спора түзілуінен</a:t>
                      </a:r>
                      <a:endParaRPr lang="ru-RU" sz="1300" dirty="0">
                        <a:latin typeface="Calibri"/>
                        <a:ea typeface="Calibri"/>
                        <a:cs typeface="Times New Roman"/>
                      </a:endParaRPr>
                    </a:p>
                    <a:p>
                      <a:pPr marR="25400" algn="ctr">
                        <a:lnSpc>
                          <a:spcPct val="107000"/>
                        </a:lnSpc>
                        <a:spcAft>
                          <a:spcPts val="0"/>
                        </a:spcAft>
                      </a:pPr>
                      <a:r>
                        <a:rPr lang="kk-KZ" sz="1300" i="1" u="none" strike="noStrike" spc="-5" dirty="0">
                          <a:solidFill>
                            <a:srgbClr val="000000"/>
                          </a:solidFill>
                          <a:latin typeface="Times New Roman"/>
                          <a:ea typeface="Calibri"/>
                          <a:cs typeface="Times New Roman"/>
                        </a:rPr>
                        <a:t>Өсімдіктерде гаметалардың түзілуінен</a:t>
                      </a:r>
                      <a:endParaRPr lang="ru-RU" sz="1300" dirty="0">
                        <a:latin typeface="Calibri"/>
                        <a:ea typeface="Calibri"/>
                        <a:cs typeface="Times New Roman"/>
                      </a:endParaRPr>
                    </a:p>
                  </a:txBody>
                  <a:tcPr marL="32288" marR="32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2700" algn="ctr">
                        <a:lnSpc>
                          <a:spcPct val="107000"/>
                        </a:lnSpc>
                        <a:spcAft>
                          <a:spcPts val="0"/>
                        </a:spcAft>
                      </a:pPr>
                      <a:r>
                        <a:rPr lang="kk-KZ" sz="1300" i="1" u="none" strike="noStrike" spc="-5" dirty="0">
                          <a:solidFill>
                            <a:srgbClr val="000000"/>
                          </a:solidFill>
                          <a:latin typeface="Times New Roman"/>
                          <a:ea typeface="Calibri"/>
                          <a:cs typeface="Times New Roman"/>
                        </a:rPr>
                        <a:t>Тек қана диплоидтық және полиплоидтық жасушаларда</a:t>
                      </a:r>
                      <a:endParaRPr lang="ru-RU" sz="1300" dirty="0">
                        <a:latin typeface="Calibri"/>
                        <a:ea typeface="Calibri"/>
                        <a:cs typeface="Times New Roman"/>
                      </a:endParaRPr>
                    </a:p>
                    <a:p>
                      <a:pPr marR="12700" algn="ctr">
                        <a:lnSpc>
                          <a:spcPct val="107000"/>
                        </a:lnSpc>
                        <a:spcAft>
                          <a:spcPts val="0"/>
                        </a:spcAft>
                      </a:pPr>
                      <a:r>
                        <a:rPr lang="kk-KZ" sz="1300" i="1" u="none" strike="noStrike" spc="-5" dirty="0">
                          <a:solidFill>
                            <a:srgbClr val="000000"/>
                          </a:solidFill>
                          <a:latin typeface="Times New Roman"/>
                          <a:ea typeface="Calibri"/>
                          <a:cs typeface="Times New Roman"/>
                        </a:rPr>
                        <a:t>Гаметалардың немесе споралардың түзілуінен</a:t>
                      </a:r>
                      <a:endParaRPr lang="ru-RU" sz="1300" dirty="0">
                        <a:latin typeface="Calibri"/>
                        <a:ea typeface="Calibri"/>
                        <a:cs typeface="Times New Roman"/>
                      </a:endParaRPr>
                    </a:p>
                  </a:txBody>
                  <a:tcPr marL="32288" marR="32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0" y="0"/>
            <a:ext cx="9144001" cy="6858000"/>
          </a:xfrm>
          <a:prstGeom prst="rect">
            <a:avLst/>
          </a:prstGeom>
          <a:noFill/>
          <a:ln w="9525">
            <a:noFill/>
            <a:miter lim="800000"/>
            <a:headEnd/>
            <a:tailEnd/>
          </a:ln>
        </p:spPr>
      </p:pic>
      <p:sp>
        <p:nvSpPr>
          <p:cNvPr id="3" name="Заголовок 1"/>
          <p:cNvSpPr txBox="1">
            <a:spLocks/>
          </p:cNvSpPr>
          <p:nvPr/>
        </p:nvSpPr>
        <p:spPr>
          <a:xfrm>
            <a:off x="1500166" y="500042"/>
            <a:ext cx="7186634" cy="1143000"/>
          </a:xfrm>
          <a:prstGeom prst="rect">
            <a:avLst/>
          </a:prstGeom>
        </p:spPr>
        <p:txBody>
          <a:bodyPr>
            <a:normAutofit fontScale="90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kk-KZ" sz="4400" b="1" i="0" u="none" strike="noStrike" kern="1200" cap="none" spc="0" normalizeH="0" baseline="0" noProof="0" dirty="0" smtClean="0">
                <a:ln>
                  <a:noFill/>
                </a:ln>
                <a:solidFill>
                  <a:schemeClr val="accent1">
                    <a:lumMod val="60000"/>
                    <a:lumOff val="40000"/>
                  </a:schemeClr>
                </a:solidFill>
                <a:effectLst>
                  <a:outerShdw blurRad="38100" dist="38100" dir="2700000" algn="tl">
                    <a:srgbClr val="000000">
                      <a:alpha val="43137"/>
                    </a:srgbClr>
                  </a:outerShdw>
                </a:effectLst>
                <a:uLnTx/>
                <a:uFillTx/>
                <a:latin typeface="+mj-lt"/>
                <a:ea typeface="+mj-ea"/>
                <a:cs typeface="+mj-cs"/>
              </a:rPr>
              <a:t>Хромосомалардың  құрылымы</a:t>
            </a:r>
            <a:endParaRPr kumimoji="0" lang="ru-RU" sz="4400" b="0" i="0" u="none" strike="noStrike" kern="1200" cap="none" spc="0" normalizeH="0" baseline="0" noProof="0" dirty="0">
              <a:ln>
                <a:noFill/>
              </a:ln>
              <a:solidFill>
                <a:schemeClr val="accent1">
                  <a:lumMod val="60000"/>
                  <a:lumOff val="40000"/>
                </a:schemeClr>
              </a:solidFill>
              <a:effectLst>
                <a:outerShdw blurRad="38100" dist="38100" dir="2700000" algn="tl">
                  <a:srgbClr val="000000">
                    <a:alpha val="43137"/>
                  </a:srgbClr>
                </a:outerShdw>
              </a:effectLst>
              <a:uLnTx/>
              <a:uFillTx/>
              <a:latin typeface="+mj-lt"/>
              <a:ea typeface="+mj-ea"/>
              <a:cs typeface="+mj-cs"/>
            </a:endParaRPr>
          </a:p>
        </p:txBody>
      </p:sp>
      <p:sp>
        <p:nvSpPr>
          <p:cNvPr id="4" name="Содержимое 2"/>
          <p:cNvSpPr txBox="1">
            <a:spLocks/>
          </p:cNvSpPr>
          <p:nvPr/>
        </p:nvSpPr>
        <p:spPr>
          <a:xfrm>
            <a:off x="457200" y="1785926"/>
            <a:ext cx="8229600" cy="4523434"/>
          </a:xfrm>
          <a:prstGeom prst="rect">
            <a:avLst/>
          </a:prstGeom>
        </p:spPr>
        <p:txBody>
          <a:bodyPr>
            <a:normAutofit fontScale="925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kk-KZ" sz="3200" b="0" i="0" u="none" strike="noStrike" kern="1200" cap="none" spc="0" normalizeH="0" baseline="0" noProof="0" smtClean="0">
                <a:ln>
                  <a:noFill/>
                </a:ln>
                <a:solidFill>
                  <a:schemeClr val="tx1"/>
                </a:solidFill>
                <a:effectLst/>
                <a:uLnTx/>
                <a:uFillTx/>
                <a:latin typeface="+mn-lt"/>
                <a:ea typeface="+mn-ea"/>
                <a:cs typeface="+mn-cs"/>
              </a:rPr>
              <a:t>Эукариоттық жасуша хромосомасының анализі көрсетуі бойынша, олар дезоксиробонуклеин қышқылынан(ДНҚ) және нәруыздан, сонымен қатар РНҚ хромосомасының аз мөлшерінен тұрады. (прокариоттық жасуша «хромосомалары»</a:t>
            </a:r>
            <a:r>
              <a:rPr kumimoji="0" lang="kk-KZ" sz="3200" b="1" i="0" u="none" strike="noStrike" kern="1200" cap="none" spc="0" normalizeH="0" baseline="0" noProof="0" smtClean="0">
                <a:ln>
                  <a:noFill/>
                </a:ln>
                <a:solidFill>
                  <a:schemeClr val="tx1"/>
                </a:solidFill>
                <a:effectLst/>
                <a:uLnTx/>
                <a:uFillTx/>
                <a:latin typeface="+mn-lt"/>
                <a:ea typeface="+mn-ea"/>
                <a:cs typeface="+mn-cs"/>
              </a:rPr>
              <a:t> — </a:t>
            </a:r>
            <a:r>
              <a:rPr kumimoji="0" lang="kk-KZ" sz="3200" b="0" i="0" u="none" strike="noStrike" kern="1200" cap="none" spc="0" normalizeH="0" baseline="0" noProof="0" smtClean="0">
                <a:ln>
                  <a:noFill/>
                </a:ln>
                <a:solidFill>
                  <a:schemeClr val="tx1"/>
                </a:solidFill>
                <a:effectLst/>
                <a:uLnTx/>
                <a:uFillTx/>
                <a:latin typeface="+mn-lt"/>
                <a:ea typeface="+mn-ea"/>
                <a:cs typeface="+mn-cs"/>
              </a:rPr>
              <a:t>бактериялар</a:t>
            </a:r>
            <a:r>
              <a:rPr kumimoji="0" lang="kk-KZ" sz="3200" b="1" i="0" u="none" strike="noStrike" kern="1200" cap="none" spc="0" normalizeH="0" baseline="0" noProof="0" smtClean="0">
                <a:ln>
                  <a:noFill/>
                </a:ln>
                <a:solidFill>
                  <a:schemeClr val="tx1"/>
                </a:solidFill>
                <a:effectLst/>
                <a:uLnTx/>
                <a:uFillTx/>
                <a:latin typeface="+mn-lt"/>
                <a:ea typeface="+mn-ea"/>
                <a:cs typeface="+mn-cs"/>
              </a:rPr>
              <a:t>— </a:t>
            </a:r>
            <a:r>
              <a:rPr kumimoji="0" lang="kk-KZ" sz="3200" b="0" i="0" u="none" strike="noStrike" kern="1200" cap="none" spc="0" normalizeH="0" baseline="0" noProof="0" smtClean="0">
                <a:ln>
                  <a:noFill/>
                </a:ln>
                <a:solidFill>
                  <a:schemeClr val="tx1"/>
                </a:solidFill>
                <a:effectLst/>
                <a:uLnTx/>
                <a:uFillTx/>
                <a:latin typeface="+mn-lt"/>
                <a:ea typeface="+mn-ea"/>
                <a:cs typeface="+mn-cs"/>
              </a:rPr>
              <a:t>бір ДНҚ-дан тұрады). ДНҚ молекуласы, оның бүкіл ұзындығына таратылған теріс зарядтан тұрады, ал оған байланысқан нәруыздық молекулалар гистондар оң зарядталған. Бұл ДНҚ</a:t>
            </a:r>
            <a:r>
              <a:rPr kumimoji="0" lang="kk-KZ" sz="3200" b="1" i="0" u="none" strike="noStrike" kern="1200" cap="none" spc="0" normalizeH="0" baseline="0" noProof="0" smtClean="0">
                <a:ln>
                  <a:noFill/>
                </a:ln>
                <a:solidFill>
                  <a:schemeClr val="tx1"/>
                </a:solidFill>
                <a:effectLst/>
                <a:uLnTx/>
                <a:uFillTx/>
                <a:latin typeface="+mn-lt"/>
                <a:ea typeface="+mn-ea"/>
                <a:cs typeface="+mn-cs"/>
              </a:rPr>
              <a:t>—</a:t>
            </a:r>
            <a:r>
              <a:rPr kumimoji="0" lang="kk-KZ" sz="3200" b="0" i="0" u="none" strike="noStrike" kern="1200" cap="none" spc="0" normalizeH="0" baseline="0" noProof="0" smtClean="0">
                <a:ln>
                  <a:noFill/>
                </a:ln>
                <a:solidFill>
                  <a:schemeClr val="tx1"/>
                </a:solidFill>
                <a:effectLst/>
                <a:uLnTx/>
                <a:uFillTx/>
                <a:latin typeface="+mn-lt"/>
                <a:ea typeface="+mn-ea"/>
                <a:cs typeface="+mn-cs"/>
              </a:rPr>
              <a:t>нәруыз кешені хроматин деп аталады. </a:t>
            </a:r>
            <a:endParaRPr kumimoji="0" lang="ru-RU" sz="3200" b="0" i="0" u="none" strike="noStrike" kern="1200" cap="none" spc="0" normalizeH="0" baseline="0" noProof="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ru-RU"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0" y="0"/>
            <a:ext cx="9144001" cy="6858000"/>
          </a:xfrm>
          <a:prstGeom prst="rect">
            <a:avLst/>
          </a:prstGeom>
          <a:noFill/>
          <a:ln w="9525">
            <a:noFill/>
            <a:miter lim="800000"/>
            <a:headEnd/>
            <a:tailEnd/>
          </a:ln>
        </p:spPr>
      </p:pic>
      <p:sp>
        <p:nvSpPr>
          <p:cNvPr id="3" name="Содержимое 2"/>
          <p:cNvSpPr txBox="1">
            <a:spLocks/>
          </p:cNvSpPr>
          <p:nvPr/>
        </p:nvSpPr>
        <p:spPr>
          <a:xfrm>
            <a:off x="285720" y="1500174"/>
            <a:ext cx="8686832" cy="4911741"/>
          </a:xfrm>
          <a:prstGeom prst="rect">
            <a:avLst/>
          </a:prstGeom>
        </p:spPr>
        <p:txBody>
          <a:bodyPr>
            <a:normAutofit fontScale="925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kk-KZ" sz="3200" b="0" i="0" u="none" strike="noStrike" kern="1200" cap="none" spc="0" normalizeH="0" baseline="0" noProof="0" dirty="0" smtClean="0">
                <a:ln>
                  <a:noFill/>
                </a:ln>
                <a:solidFill>
                  <a:schemeClr val="tx1"/>
                </a:solidFill>
                <a:effectLst/>
                <a:uLnTx/>
                <a:uFillTx/>
                <a:latin typeface="+mn-lt"/>
                <a:ea typeface="+mn-ea"/>
                <a:cs typeface="+mn-cs"/>
              </a:rPr>
              <a:t>Жасушада болатын ДНҚ-ның көп мөлшері, қаптама мәселесімен түйіседі. Мысалы, адамның бір жасушасы, 46 хромосомалардың өзара үлестірілген, шамамен 2,2 м ДНҚ-дан құралады. Осылайша, әр хромосома құрамында, шамамен 4,8м(48000 мкм) ДНҚ болады. Адамның хромосома ұзындығы орташа 6мкм-ді құрайды, қаптама коэффициенті 8000:1. Құрастырылған ДНҚ-да ұйымдасудың жоғары деңгейін қамтамасыз ету үшін, гистондық нәруыздар ДНҚ үшін өте дәл жоспарланған шикізат көзін құрайды.</a:t>
            </a:r>
            <a:endParaRPr kumimoji="0" lang="ru-RU"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ru-RU"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cstate="print"/>
          <a:srcRect/>
          <a:stretch>
            <a:fillRect/>
          </a:stretch>
        </p:blipFill>
        <p:spPr bwMode="auto">
          <a:xfrm>
            <a:off x="0" y="0"/>
            <a:ext cx="9144001" cy="6858000"/>
          </a:xfrm>
          <a:prstGeom prst="rect">
            <a:avLst/>
          </a:prstGeom>
          <a:noFill/>
          <a:ln w="9525">
            <a:noFill/>
            <a:miter lim="800000"/>
            <a:headEnd/>
            <a:tailEnd/>
          </a:ln>
        </p:spPr>
      </p:pic>
      <p:sp>
        <p:nvSpPr>
          <p:cNvPr id="32973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329729" name="Object 1"/>
          <p:cNvGraphicFramePr>
            <a:graphicFrameLocks noChangeAspect="1"/>
          </p:cNvGraphicFramePr>
          <p:nvPr/>
        </p:nvGraphicFramePr>
        <p:xfrm>
          <a:off x="3635896" y="260648"/>
          <a:ext cx="5256584" cy="6480720"/>
        </p:xfrm>
        <a:graphic>
          <a:graphicData uri="http://schemas.openxmlformats.org/presentationml/2006/ole">
            <p:oleObj spid="_x0000_s329729" name="Точечный рисунок" r:id="rId4" imgW="3533333" imgH="4114286" progId="Paint.Picture">
              <p:embed/>
            </p:oleObj>
          </a:graphicData>
        </a:graphic>
      </p:graphicFrame>
      <p:graphicFrame>
        <p:nvGraphicFramePr>
          <p:cNvPr id="5" name="Таблица 4"/>
          <p:cNvGraphicFramePr>
            <a:graphicFrameLocks noGrp="1"/>
          </p:cNvGraphicFramePr>
          <p:nvPr/>
        </p:nvGraphicFramePr>
        <p:xfrm>
          <a:off x="539552" y="1844824"/>
          <a:ext cx="2903984" cy="1585543"/>
        </p:xfrm>
        <a:graphic>
          <a:graphicData uri="http://schemas.openxmlformats.org/drawingml/2006/table">
            <a:tbl>
              <a:tblPr/>
              <a:tblGrid>
                <a:gridCol w="2903984"/>
              </a:tblGrid>
              <a:tr h="1585543">
                <a:tc>
                  <a:txBody>
                    <a:bodyPr/>
                    <a:lstStyle/>
                    <a:p>
                      <a:pPr algn="l">
                        <a:lnSpc>
                          <a:spcPct val="107000"/>
                        </a:lnSpc>
                        <a:spcAft>
                          <a:spcPts val="800"/>
                        </a:spcAft>
                      </a:pPr>
                      <a:r>
                        <a:rPr lang="kk-KZ" sz="1800" dirty="0">
                          <a:latin typeface="Times New Roman"/>
                          <a:ea typeface="Calibri"/>
                          <a:cs typeface="Times New Roman"/>
                        </a:rPr>
                        <a:t>Нуклеосоманың және оның хромосомамен және ДНҚ молекуласымен байланысының ұсынылған құрылымы.</a:t>
                      </a:r>
                      <a:endParaRPr lang="ru-RU" sz="1800" dirty="0">
                        <a:latin typeface="Calibri"/>
                        <a:ea typeface="Calibri"/>
                        <a:cs typeface="Times New Roman"/>
                      </a:endParaRPr>
                    </a:p>
                  </a:txBody>
                  <a:tcPr marL="114300" marR="114300" marT="0" marB="0">
                    <a:lnL>
                      <a:noFill/>
                    </a:lnL>
                    <a:lnR>
                      <a:noFill/>
                    </a:lnR>
                    <a:lnT>
                      <a:noFill/>
                    </a:lnT>
                    <a:lnB>
                      <a:noFill/>
                    </a:lnB>
                  </a:tcPr>
                </a:tc>
              </a:tr>
            </a:tbl>
          </a:graphicData>
        </a:graphic>
      </p:graphicFrame>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cstate="print"/>
          <a:srcRect/>
          <a:stretch>
            <a:fillRect/>
          </a:stretch>
        </p:blipFill>
        <p:spPr bwMode="auto">
          <a:xfrm>
            <a:off x="0" y="0"/>
            <a:ext cx="9144001" cy="6858000"/>
          </a:xfrm>
          <a:prstGeom prst="rect">
            <a:avLst/>
          </a:prstGeom>
          <a:noFill/>
          <a:ln w="9525">
            <a:noFill/>
            <a:miter lim="800000"/>
            <a:headEnd/>
            <a:tailEnd/>
          </a:ln>
        </p:spPr>
      </p:pic>
      <p:sp>
        <p:nvSpPr>
          <p:cNvPr id="32870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328705" name="Object 1"/>
          <p:cNvGraphicFramePr>
            <a:graphicFrameLocks noChangeAspect="1"/>
          </p:cNvGraphicFramePr>
          <p:nvPr/>
        </p:nvGraphicFramePr>
        <p:xfrm>
          <a:off x="395536" y="1340768"/>
          <a:ext cx="4248472" cy="2736304"/>
        </p:xfrm>
        <a:graphic>
          <a:graphicData uri="http://schemas.openxmlformats.org/presentationml/2006/ole">
            <p:oleObj spid="_x0000_s328705" name="Точечный рисунок" r:id="rId4" imgW="3228571" imgH="1857143" progId="Paint.Picture">
              <p:embed/>
            </p:oleObj>
          </a:graphicData>
        </a:graphic>
      </p:graphicFrame>
      <p:sp>
        <p:nvSpPr>
          <p:cNvPr id="32870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328707" name="Object 3"/>
          <p:cNvGraphicFramePr>
            <a:graphicFrameLocks noChangeAspect="1"/>
          </p:cNvGraphicFramePr>
          <p:nvPr/>
        </p:nvGraphicFramePr>
        <p:xfrm>
          <a:off x="4701759" y="727291"/>
          <a:ext cx="4176464" cy="2664296"/>
        </p:xfrm>
        <a:graphic>
          <a:graphicData uri="http://schemas.openxmlformats.org/presentationml/2006/ole">
            <p:oleObj spid="_x0000_s328707" name="Точечный рисунок" r:id="rId5" imgW="3038095" imgH="2085714" progId="Paint.Picture">
              <p:embed/>
            </p:oleObj>
          </a:graphicData>
        </a:graphic>
      </p:graphicFrame>
      <p:graphicFrame>
        <p:nvGraphicFramePr>
          <p:cNvPr id="7" name="Таблица 6"/>
          <p:cNvGraphicFramePr>
            <a:graphicFrameLocks noGrp="1"/>
          </p:cNvGraphicFramePr>
          <p:nvPr/>
        </p:nvGraphicFramePr>
        <p:xfrm>
          <a:off x="467544" y="4149080"/>
          <a:ext cx="3600400" cy="2376264"/>
        </p:xfrm>
        <a:graphic>
          <a:graphicData uri="http://schemas.openxmlformats.org/drawingml/2006/table">
            <a:tbl>
              <a:tblPr/>
              <a:tblGrid>
                <a:gridCol w="3600400"/>
              </a:tblGrid>
              <a:tr h="2376264">
                <a:tc>
                  <a:txBody>
                    <a:bodyPr/>
                    <a:lstStyle/>
                    <a:p>
                      <a:pPr algn="l">
                        <a:lnSpc>
                          <a:spcPct val="107000"/>
                        </a:lnSpc>
                        <a:spcAft>
                          <a:spcPts val="800"/>
                        </a:spcAft>
                      </a:pPr>
                      <a:r>
                        <a:rPr lang="kk-KZ" sz="1400" i="1" dirty="0">
                          <a:latin typeface="Times New Roman"/>
                          <a:ea typeface="Calibri"/>
                          <a:cs typeface="Times New Roman"/>
                        </a:rPr>
                        <a:t>Амфибия ооцитінен шамдық щетка тәрізді хромосома жұптары. </a:t>
                      </a:r>
                      <a:r>
                        <a:rPr lang="kk-KZ" sz="1400" b="1" i="1" dirty="0">
                          <a:latin typeface="Times New Roman"/>
                          <a:ea typeface="Calibri"/>
                          <a:cs typeface="Times New Roman"/>
                        </a:rPr>
                        <a:t>Б</a:t>
                      </a:r>
                      <a:r>
                        <a:rPr lang="kk-KZ" sz="1400" i="1" dirty="0">
                          <a:latin typeface="Times New Roman"/>
                          <a:ea typeface="Calibri"/>
                          <a:cs typeface="Times New Roman"/>
                        </a:rPr>
                        <a:t> және </a:t>
                      </a:r>
                      <a:r>
                        <a:rPr lang="kk-KZ" sz="1400" b="1" i="1" dirty="0">
                          <a:latin typeface="Times New Roman"/>
                          <a:ea typeface="Calibri"/>
                          <a:cs typeface="Times New Roman"/>
                        </a:rPr>
                        <a:t>В</a:t>
                      </a:r>
                      <a:r>
                        <a:rPr lang="kk-KZ" sz="1400" i="1" dirty="0">
                          <a:latin typeface="Times New Roman"/>
                          <a:ea typeface="Calibri"/>
                          <a:cs typeface="Times New Roman"/>
                        </a:rPr>
                        <a:t>. Хромосомалар,мРНҚ синтезі жүретін орталық ДНҚ жіпшесін және ДНҚ ілмегін көрсету үшін созылған.Тығыздалған аймақтар хромомерлерді құрайды. Әр хромомера және онымен байланысқан ілмек анықталған гендік локусқа сәйкес келетіндігі болжанады.( H.G.Callan, Int. </a:t>
                      </a:r>
                      <a:r>
                        <a:rPr lang="en-US" sz="1400" i="1" dirty="0">
                          <a:latin typeface="Times New Roman"/>
                          <a:ea typeface="Calibri"/>
                          <a:cs typeface="Times New Roman"/>
                        </a:rPr>
                        <a:t>Rev. Cytology, 1963, 15, 1).</a:t>
                      </a:r>
                      <a:endParaRPr lang="ru-RU" sz="1400" dirty="0">
                        <a:latin typeface="Calibri"/>
                        <a:ea typeface="Calibri"/>
                        <a:cs typeface="Times New Roman"/>
                      </a:endParaRPr>
                    </a:p>
                  </a:txBody>
                  <a:tcPr marL="114300" marR="114300" marT="0" marB="0">
                    <a:lnL>
                      <a:noFill/>
                    </a:lnL>
                    <a:lnR>
                      <a:noFill/>
                    </a:lnR>
                    <a:lnT>
                      <a:noFill/>
                    </a:lnT>
                    <a:lnB>
                      <a:noFill/>
                    </a:lnB>
                  </a:tcPr>
                </a:tc>
              </a:tr>
            </a:tbl>
          </a:graphicData>
        </a:graphic>
      </p:graphicFrame>
      <p:sp>
        <p:nvSpPr>
          <p:cNvPr id="328710"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328709" name="Object 5"/>
          <p:cNvGraphicFramePr>
            <a:graphicFrameLocks noChangeAspect="1"/>
          </p:cNvGraphicFramePr>
          <p:nvPr/>
        </p:nvGraphicFramePr>
        <p:xfrm>
          <a:off x="4644008" y="3501008"/>
          <a:ext cx="4248472" cy="2778249"/>
        </p:xfrm>
        <a:graphic>
          <a:graphicData uri="http://schemas.openxmlformats.org/presentationml/2006/ole">
            <p:oleObj spid="_x0000_s328709" name="Точечный рисунок" r:id="rId6" imgW="3123810" imgH="2561905" progId="Paint.Picture">
              <p:embed/>
            </p:oleObj>
          </a:graphicData>
        </a:graphic>
      </p:graphicFrame>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0" y="0"/>
            <a:ext cx="9144001" cy="6858000"/>
          </a:xfrm>
          <a:prstGeom prst="rect">
            <a:avLst/>
          </a:prstGeom>
          <a:noFill/>
          <a:ln w="9525">
            <a:noFill/>
            <a:miter lim="800000"/>
            <a:headEnd/>
            <a:tailEnd/>
          </a:ln>
        </p:spPr>
      </p:pic>
      <p:sp>
        <p:nvSpPr>
          <p:cNvPr id="3" name="Заголовок 1"/>
          <p:cNvSpPr txBox="1">
            <a:spLocks/>
          </p:cNvSpPr>
          <p:nvPr/>
        </p:nvSpPr>
        <p:spPr>
          <a:xfrm>
            <a:off x="1457268" y="428604"/>
            <a:ext cx="7686732" cy="1357314"/>
          </a:xfrm>
          <a:prstGeom prst="rect">
            <a:avLst/>
          </a:prstGeom>
        </p:spPr>
        <p:txBody>
          <a:bodyPr>
            <a:noAutofit/>
          </a:bodyPr>
          <a:lstStyle/>
          <a:p>
            <a:pPr marL="0" marR="0" lvl="2" indent="0" algn="ctr" defTabSz="914400" rtl="0" eaLnBrk="1" fontAlgn="auto" latinLnBrk="0" hangingPunct="1">
              <a:lnSpc>
                <a:spcPct val="100000"/>
              </a:lnSpc>
              <a:spcBef>
                <a:spcPct val="0"/>
              </a:spcBef>
              <a:spcAft>
                <a:spcPts val="0"/>
              </a:spcAft>
              <a:buClrTx/>
              <a:buSzTx/>
              <a:buFontTx/>
              <a:buNone/>
              <a:tabLst/>
              <a:defRPr/>
            </a:pPr>
            <a:r>
              <a:rPr kumimoji="0" lang="kk-KZ" sz="2800" b="1" i="1" u="none" strike="noStrike" kern="0" cap="none" spc="0" normalizeH="0" baseline="0" noProof="0" dirty="0" smtClean="0">
                <a:ln>
                  <a:noFill/>
                </a:ln>
                <a:solidFill>
                  <a:schemeClr val="accent1">
                    <a:lumMod val="60000"/>
                    <a:lumOff val="40000"/>
                  </a:schemeClr>
                </a:solidFill>
                <a:effectLst>
                  <a:outerShdw blurRad="38100" dist="38100" dir="2700000" algn="tl">
                    <a:srgbClr val="000000">
                      <a:alpha val="43137"/>
                    </a:srgbClr>
                  </a:outerShdw>
                </a:effectLst>
                <a:uLnTx/>
                <a:uFillTx/>
                <a:latin typeface="+mj-lt"/>
              </a:rPr>
              <a:t>ДНҚ</a:t>
            </a:r>
            <a:br>
              <a:rPr kumimoji="0" lang="kk-KZ" sz="2800" b="1" i="1" u="none" strike="noStrike" kern="0" cap="none" spc="0" normalizeH="0" baseline="0" noProof="0" dirty="0" smtClean="0">
                <a:ln>
                  <a:noFill/>
                </a:ln>
                <a:solidFill>
                  <a:schemeClr val="accent1">
                    <a:lumMod val="60000"/>
                    <a:lumOff val="40000"/>
                  </a:schemeClr>
                </a:solidFill>
                <a:effectLst>
                  <a:outerShdw blurRad="38100" dist="38100" dir="2700000" algn="tl">
                    <a:srgbClr val="000000">
                      <a:alpha val="43137"/>
                    </a:srgbClr>
                  </a:outerShdw>
                </a:effectLst>
                <a:uLnTx/>
                <a:uFillTx/>
                <a:latin typeface="+mj-lt"/>
              </a:rPr>
            </a:br>
            <a:r>
              <a:rPr kumimoji="0" lang="kk-KZ" sz="2800" b="1" i="1" u="none" strike="noStrike" kern="0" cap="none" spc="0" normalizeH="0" baseline="0" noProof="0" dirty="0" smtClean="0">
                <a:ln>
                  <a:noFill/>
                </a:ln>
                <a:solidFill>
                  <a:schemeClr val="accent1">
                    <a:lumMod val="60000"/>
                    <a:lumOff val="40000"/>
                  </a:schemeClr>
                </a:solidFill>
                <a:effectLst>
                  <a:outerShdw blurRad="38100" dist="38100" dir="2700000" algn="tl">
                    <a:srgbClr val="000000">
                      <a:alpha val="43137"/>
                    </a:srgbClr>
                  </a:outerShdw>
                </a:effectLst>
                <a:uLnTx/>
                <a:uFillTx/>
                <a:latin typeface="+mj-lt"/>
              </a:rPr>
              <a:t> Тұқымқуалаушылықтағы ДНҚ-ның рөлін нұсқайтын ақпараттар</a:t>
            </a:r>
            <a:endParaRPr kumimoji="0" lang="ru-RU" sz="2800" b="1" i="1" u="none" strike="noStrike" kern="0" cap="none" spc="0" normalizeH="0" baseline="0" noProof="0" dirty="0">
              <a:ln>
                <a:noFill/>
              </a:ln>
              <a:solidFill>
                <a:schemeClr val="accent1">
                  <a:lumMod val="60000"/>
                  <a:lumOff val="40000"/>
                </a:schemeClr>
              </a:solidFill>
              <a:effectLst>
                <a:outerShdw blurRad="38100" dist="38100" dir="2700000" algn="tl">
                  <a:srgbClr val="000000">
                    <a:alpha val="43137"/>
                  </a:srgbClr>
                </a:outerShdw>
              </a:effectLst>
              <a:uLnTx/>
              <a:uFillTx/>
              <a:latin typeface="+mj-lt"/>
            </a:endParaRPr>
          </a:p>
        </p:txBody>
      </p:sp>
      <p:sp>
        <p:nvSpPr>
          <p:cNvPr id="4" name="Содержимое 2"/>
          <p:cNvSpPr txBox="1">
            <a:spLocks/>
          </p:cNvSpPr>
          <p:nvPr/>
        </p:nvSpPr>
        <p:spPr>
          <a:xfrm>
            <a:off x="457200" y="1785926"/>
            <a:ext cx="8229600" cy="4523434"/>
          </a:xfrm>
          <a:prstGeom prst="rect">
            <a:avLst/>
          </a:prstGeom>
        </p:spPr>
        <p:txBody>
          <a:bodyPr>
            <a:normAutofit fontScale="925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kk-KZ" sz="3200" b="0" i="0" u="none" strike="noStrike" kern="1200" cap="none" spc="0" normalizeH="0" baseline="0" noProof="0" dirty="0" smtClean="0">
                <a:ln>
                  <a:noFill/>
                </a:ln>
                <a:solidFill>
                  <a:schemeClr val="tx1"/>
                </a:solidFill>
                <a:effectLst/>
                <a:uLnTx/>
                <a:uFillTx/>
                <a:latin typeface="+mn-lt"/>
                <a:ea typeface="+mn-ea"/>
                <a:cs typeface="+mn-cs"/>
              </a:rPr>
              <a:t>ХХ ғасырдың басында Саттон мен Бовери, хромосомалар ғана гендік ақпаратты ұрпақтан-ұрпаққа жеткізетіндігі туралы ой айтты. Бірақ, генетикалық материал ретінде ДНҚ немесе хромосома нәруызы қызмет атқаратыны анықталғанша, әлі де көп жылдар өтті. Ғалымдар, генетикалық материал ретінде қызмет атқару үшін, молекуласы жеткілікті құрылымдық алуан-түрлілікті қамтитын, бір ғана зат—нәруыз деп санауға бейімделген болатын.</a:t>
            </a:r>
            <a:endParaRPr kumimoji="0" lang="ru-RU"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ru-RU"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0" y="0"/>
            <a:ext cx="9144001" cy="6858000"/>
          </a:xfrm>
          <a:prstGeom prst="rect">
            <a:avLst/>
          </a:prstGeom>
          <a:noFill/>
          <a:ln w="9525">
            <a:noFill/>
            <a:miter lim="800000"/>
            <a:headEnd/>
            <a:tailEnd/>
          </a:ln>
        </p:spPr>
      </p:pic>
      <p:sp>
        <p:nvSpPr>
          <p:cNvPr id="3" name="Заголовок 1"/>
          <p:cNvSpPr txBox="1">
            <a:spLocks/>
          </p:cNvSpPr>
          <p:nvPr/>
        </p:nvSpPr>
        <p:spPr>
          <a:xfrm>
            <a:off x="2071670" y="274638"/>
            <a:ext cx="6615130" cy="1439850"/>
          </a:xfrm>
          <a:prstGeom prst="rect">
            <a:avLst/>
          </a:prstGeom>
        </p:spPr>
        <p:txBody>
          <a:bodyP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kk-KZ" sz="4400" b="0" i="1" u="none" strike="noStrike" kern="1200" cap="none" spc="0" normalizeH="0" baseline="0" noProof="0" dirty="0" smtClean="0">
                <a:ln>
                  <a:noFill/>
                </a:ln>
                <a:solidFill>
                  <a:schemeClr val="accent1">
                    <a:lumMod val="60000"/>
                    <a:lumOff val="40000"/>
                  </a:schemeClr>
                </a:solidFill>
                <a:effectLst>
                  <a:outerShdw blurRad="38100" dist="38100" dir="2700000" algn="tl">
                    <a:srgbClr val="000000">
                      <a:alpha val="43137"/>
                    </a:srgbClr>
                  </a:outerShdw>
                </a:effectLst>
                <a:uLnTx/>
                <a:uFillTx/>
                <a:latin typeface="+mj-lt"/>
                <a:ea typeface="+mj-ea"/>
                <a:cs typeface="+mj-cs"/>
              </a:rPr>
              <a:t>Бактериялар туралы ақпараттар</a:t>
            </a:r>
            <a:endParaRPr kumimoji="0" lang="ru-RU" sz="4400" b="0" i="0" u="none" strike="noStrike" kern="1200" cap="none" spc="0" normalizeH="0" baseline="0" noProof="0" dirty="0">
              <a:ln>
                <a:noFill/>
              </a:ln>
              <a:solidFill>
                <a:schemeClr val="accent1">
                  <a:lumMod val="60000"/>
                  <a:lumOff val="40000"/>
                </a:schemeClr>
              </a:solidFill>
              <a:effectLst>
                <a:outerShdw blurRad="38100" dist="38100" dir="2700000" algn="tl">
                  <a:srgbClr val="000000">
                    <a:alpha val="43137"/>
                  </a:srgbClr>
                </a:outerShdw>
              </a:effectLst>
              <a:uLnTx/>
              <a:uFillTx/>
              <a:latin typeface="+mj-lt"/>
              <a:ea typeface="+mj-ea"/>
              <a:cs typeface="+mj-cs"/>
            </a:endParaRPr>
          </a:p>
        </p:txBody>
      </p:sp>
      <p:sp>
        <p:nvSpPr>
          <p:cNvPr id="4" name="Содержимое 2"/>
          <p:cNvSpPr txBox="1">
            <a:spLocks/>
          </p:cNvSpPr>
          <p:nvPr/>
        </p:nvSpPr>
        <p:spPr>
          <a:xfrm>
            <a:off x="457200" y="1785926"/>
            <a:ext cx="8229600" cy="4523434"/>
          </a:xfrm>
          <a:prstGeom prst="rect">
            <a:avLst/>
          </a:prstGeom>
        </p:spPr>
        <p:txBody>
          <a:bodyPr>
            <a:normAutofit fontScale="850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kk-KZ" sz="3200" b="0" i="0" u="none" strike="noStrike" kern="1200" cap="none" spc="0" normalizeH="0" baseline="0" noProof="0" smtClean="0">
                <a:ln>
                  <a:noFill/>
                </a:ln>
                <a:solidFill>
                  <a:schemeClr val="tx1"/>
                </a:solidFill>
                <a:effectLst/>
                <a:uLnTx/>
                <a:uFillTx/>
                <a:latin typeface="+mn-lt"/>
                <a:ea typeface="+mn-ea"/>
                <a:cs typeface="+mn-cs"/>
              </a:rPr>
              <a:t>1928 жылы ағылшын микробиологі Фредерик Гриффит болашақта бұл мәселенің  шешілуінде маңызды рөл атқаратын, бақылау жасады. Антибиотиктер әлі болмаған кездері, пневмония өлім шығынына жиі әкелді. Гриффит пневмонияның бір түрінің қоздырғышы—пневмококкқа қарсы вакцина алуға әрекеттенді.  Бұл бактерияның екі түрі белгілі болды, олардың бірі қоймалжың капсуламен қапталған және вирулентті(ауру тудырады), ал екіншісінің капсуласы болмайды және вирулентті емес. Көрінгені бойынша,капсула бактерияны белгілі бір тәсілмен адамның иммундық жүйесінен қорғады.</a:t>
            </a:r>
            <a:endParaRPr kumimoji="0" lang="ru-RU" sz="3200" b="0" i="0" u="none" strike="noStrike" kern="1200" cap="none" spc="0" normalizeH="0" baseline="0" noProof="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ru-RU"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0" y="0"/>
            <a:ext cx="9144001" cy="6858000"/>
          </a:xfrm>
          <a:prstGeom prst="rect">
            <a:avLst/>
          </a:prstGeom>
          <a:noFill/>
          <a:ln w="9525">
            <a:noFill/>
            <a:miter lim="800000"/>
            <a:headEnd/>
            <a:tailEnd/>
          </a:ln>
        </p:spPr>
      </p:pic>
      <p:sp>
        <p:nvSpPr>
          <p:cNvPr id="3" name="Содержимое 2"/>
          <p:cNvSpPr txBox="1">
            <a:spLocks/>
          </p:cNvSpPr>
          <p:nvPr/>
        </p:nvSpPr>
        <p:spPr>
          <a:xfrm>
            <a:off x="357158" y="1214422"/>
            <a:ext cx="8643998" cy="5500726"/>
          </a:xfrm>
          <a:prstGeom prst="rect">
            <a:avLst/>
          </a:prstGeom>
        </p:spPr>
        <p:txBody>
          <a:bodyPr>
            <a:normAutofit fontScale="700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kk-KZ" sz="3200" b="0" i="0" u="none" strike="noStrike" kern="1200" cap="none" spc="0" normalizeH="0" baseline="0" noProof="0" dirty="0" smtClean="0">
                <a:ln>
                  <a:noFill/>
                </a:ln>
                <a:solidFill>
                  <a:schemeClr val="tx1"/>
                </a:solidFill>
                <a:effectLst/>
                <a:uLnTx/>
                <a:uFillTx/>
                <a:latin typeface="+mn-lt"/>
                <a:ea typeface="+mn-ea"/>
                <a:cs typeface="+mn-cs"/>
              </a:rPr>
              <a:t>Жасуша, хромосома </a:t>
            </a:r>
            <a:r>
              <a:rPr kumimoji="0" lang="kk-KZ" sz="3200" b="1" i="0" u="none" strike="noStrike" kern="1200" cap="none" spc="0" normalizeH="0" baseline="0" noProof="0" dirty="0" smtClean="0">
                <a:ln>
                  <a:noFill/>
                </a:ln>
                <a:solidFill>
                  <a:schemeClr val="tx1"/>
                </a:solidFill>
                <a:effectLst/>
                <a:uLnTx/>
                <a:uFillTx/>
                <a:latin typeface="+mn-lt"/>
                <a:ea typeface="+mn-ea"/>
                <a:cs typeface="+mn-cs"/>
              </a:rPr>
              <a:t>жұптарынан</a:t>
            </a:r>
            <a:r>
              <a:rPr kumimoji="0" lang="kk-KZ" sz="3200" b="0" i="0" u="none" strike="noStrike" kern="1200" cap="none" spc="0" normalizeH="0" baseline="0" noProof="0" dirty="0" smtClean="0">
                <a:ln>
                  <a:noFill/>
                </a:ln>
                <a:solidFill>
                  <a:schemeClr val="tx1"/>
                </a:solidFill>
                <a:effectLst/>
                <a:uLnTx/>
                <a:uFillTx/>
                <a:latin typeface="+mn-lt"/>
                <a:ea typeface="+mn-ea"/>
                <a:cs typeface="+mn-cs"/>
              </a:rPr>
              <a:t> тұрады, оларды </a:t>
            </a:r>
            <a:r>
              <a:rPr kumimoji="0" lang="kk-KZ" sz="3200" b="1" i="0" u="none" strike="noStrike" kern="1200" cap="none" spc="0" normalizeH="0" baseline="0" noProof="0" dirty="0" smtClean="0">
                <a:ln>
                  <a:noFill/>
                </a:ln>
                <a:solidFill>
                  <a:schemeClr val="tx1"/>
                </a:solidFill>
                <a:effectLst/>
                <a:uLnTx/>
                <a:uFillTx/>
                <a:latin typeface="+mn-lt"/>
                <a:ea typeface="+mn-ea"/>
                <a:cs typeface="+mn-cs"/>
              </a:rPr>
              <a:t>гомологиялық</a:t>
            </a:r>
            <a:r>
              <a:rPr kumimoji="0" lang="kk-KZ" sz="3200" b="0" i="0" u="none" strike="noStrike" kern="1200" cap="none" spc="0" normalizeH="0" baseline="0" noProof="0" dirty="0" smtClean="0">
                <a:ln>
                  <a:noFill/>
                </a:ln>
                <a:solidFill>
                  <a:schemeClr val="tx1"/>
                </a:solidFill>
                <a:effectLst/>
                <a:uLnTx/>
                <a:uFillTx/>
                <a:latin typeface="+mn-lt"/>
                <a:ea typeface="+mn-ea"/>
                <a:cs typeface="+mn-cs"/>
              </a:rPr>
              <a:t> </a:t>
            </a:r>
            <a:r>
              <a:rPr kumimoji="0" lang="kk-KZ" sz="3200" b="1" i="0" u="none" strike="noStrike" kern="1200" cap="none" spc="0" normalizeH="0" baseline="0" noProof="0" dirty="0" smtClean="0">
                <a:ln>
                  <a:noFill/>
                </a:ln>
                <a:solidFill>
                  <a:schemeClr val="tx1"/>
                </a:solidFill>
                <a:effectLst/>
                <a:uLnTx/>
                <a:uFillTx/>
                <a:latin typeface="+mn-lt"/>
                <a:ea typeface="+mn-ea"/>
                <a:cs typeface="+mn-cs"/>
              </a:rPr>
              <a:t>хромосомалар</a:t>
            </a:r>
            <a:r>
              <a:rPr kumimoji="0" lang="kk-KZ" sz="3200" b="0" i="0" u="none" strike="noStrike" kern="1200" cap="none" spc="0" normalizeH="0" baseline="0" noProof="0" dirty="0" smtClean="0">
                <a:ln>
                  <a:noFill/>
                </a:ln>
                <a:solidFill>
                  <a:schemeClr val="tx1"/>
                </a:solidFill>
                <a:effectLst/>
                <a:uLnTx/>
                <a:uFillTx/>
                <a:latin typeface="+mn-lt"/>
                <a:ea typeface="+mn-ea"/>
                <a:cs typeface="+mn-cs"/>
              </a:rPr>
              <a:t> деп атайды, себебі олар бірдей құрылымды. Хромосомалар гомологиялық жұптарымен орналасқан фотосуретті </a:t>
            </a:r>
            <a:r>
              <a:rPr kumimoji="0" lang="kk-KZ" sz="3200" b="1" i="0" u="none" strike="noStrike" kern="1200" cap="none" spc="0" normalizeH="0" baseline="0" noProof="0" dirty="0" smtClean="0">
                <a:ln>
                  <a:noFill/>
                </a:ln>
                <a:solidFill>
                  <a:schemeClr val="tx1"/>
                </a:solidFill>
                <a:effectLst/>
                <a:uLnTx/>
                <a:uFillTx/>
                <a:latin typeface="+mn-lt"/>
                <a:ea typeface="+mn-ea"/>
                <a:cs typeface="+mn-cs"/>
              </a:rPr>
              <a:t>кариограмма</a:t>
            </a:r>
            <a:r>
              <a:rPr kumimoji="0" lang="kk-KZ" sz="3200" b="0" i="0" u="none" strike="noStrike" kern="1200" cap="none" spc="0" normalizeH="0" baseline="0" noProof="0" dirty="0" smtClean="0">
                <a:ln>
                  <a:noFill/>
                </a:ln>
                <a:solidFill>
                  <a:schemeClr val="tx1"/>
                </a:solidFill>
                <a:effectLst/>
                <a:uLnTx/>
                <a:uFillTx/>
                <a:latin typeface="+mn-lt"/>
                <a:ea typeface="+mn-ea"/>
                <a:cs typeface="+mn-cs"/>
              </a:rPr>
              <a:t> деп атайды, ал бүкіл хромосома жиынтығын-</a:t>
            </a:r>
            <a:r>
              <a:rPr kumimoji="0" lang="kk-KZ" sz="3200" b="1" i="0" u="none" strike="noStrike" kern="1200" cap="none" spc="0" normalizeH="0" baseline="0" noProof="0" dirty="0" smtClean="0">
                <a:ln>
                  <a:noFill/>
                </a:ln>
                <a:solidFill>
                  <a:schemeClr val="tx1"/>
                </a:solidFill>
                <a:effectLst/>
                <a:uLnTx/>
                <a:uFillTx/>
                <a:latin typeface="+mn-lt"/>
                <a:ea typeface="+mn-ea"/>
                <a:cs typeface="+mn-cs"/>
              </a:rPr>
              <a:t>кариотүр</a:t>
            </a:r>
            <a:r>
              <a:rPr kumimoji="0" lang="kk-KZ" sz="3200" b="0" i="0" u="none" strike="noStrike" kern="1200" cap="none" spc="0" normalizeH="0" baseline="0" noProof="0" dirty="0" smtClean="0">
                <a:ln>
                  <a:noFill/>
                </a:ln>
                <a:solidFill>
                  <a:schemeClr val="tx1"/>
                </a:solidFill>
                <a:effectLst/>
                <a:uLnTx/>
                <a:uFillTx/>
                <a:latin typeface="+mn-lt"/>
                <a:ea typeface="+mn-ea"/>
                <a:cs typeface="+mn-cs"/>
              </a:rPr>
              <a:t> деп атайды. Жұп хромосомалардың бар болуы, адамның бір хромосома жиынтығын анасының жұмыртқа жасушасынан, ал басқасын әкесінен спермий арқылы алатынымен түсіндіріледі. Спермий мен жұмыртқа жасушасы қосылуы барысындағы ұрықтану процесінде екі хромосома жиынтығы бар зигота пайда болады.</a:t>
            </a:r>
            <a:endParaRPr kumimoji="0" lang="ru-RU"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ru-RU"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kk-KZ" sz="3200" b="0" i="0" u="none" strike="noStrike" kern="1200" cap="none" spc="0" normalizeH="0" baseline="0" noProof="0" dirty="0" smtClean="0">
                <a:ln>
                  <a:noFill/>
                </a:ln>
                <a:solidFill>
                  <a:schemeClr val="tx1"/>
                </a:solidFill>
                <a:effectLst/>
                <a:uLnTx/>
                <a:uFillTx/>
                <a:latin typeface="+mn-lt"/>
                <a:ea typeface="+mn-ea"/>
                <a:cs typeface="+mn-cs"/>
              </a:rPr>
              <a:t>Х және Y әріптерімен белгіленетін бір жұп-жыныс хромосомалары. Гомологиялық хромосомалар қалыпты жағдайда, бірдей белгілерді анықтайтын гендерден тұрады. Аналық хромосомасында екі Х- хромосомалары болады (ХХ). Кариограммаларда кейде хромосомалардың мутациясын көруге болады. </a:t>
            </a:r>
            <a:endParaRPr kumimoji="0" lang="ru-RU"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ru-RU"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ru-RU"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0" y="0"/>
            <a:ext cx="9144001" cy="6858000"/>
          </a:xfrm>
          <a:prstGeom prst="rect">
            <a:avLst/>
          </a:prstGeom>
          <a:noFill/>
          <a:ln w="9525">
            <a:noFill/>
            <a:miter lim="800000"/>
            <a:headEnd/>
            <a:tailEnd/>
          </a:ln>
        </p:spPr>
      </p:pic>
      <p:sp>
        <p:nvSpPr>
          <p:cNvPr id="3" name="Содержимое 2"/>
          <p:cNvSpPr txBox="1">
            <a:spLocks/>
          </p:cNvSpPr>
          <p:nvPr/>
        </p:nvSpPr>
        <p:spPr>
          <a:xfrm>
            <a:off x="2000232" y="357167"/>
            <a:ext cx="7000924" cy="3000396"/>
          </a:xfrm>
          <a:prstGeom prst="rect">
            <a:avLst/>
          </a:prstGeom>
        </p:spPr>
        <p:txBody>
          <a:bodyPr>
            <a:normAutofit fontScale="775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kk-KZ" sz="3200" b="0" i="0" u="none" strike="noStrike" kern="1200" cap="none" spc="0" normalizeH="0" baseline="0" noProof="0" dirty="0" smtClean="0">
                <a:ln>
                  <a:noFill/>
                </a:ln>
                <a:solidFill>
                  <a:schemeClr val="tx1"/>
                </a:solidFill>
                <a:effectLst/>
                <a:uLnTx/>
                <a:uFillTx/>
                <a:latin typeface="+mn-lt"/>
                <a:ea typeface="+mn-ea"/>
                <a:cs typeface="+mn-cs"/>
              </a:rPr>
              <a:t>Гриффит, егер науқас ағзасына капсуласыз немесе қыздыру арқылы өлген қапталынған формасын енгізсе, оның ағзасы пневмония ауруынан сақтандыра алатын антиденелер түзеді деп үміттенді. Эксперименттер қатарында Гриффит тышқандарға бактерияның екі формасын да енгізіп, кестеде ұсынылғандай нәтижелер алған.</a:t>
            </a:r>
            <a:endParaRPr kumimoji="0" lang="ru-RU"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4" name="Прямоугольник 3"/>
          <p:cNvSpPr/>
          <p:nvPr/>
        </p:nvSpPr>
        <p:spPr>
          <a:xfrm>
            <a:off x="785786" y="3357562"/>
            <a:ext cx="4120102" cy="369332"/>
          </a:xfrm>
          <a:prstGeom prst="rect">
            <a:avLst/>
          </a:prstGeom>
        </p:spPr>
        <p:txBody>
          <a:bodyPr wrap="none">
            <a:spAutoFit/>
          </a:bodyPr>
          <a:lstStyle/>
          <a:p>
            <a:r>
              <a:rPr lang="kk-KZ" dirty="0" smtClean="0"/>
              <a:t>Гриффиттің эксперименттер нәтижелері</a:t>
            </a:r>
            <a:endParaRPr lang="ru-RU" dirty="0"/>
          </a:p>
        </p:txBody>
      </p:sp>
      <p:graphicFrame>
        <p:nvGraphicFramePr>
          <p:cNvPr id="5" name="Таблица 4"/>
          <p:cNvGraphicFramePr>
            <a:graphicFrameLocks noGrp="1"/>
          </p:cNvGraphicFramePr>
          <p:nvPr/>
        </p:nvGraphicFramePr>
        <p:xfrm>
          <a:off x="857224" y="3786190"/>
          <a:ext cx="6929486" cy="2733447"/>
        </p:xfrm>
        <a:graphic>
          <a:graphicData uri="http://schemas.openxmlformats.org/drawingml/2006/table">
            <a:tbl>
              <a:tblPr/>
              <a:tblGrid>
                <a:gridCol w="3699879"/>
                <a:gridCol w="3229607"/>
              </a:tblGrid>
              <a:tr h="571504">
                <a:tc>
                  <a:txBody>
                    <a:bodyPr/>
                    <a:lstStyle/>
                    <a:p>
                      <a:pPr marL="25400" indent="-304800">
                        <a:lnSpc>
                          <a:spcPts val="985"/>
                        </a:lnSpc>
                        <a:spcBef>
                          <a:spcPts val="600"/>
                        </a:spcBef>
                        <a:spcAft>
                          <a:spcPts val="600"/>
                        </a:spcAft>
                      </a:pPr>
                      <a:endParaRPr lang="kk-KZ" sz="1600" i="1" u="none" strike="noStrike" spc="-15" dirty="0" smtClean="0">
                        <a:solidFill>
                          <a:srgbClr val="000000"/>
                        </a:solidFill>
                        <a:latin typeface="Times New Roman"/>
                        <a:ea typeface="Calibri"/>
                        <a:cs typeface="Times New Roman"/>
                      </a:endParaRPr>
                    </a:p>
                    <a:p>
                      <a:pPr marL="25400" indent="-304800">
                        <a:lnSpc>
                          <a:spcPts val="985"/>
                        </a:lnSpc>
                        <a:spcBef>
                          <a:spcPts val="600"/>
                        </a:spcBef>
                        <a:spcAft>
                          <a:spcPts val="600"/>
                        </a:spcAft>
                      </a:pPr>
                      <a:r>
                        <a:rPr lang="kk-KZ" sz="1600" i="1" u="none" strike="noStrike" spc="-15" dirty="0" smtClean="0">
                          <a:solidFill>
                            <a:srgbClr val="000000"/>
                          </a:solidFill>
                          <a:latin typeface="Times New Roman"/>
                          <a:ea typeface="Calibri"/>
                          <a:cs typeface="Times New Roman"/>
                        </a:rPr>
                        <a:t>Пневмококк  қандай </a:t>
                      </a:r>
                      <a:r>
                        <a:rPr lang="kk-KZ" sz="1600" i="1" u="none" strike="noStrike" spc="-15" dirty="0">
                          <a:solidFill>
                            <a:srgbClr val="000000"/>
                          </a:solidFill>
                          <a:latin typeface="Times New Roman"/>
                          <a:ea typeface="Calibri"/>
                          <a:cs typeface="Times New Roman"/>
                        </a:rPr>
                        <a:t>формада </a:t>
                      </a:r>
                      <a:r>
                        <a:rPr lang="ru-RU" sz="1600" i="1" u="none" strike="noStrike" spc="-15" baseline="0" dirty="0" smtClean="0">
                          <a:solidFill>
                            <a:srgbClr val="000000"/>
                          </a:solidFill>
                          <a:latin typeface="Times New Roman"/>
                          <a:ea typeface="Calibri"/>
                          <a:cs typeface="Times New Roman"/>
                        </a:rPr>
                        <a:t> </a:t>
                      </a:r>
                      <a:r>
                        <a:rPr lang="kk-KZ" sz="1600" i="1" u="none" strike="noStrike" spc="-15" dirty="0" smtClean="0">
                          <a:solidFill>
                            <a:srgbClr val="000000"/>
                          </a:solidFill>
                          <a:latin typeface="Times New Roman"/>
                          <a:ea typeface="Calibri"/>
                          <a:cs typeface="Times New Roman"/>
                        </a:rPr>
                        <a:t>егілген</a:t>
                      </a:r>
                      <a:endParaRPr lang="ru-RU" sz="1600" dirty="0">
                        <a:latin typeface="Times New Roman"/>
                        <a:ea typeface="Calibri"/>
                      </a:endParaRP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27000" indent="-304800">
                        <a:lnSpc>
                          <a:spcPts val="995"/>
                        </a:lnSpc>
                        <a:spcBef>
                          <a:spcPts val="600"/>
                        </a:spcBef>
                        <a:spcAft>
                          <a:spcPts val="600"/>
                        </a:spcAft>
                      </a:pPr>
                      <a:endParaRPr lang="kk-KZ" sz="1600" i="1" u="none" strike="noStrike" spc="-15" dirty="0" smtClean="0">
                        <a:solidFill>
                          <a:srgbClr val="000000"/>
                        </a:solidFill>
                        <a:latin typeface="Times New Roman"/>
                        <a:ea typeface="Calibri"/>
                        <a:cs typeface="Times New Roman"/>
                      </a:endParaRPr>
                    </a:p>
                    <a:p>
                      <a:pPr marL="127000" indent="-304800">
                        <a:lnSpc>
                          <a:spcPts val="995"/>
                        </a:lnSpc>
                        <a:spcBef>
                          <a:spcPts val="600"/>
                        </a:spcBef>
                        <a:spcAft>
                          <a:spcPts val="600"/>
                        </a:spcAft>
                      </a:pPr>
                      <a:r>
                        <a:rPr lang="kk-KZ" sz="1600" i="1" u="none" strike="noStrike" spc="-15" dirty="0" smtClean="0">
                          <a:solidFill>
                            <a:srgbClr val="000000"/>
                          </a:solidFill>
                          <a:latin typeface="Times New Roman"/>
                          <a:ea typeface="Calibri"/>
                          <a:cs typeface="Times New Roman"/>
                        </a:rPr>
                        <a:t>Тышқандарға </a:t>
                      </a:r>
                      <a:r>
                        <a:rPr lang="kk-KZ" sz="1600" i="1" u="none" strike="noStrike" spc="-15" dirty="0">
                          <a:solidFill>
                            <a:srgbClr val="000000"/>
                          </a:solidFill>
                          <a:latin typeface="Times New Roman"/>
                          <a:ea typeface="Calibri"/>
                          <a:cs typeface="Times New Roman"/>
                        </a:rPr>
                        <a:t>әсері</a:t>
                      </a:r>
                      <a:endParaRPr lang="ru-RU" sz="1600" dirty="0">
                        <a:latin typeface="Times New Roman"/>
                        <a:ea typeface="Calibri"/>
                      </a:endParaRP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93733">
                <a:tc>
                  <a:txBody>
                    <a:bodyPr/>
                    <a:lstStyle/>
                    <a:p>
                      <a:pPr marL="25400" indent="-304800">
                        <a:lnSpc>
                          <a:spcPts val="850"/>
                        </a:lnSpc>
                        <a:spcBef>
                          <a:spcPts val="600"/>
                        </a:spcBef>
                        <a:spcAft>
                          <a:spcPts val="600"/>
                        </a:spcAft>
                      </a:pPr>
                      <a:endParaRPr lang="kk-KZ" sz="1400" u="none" strike="noStrike" spc="-5" dirty="0" smtClean="0">
                        <a:solidFill>
                          <a:srgbClr val="000000"/>
                        </a:solidFill>
                        <a:latin typeface="Times New Roman"/>
                        <a:ea typeface="Calibri"/>
                        <a:cs typeface="Times New Roman"/>
                      </a:endParaRPr>
                    </a:p>
                    <a:p>
                      <a:pPr marL="25400" indent="-304800">
                        <a:lnSpc>
                          <a:spcPts val="850"/>
                        </a:lnSpc>
                        <a:spcBef>
                          <a:spcPts val="600"/>
                        </a:spcBef>
                        <a:spcAft>
                          <a:spcPts val="600"/>
                        </a:spcAft>
                      </a:pPr>
                      <a:r>
                        <a:rPr lang="kk-KZ" sz="1400" u="none" strike="noStrike" spc="-5" dirty="0" smtClean="0">
                          <a:solidFill>
                            <a:srgbClr val="000000"/>
                          </a:solidFill>
                          <a:latin typeface="Times New Roman"/>
                          <a:ea typeface="Calibri"/>
                          <a:cs typeface="Times New Roman"/>
                        </a:rPr>
                        <a:t>Тірі </a:t>
                      </a:r>
                      <a:r>
                        <a:rPr lang="kk-KZ" sz="1400" u="none" strike="noStrike" spc="-5" dirty="0">
                          <a:solidFill>
                            <a:srgbClr val="000000"/>
                          </a:solidFill>
                          <a:latin typeface="Times New Roman"/>
                          <a:ea typeface="Calibri"/>
                          <a:cs typeface="Times New Roman"/>
                        </a:rPr>
                        <a:t>капсуласыз</a:t>
                      </a:r>
                      <a:endParaRPr lang="ru-RU" sz="1400" dirty="0">
                        <a:latin typeface="Times New Roman"/>
                        <a:ea typeface="Calibri"/>
                      </a:endParaRPr>
                    </a:p>
                  </a:txBody>
                  <a:tcPr marL="0" marR="0" marT="0" marB="0">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127000" indent="-304800">
                        <a:lnSpc>
                          <a:spcPts val="850"/>
                        </a:lnSpc>
                        <a:spcBef>
                          <a:spcPts val="600"/>
                        </a:spcBef>
                        <a:spcAft>
                          <a:spcPts val="600"/>
                        </a:spcAft>
                      </a:pPr>
                      <a:endParaRPr lang="kk-KZ" sz="1400" u="none" strike="noStrike" spc="-5" dirty="0" smtClean="0">
                        <a:solidFill>
                          <a:srgbClr val="000000"/>
                        </a:solidFill>
                        <a:latin typeface="Times New Roman"/>
                        <a:ea typeface="Calibri"/>
                        <a:cs typeface="Times New Roman"/>
                      </a:endParaRPr>
                    </a:p>
                    <a:p>
                      <a:pPr marL="127000" indent="-304800">
                        <a:lnSpc>
                          <a:spcPts val="850"/>
                        </a:lnSpc>
                        <a:spcBef>
                          <a:spcPts val="600"/>
                        </a:spcBef>
                        <a:spcAft>
                          <a:spcPts val="600"/>
                        </a:spcAft>
                      </a:pPr>
                      <a:r>
                        <a:rPr lang="kk-KZ" sz="1400" u="none" strike="noStrike" spc="-5" dirty="0" smtClean="0">
                          <a:solidFill>
                            <a:srgbClr val="000000"/>
                          </a:solidFill>
                          <a:latin typeface="Times New Roman"/>
                          <a:ea typeface="Calibri"/>
                          <a:cs typeface="Times New Roman"/>
                        </a:rPr>
                        <a:t>Тірі </a:t>
                      </a:r>
                      <a:r>
                        <a:rPr lang="kk-KZ" sz="1400" u="none" strike="noStrike" spc="-5" dirty="0">
                          <a:solidFill>
                            <a:srgbClr val="000000"/>
                          </a:solidFill>
                          <a:latin typeface="Times New Roman"/>
                          <a:ea typeface="Calibri"/>
                          <a:cs typeface="Times New Roman"/>
                        </a:rPr>
                        <a:t>қалады</a:t>
                      </a:r>
                      <a:endParaRPr lang="ru-RU" sz="1400" dirty="0">
                        <a:latin typeface="Times New Roman"/>
                        <a:ea typeface="Calibri"/>
                      </a:endParaRPr>
                    </a:p>
                  </a:txBody>
                  <a:tcPr marL="0" marR="0" marT="0" marB="0">
                    <a:lnL>
                      <a:noFill/>
                    </a:lnL>
                    <a:lnR>
                      <a:noFill/>
                    </a:lnR>
                    <a:lnT w="12700" cap="flat" cmpd="sng" algn="ctr">
                      <a:solidFill>
                        <a:srgbClr val="000000"/>
                      </a:solidFill>
                      <a:prstDash val="solid"/>
                      <a:round/>
                      <a:headEnd type="none" w="med" len="med"/>
                      <a:tailEnd type="none" w="med" len="med"/>
                    </a:lnT>
                    <a:lnB>
                      <a:noFill/>
                    </a:lnB>
                    <a:solidFill>
                      <a:srgbClr val="FFFFFF"/>
                    </a:solidFill>
                  </a:tcPr>
                </a:tc>
              </a:tr>
              <a:tr h="223594">
                <a:tc>
                  <a:txBody>
                    <a:bodyPr/>
                    <a:lstStyle/>
                    <a:p>
                      <a:pPr marL="25400" indent="-304800">
                        <a:lnSpc>
                          <a:spcPts val="850"/>
                        </a:lnSpc>
                        <a:spcBef>
                          <a:spcPts val="600"/>
                        </a:spcBef>
                        <a:spcAft>
                          <a:spcPts val="600"/>
                        </a:spcAft>
                      </a:pPr>
                      <a:endParaRPr lang="kk-KZ" sz="1400" u="none" strike="noStrike" spc="-5" dirty="0" smtClean="0">
                        <a:solidFill>
                          <a:srgbClr val="000000"/>
                        </a:solidFill>
                        <a:latin typeface="Times New Roman"/>
                        <a:ea typeface="Calibri"/>
                        <a:cs typeface="Times New Roman"/>
                      </a:endParaRPr>
                    </a:p>
                    <a:p>
                      <a:pPr marL="25400" indent="-304800">
                        <a:lnSpc>
                          <a:spcPts val="850"/>
                        </a:lnSpc>
                        <a:spcBef>
                          <a:spcPts val="600"/>
                        </a:spcBef>
                        <a:spcAft>
                          <a:spcPts val="600"/>
                        </a:spcAft>
                      </a:pPr>
                      <a:r>
                        <a:rPr lang="kk-KZ" sz="1400" u="none" strike="noStrike" spc="-5" dirty="0" smtClean="0">
                          <a:solidFill>
                            <a:srgbClr val="000000"/>
                          </a:solidFill>
                          <a:latin typeface="Times New Roman"/>
                          <a:ea typeface="Calibri"/>
                          <a:cs typeface="Times New Roman"/>
                        </a:rPr>
                        <a:t>Тірі </a:t>
                      </a:r>
                      <a:r>
                        <a:rPr lang="kk-KZ" sz="1400" u="none" strike="noStrike" spc="-5" dirty="0">
                          <a:solidFill>
                            <a:srgbClr val="000000"/>
                          </a:solidFill>
                          <a:latin typeface="Times New Roman"/>
                          <a:ea typeface="Calibri"/>
                          <a:cs typeface="Times New Roman"/>
                        </a:rPr>
                        <a:t>қапталынған</a:t>
                      </a:r>
                      <a:endParaRPr lang="ru-RU" sz="1400" dirty="0">
                        <a:latin typeface="Times New Roman"/>
                        <a:ea typeface="Calibri"/>
                      </a:endParaRPr>
                    </a:p>
                  </a:txBody>
                  <a:tcPr marL="0" marR="0" marT="0" marB="0">
                    <a:lnL>
                      <a:noFill/>
                    </a:lnL>
                    <a:lnR>
                      <a:noFill/>
                    </a:lnR>
                    <a:lnT>
                      <a:noFill/>
                    </a:lnT>
                    <a:lnB>
                      <a:noFill/>
                    </a:lnB>
                    <a:solidFill>
                      <a:srgbClr val="FFFFFF"/>
                    </a:solidFill>
                  </a:tcPr>
                </a:tc>
                <a:tc>
                  <a:txBody>
                    <a:bodyPr/>
                    <a:lstStyle/>
                    <a:p>
                      <a:pPr marL="127000" indent="-304800">
                        <a:lnSpc>
                          <a:spcPts val="850"/>
                        </a:lnSpc>
                        <a:spcBef>
                          <a:spcPts val="600"/>
                        </a:spcBef>
                        <a:spcAft>
                          <a:spcPts val="600"/>
                        </a:spcAft>
                      </a:pPr>
                      <a:endParaRPr lang="kk-KZ" sz="1400" u="none" strike="noStrike" spc="-5" dirty="0" smtClean="0">
                        <a:solidFill>
                          <a:srgbClr val="000000"/>
                        </a:solidFill>
                        <a:latin typeface="Times New Roman"/>
                        <a:ea typeface="Calibri"/>
                        <a:cs typeface="Times New Roman"/>
                      </a:endParaRPr>
                    </a:p>
                    <a:p>
                      <a:pPr marL="127000" indent="-304800">
                        <a:lnSpc>
                          <a:spcPts val="850"/>
                        </a:lnSpc>
                        <a:spcBef>
                          <a:spcPts val="600"/>
                        </a:spcBef>
                        <a:spcAft>
                          <a:spcPts val="600"/>
                        </a:spcAft>
                      </a:pPr>
                      <a:r>
                        <a:rPr lang="kk-KZ" sz="1400" u="none" strike="noStrike" spc="-5" dirty="0" smtClean="0">
                          <a:solidFill>
                            <a:srgbClr val="000000"/>
                          </a:solidFill>
                          <a:latin typeface="Times New Roman"/>
                          <a:ea typeface="Calibri"/>
                          <a:cs typeface="Times New Roman"/>
                        </a:rPr>
                        <a:t>Өледі</a:t>
                      </a:r>
                      <a:endParaRPr lang="ru-RU" sz="1400" dirty="0">
                        <a:latin typeface="Times New Roman"/>
                        <a:ea typeface="Calibri"/>
                      </a:endParaRPr>
                    </a:p>
                  </a:txBody>
                  <a:tcPr marL="0" marR="0" marT="0" marB="0">
                    <a:lnL>
                      <a:noFill/>
                    </a:lnL>
                    <a:lnR>
                      <a:noFill/>
                    </a:lnR>
                    <a:lnT>
                      <a:noFill/>
                    </a:lnT>
                    <a:lnB>
                      <a:noFill/>
                    </a:lnB>
                    <a:solidFill>
                      <a:srgbClr val="FFFFFF"/>
                    </a:solidFill>
                  </a:tcPr>
                </a:tc>
              </a:tr>
              <a:tr h="475554">
                <a:tc>
                  <a:txBody>
                    <a:bodyPr/>
                    <a:lstStyle/>
                    <a:p>
                      <a:pPr marL="25400" indent="-304800">
                        <a:lnSpc>
                          <a:spcPts val="850"/>
                        </a:lnSpc>
                        <a:spcBef>
                          <a:spcPts val="600"/>
                        </a:spcBef>
                        <a:spcAft>
                          <a:spcPts val="600"/>
                        </a:spcAft>
                      </a:pPr>
                      <a:endParaRPr lang="kk-KZ" sz="1400" u="none" strike="noStrike" spc="-5" dirty="0" smtClean="0">
                        <a:solidFill>
                          <a:srgbClr val="000000"/>
                        </a:solidFill>
                        <a:latin typeface="Times New Roman"/>
                        <a:ea typeface="Calibri"/>
                        <a:cs typeface="Times New Roman"/>
                      </a:endParaRPr>
                    </a:p>
                    <a:p>
                      <a:pPr marL="25400" indent="-304800">
                        <a:lnSpc>
                          <a:spcPts val="850"/>
                        </a:lnSpc>
                        <a:spcBef>
                          <a:spcPts val="600"/>
                        </a:spcBef>
                        <a:spcAft>
                          <a:spcPts val="600"/>
                        </a:spcAft>
                      </a:pPr>
                      <a:r>
                        <a:rPr lang="kk-KZ" sz="1400" u="none" strike="noStrike" spc="-5" dirty="0" smtClean="0">
                          <a:solidFill>
                            <a:srgbClr val="000000"/>
                          </a:solidFill>
                          <a:latin typeface="Times New Roman"/>
                          <a:ea typeface="Calibri"/>
                          <a:cs typeface="Times New Roman"/>
                        </a:rPr>
                        <a:t>Қапталынған</a:t>
                      </a:r>
                      <a:r>
                        <a:rPr lang="kk-KZ" sz="1400" u="none" strike="noStrike" spc="-5" dirty="0">
                          <a:solidFill>
                            <a:srgbClr val="000000"/>
                          </a:solidFill>
                          <a:latin typeface="Times New Roman"/>
                          <a:ea typeface="Calibri"/>
                          <a:cs typeface="Times New Roman"/>
                        </a:rPr>
                        <a:t>, </a:t>
                      </a:r>
                      <a:r>
                        <a:rPr lang="kk-KZ" sz="1400" u="none" strike="noStrike" spc="-5" dirty="0" smtClean="0">
                          <a:solidFill>
                            <a:srgbClr val="000000"/>
                          </a:solidFill>
                          <a:latin typeface="Times New Roman"/>
                          <a:ea typeface="Calibri"/>
                          <a:cs typeface="Times New Roman"/>
                        </a:rPr>
                        <a:t>қыздыру</a:t>
                      </a:r>
                      <a:r>
                        <a:rPr lang="ru-RU" sz="1400" u="none" strike="noStrike" spc="-5" baseline="0" dirty="0" smtClean="0">
                          <a:solidFill>
                            <a:srgbClr val="000000"/>
                          </a:solidFill>
                          <a:latin typeface="Times New Roman"/>
                          <a:ea typeface="Calibri"/>
                          <a:cs typeface="Times New Roman"/>
                        </a:rPr>
                        <a:t> </a:t>
                      </a:r>
                      <a:r>
                        <a:rPr lang="kk-KZ" sz="1400" u="none" strike="noStrike" spc="-5" dirty="0" smtClean="0">
                          <a:solidFill>
                            <a:srgbClr val="000000"/>
                          </a:solidFill>
                          <a:latin typeface="Times New Roman"/>
                          <a:ea typeface="Calibri"/>
                          <a:cs typeface="Times New Roman"/>
                        </a:rPr>
                        <a:t>арқылы </a:t>
                      </a:r>
                      <a:r>
                        <a:rPr lang="kk-KZ" sz="1400" u="none" strike="noStrike" spc="-5" dirty="0">
                          <a:solidFill>
                            <a:srgbClr val="000000"/>
                          </a:solidFill>
                          <a:latin typeface="Times New Roman"/>
                          <a:ea typeface="Calibri"/>
                          <a:cs typeface="Times New Roman"/>
                        </a:rPr>
                        <a:t>өлтірілген</a:t>
                      </a:r>
                      <a:endParaRPr lang="ru-RU" sz="1400" dirty="0">
                        <a:latin typeface="Times New Roman"/>
                        <a:ea typeface="Calibri"/>
                      </a:endParaRPr>
                    </a:p>
                  </a:txBody>
                  <a:tcPr marL="0" marR="0" marT="0" marB="0">
                    <a:lnL>
                      <a:noFill/>
                    </a:lnL>
                    <a:lnR>
                      <a:noFill/>
                    </a:lnR>
                    <a:lnT>
                      <a:noFill/>
                    </a:lnT>
                    <a:lnB>
                      <a:noFill/>
                    </a:lnB>
                    <a:solidFill>
                      <a:srgbClr val="FFFFFF"/>
                    </a:solidFill>
                  </a:tcPr>
                </a:tc>
                <a:tc>
                  <a:txBody>
                    <a:bodyPr/>
                    <a:lstStyle/>
                    <a:p>
                      <a:pPr marL="127000" indent="-304800">
                        <a:lnSpc>
                          <a:spcPts val="850"/>
                        </a:lnSpc>
                        <a:spcBef>
                          <a:spcPts val="600"/>
                        </a:spcBef>
                        <a:spcAft>
                          <a:spcPts val="600"/>
                        </a:spcAft>
                      </a:pPr>
                      <a:endParaRPr lang="kk-KZ" sz="1400" u="none" strike="noStrike" spc="-5" dirty="0" smtClean="0">
                        <a:solidFill>
                          <a:srgbClr val="000000"/>
                        </a:solidFill>
                        <a:latin typeface="Times New Roman"/>
                        <a:ea typeface="Calibri"/>
                        <a:cs typeface="Times New Roman"/>
                      </a:endParaRPr>
                    </a:p>
                    <a:p>
                      <a:pPr marL="127000" indent="-304800">
                        <a:lnSpc>
                          <a:spcPts val="850"/>
                        </a:lnSpc>
                        <a:spcBef>
                          <a:spcPts val="600"/>
                        </a:spcBef>
                        <a:spcAft>
                          <a:spcPts val="600"/>
                        </a:spcAft>
                      </a:pPr>
                      <a:r>
                        <a:rPr lang="kk-KZ" sz="1400" u="none" strike="noStrike" spc="-5" dirty="0" smtClean="0">
                          <a:solidFill>
                            <a:srgbClr val="000000"/>
                          </a:solidFill>
                          <a:latin typeface="Times New Roman"/>
                          <a:ea typeface="Calibri"/>
                          <a:cs typeface="Times New Roman"/>
                        </a:rPr>
                        <a:t>Тірі </a:t>
                      </a:r>
                      <a:r>
                        <a:rPr lang="kk-KZ" sz="1400" u="none" strike="noStrike" spc="-5" dirty="0">
                          <a:solidFill>
                            <a:srgbClr val="000000"/>
                          </a:solidFill>
                          <a:latin typeface="Times New Roman"/>
                          <a:ea typeface="Calibri"/>
                          <a:cs typeface="Times New Roman"/>
                        </a:rPr>
                        <a:t>қалады</a:t>
                      </a:r>
                      <a:endParaRPr lang="ru-RU" sz="1400" dirty="0">
                        <a:latin typeface="Times New Roman"/>
                        <a:ea typeface="Calibri"/>
                      </a:endParaRPr>
                    </a:p>
                  </a:txBody>
                  <a:tcPr marL="0" marR="0" marT="0" marB="0">
                    <a:lnL>
                      <a:noFill/>
                    </a:lnL>
                    <a:lnR>
                      <a:noFill/>
                    </a:lnR>
                    <a:lnT>
                      <a:noFill/>
                    </a:lnT>
                    <a:lnB>
                      <a:noFill/>
                    </a:lnB>
                    <a:solidFill>
                      <a:srgbClr val="FFFFFF"/>
                    </a:solidFill>
                  </a:tcPr>
                </a:tc>
              </a:tr>
              <a:tr h="193887">
                <a:tc>
                  <a:txBody>
                    <a:bodyPr/>
                    <a:lstStyle/>
                    <a:p>
                      <a:pPr marL="25400" indent="-304800">
                        <a:lnSpc>
                          <a:spcPts val="850"/>
                        </a:lnSpc>
                        <a:spcBef>
                          <a:spcPts val="600"/>
                        </a:spcBef>
                        <a:spcAft>
                          <a:spcPts val="600"/>
                        </a:spcAft>
                      </a:pPr>
                      <a:endParaRPr lang="ru-RU" sz="1400" dirty="0">
                        <a:latin typeface="Times New Roman"/>
                        <a:ea typeface="Calibri"/>
                      </a:endParaRPr>
                    </a:p>
                  </a:txBody>
                  <a:tcPr marL="0" marR="0" marT="0" marB="0">
                    <a:lnL>
                      <a:noFill/>
                    </a:lnL>
                    <a:lnR>
                      <a:noFill/>
                    </a:lnR>
                    <a:lnT>
                      <a:noFill/>
                    </a:lnT>
                    <a:lnB>
                      <a:noFill/>
                    </a:lnB>
                    <a:solidFill>
                      <a:srgbClr val="FFFFFF"/>
                    </a:solidFill>
                  </a:tcPr>
                </a:tc>
                <a:tc>
                  <a:txBody>
                    <a:bodyPr/>
                    <a:lstStyle/>
                    <a:p>
                      <a:pPr>
                        <a:lnSpc>
                          <a:spcPct val="107000"/>
                        </a:lnSpc>
                        <a:spcAft>
                          <a:spcPts val="800"/>
                        </a:spcAft>
                      </a:pPr>
                      <a:endParaRPr lang="kk-KZ" sz="1400" dirty="0">
                        <a:latin typeface="Calibri"/>
                        <a:ea typeface="Calibri"/>
                        <a:cs typeface="Times New Roman"/>
                      </a:endParaRPr>
                    </a:p>
                  </a:txBody>
                  <a:tcPr marL="0" marR="0" marT="0" marB="0">
                    <a:lnL>
                      <a:noFill/>
                    </a:lnL>
                    <a:lnR>
                      <a:noFill/>
                    </a:lnR>
                    <a:lnT>
                      <a:noFill/>
                    </a:lnT>
                    <a:lnB>
                      <a:noFill/>
                    </a:lnB>
                    <a:solidFill>
                      <a:srgbClr val="FFFFFF"/>
                    </a:solidFill>
                  </a:tcPr>
                </a:tc>
              </a:tr>
              <a:tr h="193571">
                <a:tc>
                  <a:txBody>
                    <a:bodyPr/>
                    <a:lstStyle/>
                    <a:p>
                      <a:pPr marL="25400" indent="-304800">
                        <a:lnSpc>
                          <a:spcPts val="850"/>
                        </a:lnSpc>
                        <a:spcBef>
                          <a:spcPts val="600"/>
                        </a:spcBef>
                        <a:spcAft>
                          <a:spcPts val="600"/>
                        </a:spcAft>
                      </a:pPr>
                      <a:r>
                        <a:rPr lang="kk-KZ" sz="1400" u="none" strike="noStrike" spc="-5" dirty="0">
                          <a:solidFill>
                            <a:srgbClr val="000000"/>
                          </a:solidFill>
                          <a:latin typeface="Times New Roman"/>
                          <a:ea typeface="Calibri"/>
                          <a:cs typeface="Times New Roman"/>
                        </a:rPr>
                        <a:t>Қапталынған, қыздыру </a:t>
                      </a:r>
                      <a:r>
                        <a:rPr lang="kk-KZ" sz="1400" u="none" strike="noStrike" spc="-5" dirty="0" smtClean="0">
                          <a:solidFill>
                            <a:srgbClr val="000000"/>
                          </a:solidFill>
                          <a:latin typeface="Times New Roman"/>
                          <a:ea typeface="Calibri"/>
                          <a:cs typeface="Times New Roman"/>
                        </a:rPr>
                        <a:t>арқылы өлтірілген</a:t>
                      </a:r>
                      <a:endParaRPr lang="ru-RU" sz="1400" dirty="0">
                        <a:latin typeface="Times New Roman"/>
                        <a:ea typeface="Calibri"/>
                      </a:endParaRPr>
                    </a:p>
                  </a:txBody>
                  <a:tcPr marL="0" marR="0" marT="0" marB="0">
                    <a:lnL>
                      <a:noFill/>
                    </a:lnL>
                    <a:lnR>
                      <a:noFill/>
                    </a:lnR>
                    <a:lnT>
                      <a:noFill/>
                    </a:lnT>
                    <a:lnB>
                      <a:noFill/>
                    </a:lnB>
                    <a:solidFill>
                      <a:srgbClr val="FFFFFF"/>
                    </a:solidFill>
                  </a:tcPr>
                </a:tc>
                <a:tc>
                  <a:txBody>
                    <a:bodyPr/>
                    <a:lstStyle/>
                    <a:p>
                      <a:pPr marL="127000" indent="-304800">
                        <a:lnSpc>
                          <a:spcPts val="850"/>
                        </a:lnSpc>
                        <a:spcBef>
                          <a:spcPts val="600"/>
                        </a:spcBef>
                        <a:spcAft>
                          <a:spcPts val="600"/>
                        </a:spcAft>
                      </a:pPr>
                      <a:r>
                        <a:rPr lang="kk-KZ" sz="1400" u="none" strike="noStrike" spc="-5" dirty="0">
                          <a:solidFill>
                            <a:srgbClr val="000000"/>
                          </a:solidFill>
                          <a:latin typeface="Times New Roman"/>
                          <a:ea typeface="Calibri"/>
                          <a:cs typeface="Times New Roman"/>
                        </a:rPr>
                        <a:t>Өледі</a:t>
                      </a:r>
                      <a:endParaRPr lang="ru-RU" sz="1400" dirty="0">
                        <a:latin typeface="Times New Roman"/>
                        <a:ea typeface="Calibri"/>
                      </a:endParaRPr>
                    </a:p>
                  </a:txBody>
                  <a:tcPr marL="0" marR="0" marT="0" marB="0">
                    <a:lnL>
                      <a:noFill/>
                    </a:lnL>
                    <a:lnR>
                      <a:noFill/>
                    </a:lnR>
                    <a:lnT>
                      <a:noFill/>
                    </a:lnT>
                    <a:lnB>
                      <a:noFill/>
                    </a:lnB>
                    <a:solidFill>
                      <a:srgbClr val="FFFFFF"/>
                    </a:solidFill>
                  </a:tcPr>
                </a:tc>
              </a:tr>
              <a:tr h="193887">
                <a:tc>
                  <a:txBody>
                    <a:bodyPr/>
                    <a:lstStyle/>
                    <a:p>
                      <a:pPr marL="25400" indent="-304800">
                        <a:lnSpc>
                          <a:spcPts val="850"/>
                        </a:lnSpc>
                        <a:spcBef>
                          <a:spcPts val="600"/>
                        </a:spcBef>
                        <a:spcAft>
                          <a:spcPts val="600"/>
                        </a:spcAft>
                      </a:pPr>
                      <a:r>
                        <a:rPr lang="kk-KZ" sz="1400" u="none" strike="noStrike" spc="-5" dirty="0" smtClean="0">
                          <a:solidFill>
                            <a:srgbClr val="000000"/>
                          </a:solidFill>
                          <a:latin typeface="Times New Roman"/>
                          <a:ea typeface="Calibri"/>
                          <a:cs typeface="Times New Roman"/>
                        </a:rPr>
                        <a:t>+</a:t>
                      </a:r>
                      <a:endParaRPr lang="ru-RU" sz="1400" dirty="0">
                        <a:latin typeface="Times New Roman"/>
                        <a:ea typeface="Calibri"/>
                      </a:endParaRPr>
                    </a:p>
                  </a:txBody>
                  <a:tcPr marL="0" marR="0" marT="0" marB="0">
                    <a:lnL>
                      <a:noFill/>
                    </a:lnL>
                    <a:lnR>
                      <a:noFill/>
                    </a:lnR>
                    <a:lnT>
                      <a:noFill/>
                    </a:lnT>
                    <a:lnB>
                      <a:noFill/>
                    </a:lnB>
                    <a:solidFill>
                      <a:srgbClr val="FFFFFF"/>
                    </a:solidFill>
                  </a:tcPr>
                </a:tc>
                <a:tc>
                  <a:txBody>
                    <a:bodyPr/>
                    <a:lstStyle/>
                    <a:p>
                      <a:pPr>
                        <a:lnSpc>
                          <a:spcPct val="107000"/>
                        </a:lnSpc>
                        <a:spcAft>
                          <a:spcPts val="800"/>
                        </a:spcAft>
                      </a:pPr>
                      <a:endParaRPr lang="kk-KZ" sz="1400" dirty="0">
                        <a:latin typeface="Calibri"/>
                        <a:ea typeface="Calibri"/>
                        <a:cs typeface="Times New Roman"/>
                      </a:endParaRPr>
                    </a:p>
                  </a:txBody>
                  <a:tcPr marL="0" marR="0" marT="0" marB="0">
                    <a:lnL>
                      <a:noFill/>
                    </a:lnL>
                    <a:lnR>
                      <a:noFill/>
                    </a:lnR>
                    <a:lnT>
                      <a:noFill/>
                    </a:lnT>
                    <a:lnB>
                      <a:noFill/>
                    </a:lnB>
                    <a:solidFill>
                      <a:srgbClr val="FFFFFF"/>
                    </a:solidFill>
                  </a:tcPr>
                </a:tc>
              </a:tr>
              <a:tr h="261519">
                <a:tc>
                  <a:txBody>
                    <a:bodyPr/>
                    <a:lstStyle/>
                    <a:p>
                      <a:pPr marL="25400" indent="-304800">
                        <a:lnSpc>
                          <a:spcPts val="850"/>
                        </a:lnSpc>
                        <a:spcBef>
                          <a:spcPts val="600"/>
                        </a:spcBef>
                        <a:spcAft>
                          <a:spcPts val="600"/>
                        </a:spcAft>
                      </a:pPr>
                      <a:r>
                        <a:rPr lang="kk-KZ" sz="1400" u="none" strike="noStrike" spc="-5" dirty="0">
                          <a:solidFill>
                            <a:srgbClr val="000000"/>
                          </a:solidFill>
                          <a:latin typeface="Times New Roman"/>
                          <a:ea typeface="Calibri"/>
                          <a:cs typeface="Times New Roman"/>
                        </a:rPr>
                        <a:t>тірі капсуласыз</a:t>
                      </a:r>
                      <a:endParaRPr lang="ru-RU" sz="1400" dirty="0">
                        <a:latin typeface="Times New Roman"/>
                        <a:ea typeface="Calibri"/>
                      </a:endParaRPr>
                    </a:p>
                  </a:txBody>
                  <a:tcPr marL="0" marR="0" marT="0" marB="0">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800"/>
                        </a:spcAft>
                      </a:pPr>
                      <a:endParaRPr lang="kk-KZ" sz="1400" dirty="0">
                        <a:latin typeface="Calibri"/>
                        <a:ea typeface="Calibri"/>
                        <a:cs typeface="Times New Roman"/>
                      </a:endParaRPr>
                    </a:p>
                  </a:txBody>
                  <a:tcPr marL="0" marR="0" marT="0" marB="0">
                    <a:lnL>
                      <a:noFill/>
                    </a:lnL>
                    <a:lnR>
                      <a:noFill/>
                    </a:lnR>
                    <a:lnT>
                      <a:noFill/>
                    </a:lnT>
                    <a:lnB w="12700" cap="flat" cmpd="sng" algn="ctr">
                      <a:solidFill>
                        <a:srgbClr val="000000"/>
                      </a:solidFill>
                      <a:prstDash val="solid"/>
                      <a:round/>
                      <a:headEnd type="none" w="med" len="med"/>
                      <a:tailEnd type="none" w="med" len="med"/>
                    </a:lnB>
                    <a:solidFill>
                      <a:srgbClr val="FFFFFF"/>
                    </a:solidFill>
                  </a:tcPr>
                </a:tc>
              </a:tr>
            </a:tbl>
          </a:graphicData>
        </a:graphic>
      </p:graphicFrame>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0" y="0"/>
            <a:ext cx="9144001" cy="6858000"/>
          </a:xfrm>
          <a:prstGeom prst="rect">
            <a:avLst/>
          </a:prstGeom>
          <a:noFill/>
          <a:ln w="9525">
            <a:noFill/>
            <a:miter lim="800000"/>
            <a:headEnd/>
            <a:tailEnd/>
          </a:ln>
        </p:spPr>
      </p:pic>
      <p:sp>
        <p:nvSpPr>
          <p:cNvPr id="3" name="Содержимое 2"/>
          <p:cNvSpPr txBox="1">
            <a:spLocks/>
          </p:cNvSpPr>
          <p:nvPr/>
        </p:nvSpPr>
        <p:spPr>
          <a:xfrm>
            <a:off x="285720" y="1214422"/>
            <a:ext cx="8615394" cy="5500726"/>
          </a:xfrm>
          <a:prstGeom prst="rect">
            <a:avLst/>
          </a:prstGeom>
        </p:spPr>
        <p:txBody>
          <a:bodyPr>
            <a:normAutofit lnSpcReduction="1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kk-KZ" sz="3200" b="0" i="0" u="none" strike="noStrike" kern="1200" cap="none" spc="0" normalizeH="0" baseline="0" noProof="0" dirty="0" smtClean="0">
                <a:ln>
                  <a:noFill/>
                </a:ln>
                <a:solidFill>
                  <a:schemeClr val="tx1"/>
                </a:solidFill>
                <a:effectLst/>
                <a:uLnTx/>
                <a:uFillTx/>
                <a:latin typeface="+mn-lt"/>
                <a:ea typeface="+mn-ea"/>
                <a:cs typeface="+mn-cs"/>
              </a:rPr>
              <a:t>Өлген тышқандарды ашу кезінде, оларда тірі қапталынған формалар табылды. Бұл нәтижелер негізінде, Гриффит, қыздырудан өлген қапталынған формалардан, тірі капсуласыз формаларға, оларды капсулалар шығаруға және вирулентті болуға мәжбүрлейтін, қандай да бір фактордың анық берілетіндігі туралы қорытынды жасады. Бірақ бұл </a:t>
            </a:r>
            <a:r>
              <a:rPr kumimoji="0" lang="kk-KZ" sz="3200" b="1" i="0" u="none" strike="noStrike" kern="1200" cap="none" spc="0" normalizeH="0" baseline="0" noProof="0" dirty="0" smtClean="0">
                <a:ln>
                  <a:noFill/>
                </a:ln>
                <a:solidFill>
                  <a:schemeClr val="tx1"/>
                </a:solidFill>
                <a:effectLst/>
                <a:uLnTx/>
                <a:uFillTx/>
                <a:latin typeface="+mn-lt"/>
                <a:ea typeface="+mn-ea"/>
                <a:cs typeface="+mn-cs"/>
              </a:rPr>
              <a:t>тасымалдаушы</a:t>
            </a:r>
            <a:r>
              <a:rPr kumimoji="0" lang="kk-KZ" sz="3200" b="0" i="0" u="none" strike="noStrike" kern="1200" cap="none" spc="0" normalizeH="0" baseline="0" noProof="0" dirty="0" smtClean="0">
                <a:ln>
                  <a:noFill/>
                </a:ln>
                <a:solidFill>
                  <a:schemeClr val="tx1"/>
                </a:solidFill>
                <a:effectLst/>
                <a:uLnTx/>
                <a:uFillTx/>
                <a:latin typeface="+mn-lt"/>
                <a:ea typeface="+mn-ea"/>
                <a:cs typeface="+mn-cs"/>
              </a:rPr>
              <a:t> </a:t>
            </a:r>
            <a:r>
              <a:rPr kumimoji="0" lang="kk-KZ" sz="3200" b="1" i="0" u="none" strike="noStrike" kern="1200" cap="none" spc="0" normalizeH="0" baseline="0" noProof="0" dirty="0" smtClean="0">
                <a:ln>
                  <a:noFill/>
                </a:ln>
                <a:solidFill>
                  <a:schemeClr val="tx1"/>
                </a:solidFill>
                <a:effectLst/>
                <a:uLnTx/>
                <a:uFillTx/>
                <a:latin typeface="+mn-lt"/>
                <a:ea typeface="+mn-ea"/>
                <a:cs typeface="+mn-cs"/>
              </a:rPr>
              <a:t>фактордың</a:t>
            </a:r>
            <a:r>
              <a:rPr kumimoji="0" lang="kk-KZ" sz="3200" b="0" i="0" u="none" strike="noStrike" kern="1200" cap="none" spc="0" normalizeH="0" baseline="0" noProof="0" dirty="0" smtClean="0">
                <a:ln>
                  <a:noFill/>
                </a:ln>
                <a:solidFill>
                  <a:schemeClr val="tx1"/>
                </a:solidFill>
                <a:effectLst/>
                <a:uLnTx/>
                <a:uFillTx/>
                <a:latin typeface="+mn-lt"/>
                <a:ea typeface="+mn-ea"/>
                <a:cs typeface="+mn-cs"/>
              </a:rPr>
              <a:t> туындауы 1944 жылға, яғни оны айыру және анықтау іске асқанға дейін белгісіз болып қалды.</a:t>
            </a:r>
            <a:endParaRPr kumimoji="0" lang="ru-RU"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ru-RU"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0" y="0"/>
            <a:ext cx="9144001" cy="6858000"/>
          </a:xfrm>
          <a:prstGeom prst="rect">
            <a:avLst/>
          </a:prstGeom>
          <a:noFill/>
          <a:ln w="9525">
            <a:noFill/>
            <a:miter lim="800000"/>
            <a:headEnd/>
            <a:tailEnd/>
          </a:ln>
        </p:spPr>
      </p:pic>
      <p:sp>
        <p:nvSpPr>
          <p:cNvPr id="3" name="Содержимое 2"/>
          <p:cNvSpPr txBox="1">
            <a:spLocks/>
          </p:cNvSpPr>
          <p:nvPr/>
        </p:nvSpPr>
        <p:spPr>
          <a:xfrm>
            <a:off x="285720" y="1142984"/>
            <a:ext cx="8686832" cy="5715016"/>
          </a:xfrm>
          <a:prstGeom prst="rect">
            <a:avLst/>
          </a:prstGeom>
        </p:spPr>
        <p:txBody>
          <a:bodyPr>
            <a:normAutofit fontScale="700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kk-KZ" sz="3400" b="0" i="0" u="none" strike="noStrike" kern="1200" cap="none" spc="0" normalizeH="0" baseline="0" noProof="0" dirty="0" smtClean="0">
                <a:ln>
                  <a:noFill/>
                </a:ln>
                <a:solidFill>
                  <a:schemeClr val="tx1"/>
                </a:solidFill>
                <a:effectLst/>
                <a:uLnTx/>
                <a:uFillTx/>
                <a:latin typeface="+mn-lt"/>
                <a:ea typeface="+mn-ea"/>
                <a:cs typeface="+mn-cs"/>
              </a:rPr>
              <a:t>Ондаған жылдар бойы Эвери, Мак-Карти және Мак-Леод, қыздыру әсерінен өлген қапталынған пневмококк жасушасының құрамына кіретін молекулалардың бөлінуімен және тазартылуымен айналысты және олардың капсуласыз жасушаларды тасымалдау қабілетін зерттеді. Полисахаридтік капсуланың және жасушалық сығындыдағы нәруыздық фракцияның жойылуы, тасымалдауға ықпал еткен жоқ, бірақ ДНҚ-ны гидролиздейтін дизоксирибонуклеоаза ферментінің қосылуы оған кедергі келтірді. ДНҚ-ның тазалығы жоғары сығындысының, қапталынған жасушадан тасымалдау туғызу қабілеті, Гриффиттің тасымалдаушы факторы  ДНҚ болғандығын көрсетті. Бұл нәтижелерге қарамастан, кейбір ғалымдар генетикалық материал ретінде нәруыз емес, ДНҚ қызмет атқаратынын мойымдаудан бас тартты. Елуінші жылдардың басында вирустарды зерттеу кезінде алынған көптеген қосымша ақпараттар, соңында, генетикалық ақпараттың тасымалдаушысы ретінде ДНҚ қызмет атқаратындығын көрсетті.</a:t>
            </a:r>
            <a:endParaRPr kumimoji="0" lang="ru-RU" sz="3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ru-RU"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0" y="0"/>
            <a:ext cx="9144001" cy="6858000"/>
          </a:xfrm>
          <a:prstGeom prst="rect">
            <a:avLst/>
          </a:prstGeom>
          <a:noFill/>
          <a:ln w="9525">
            <a:noFill/>
            <a:miter lim="800000"/>
            <a:headEnd/>
            <a:tailEnd/>
          </a:ln>
        </p:spPr>
      </p:pic>
      <p:sp>
        <p:nvSpPr>
          <p:cNvPr id="3" name="Заголовок 1"/>
          <p:cNvSpPr txBox="1">
            <a:spLocks/>
          </p:cNvSpPr>
          <p:nvPr/>
        </p:nvSpPr>
        <p:spPr>
          <a:xfrm>
            <a:off x="1714480" y="274638"/>
            <a:ext cx="6972320" cy="1143000"/>
          </a:xfrm>
          <a:prstGeom prst="rect">
            <a:avLst/>
          </a:prstGeom>
        </p:spPr>
        <p:txBody>
          <a:bodyPr>
            <a:normAutofit fontScale="90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kk-KZ" sz="4400" b="0" i="1" u="none" strike="noStrike" kern="1200" cap="none" spc="0" normalizeH="0" baseline="0" noProof="0" dirty="0" smtClean="0">
                <a:ln>
                  <a:noFill/>
                </a:ln>
                <a:solidFill>
                  <a:schemeClr val="accent1">
                    <a:lumMod val="60000"/>
                    <a:lumOff val="40000"/>
                  </a:schemeClr>
                </a:solidFill>
                <a:effectLst>
                  <a:outerShdw blurRad="38100" dist="38100" dir="2700000" algn="tl">
                    <a:srgbClr val="000000">
                      <a:alpha val="43137"/>
                    </a:srgbClr>
                  </a:outerShdw>
                </a:effectLst>
                <a:uLnTx/>
                <a:uFillTx/>
                <a:latin typeface="+mj-lt"/>
                <a:ea typeface="+mj-ea"/>
                <a:cs typeface="+mj-cs"/>
              </a:rPr>
              <a:t>Вирустар туралы ақпараттар</a:t>
            </a:r>
            <a:endParaRPr kumimoji="0" lang="ru-RU" sz="4400" b="0" i="0" u="none" strike="noStrike" kern="1200" cap="none" spc="0" normalizeH="0" baseline="0" noProof="0" dirty="0">
              <a:ln>
                <a:noFill/>
              </a:ln>
              <a:solidFill>
                <a:schemeClr val="accent1">
                  <a:lumMod val="60000"/>
                  <a:lumOff val="40000"/>
                </a:schemeClr>
              </a:solidFill>
              <a:effectLst>
                <a:outerShdw blurRad="38100" dist="38100" dir="2700000" algn="tl">
                  <a:srgbClr val="000000">
                    <a:alpha val="43137"/>
                  </a:srgbClr>
                </a:outerShdw>
              </a:effectLst>
              <a:uLnTx/>
              <a:uFillTx/>
              <a:latin typeface="+mj-lt"/>
              <a:ea typeface="+mj-ea"/>
              <a:cs typeface="+mj-cs"/>
            </a:endParaRPr>
          </a:p>
        </p:txBody>
      </p:sp>
      <p:sp>
        <p:nvSpPr>
          <p:cNvPr id="4" name="Содержимое 2"/>
          <p:cNvSpPr txBox="1">
            <a:spLocks/>
          </p:cNvSpPr>
          <p:nvPr/>
        </p:nvSpPr>
        <p:spPr>
          <a:xfrm>
            <a:off x="457200" y="1785926"/>
            <a:ext cx="8229600" cy="4523434"/>
          </a:xfrm>
          <a:prstGeom prst="rect">
            <a:avLst/>
          </a:prstGeom>
        </p:spPr>
        <p:txBody>
          <a:bodyPr>
            <a:normAutofit fontScale="700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kk-KZ" sz="3200" b="0" i="0" u="none" strike="noStrike" kern="1200" cap="none" spc="0" normalizeH="0" baseline="0" noProof="0" smtClean="0">
                <a:ln>
                  <a:noFill/>
                </a:ln>
                <a:solidFill>
                  <a:schemeClr val="tx1"/>
                </a:solidFill>
                <a:effectLst/>
                <a:uLnTx/>
                <a:uFillTx/>
                <a:latin typeface="+mn-lt"/>
                <a:ea typeface="+mn-ea"/>
                <a:cs typeface="+mn-cs"/>
              </a:rPr>
              <a:t>ХХ ғасырдың 40-ыншы жылдары вирустар эксперименттік генетикалық зерттеулердің басты нысандарының бірі болды. Вирустық бөлшектер өте қарапайым құрылымды болады; олар нәруызды қабықшадан және ондағы нуклеин қышқылы молекулалары—ДНҚ немесе РНҚ. Бұл оларды, генетикалық материал ретінде—нәруыз немесе нуклеин қышқылы қызмет атқаратындығы туралы сұрақты зерттеу үшін тамаша материал етеді. 1952 жылы Херши және Чейз бактериялық жасушаларды жұқтыратын және </a:t>
            </a:r>
            <a:r>
              <a:rPr kumimoji="0" lang="kk-KZ" sz="3200" b="1" i="0" u="none" strike="noStrike" kern="1200" cap="none" spc="0" normalizeH="0" baseline="0" noProof="0" smtClean="0">
                <a:ln>
                  <a:noFill/>
                </a:ln>
                <a:solidFill>
                  <a:schemeClr val="tx1"/>
                </a:solidFill>
                <a:effectLst/>
                <a:uLnTx/>
                <a:uFillTx/>
                <a:latin typeface="+mn-lt"/>
                <a:ea typeface="+mn-ea"/>
                <a:cs typeface="+mn-cs"/>
              </a:rPr>
              <a:t>бактериофаг</a:t>
            </a:r>
            <a:r>
              <a:rPr kumimoji="0" lang="kk-KZ" sz="3200" b="0" i="0" u="none" strike="noStrike" kern="1200" cap="none" spc="0" normalizeH="0" baseline="0" noProof="0" smtClean="0">
                <a:ln>
                  <a:noFill/>
                </a:ln>
                <a:solidFill>
                  <a:schemeClr val="tx1"/>
                </a:solidFill>
                <a:effectLst/>
                <a:uLnTx/>
                <a:uFillTx/>
                <a:latin typeface="+mn-lt"/>
                <a:ea typeface="+mn-ea"/>
                <a:cs typeface="+mn-cs"/>
              </a:rPr>
              <a:t> деп аталатын вирустың ерекше түріне арналған эксперименттер қатарына кірісті. Т2 бактериофагі адам ішегінде өмір сүретін ішек таяқшасының жасушасына енеді, және оны өте аз уақыт ішінде көптеген Т2 фагі бөлшектерін түзуге мәжбүрлейді. Херши және Чейз Т2 фагі бөлшектерін, радиоактивті изотоптар күкірт(35S) немесе фосформен(32P) бір ортада өсетін </a:t>
            </a:r>
            <a:r>
              <a:rPr kumimoji="0" lang="kk-KZ" sz="3200" b="1" i="0" u="none" strike="noStrike" kern="1200" cap="none" spc="0" normalizeH="0" baseline="0" noProof="0" smtClean="0">
                <a:ln>
                  <a:noFill/>
                </a:ln>
                <a:solidFill>
                  <a:schemeClr val="tx1"/>
                </a:solidFill>
                <a:effectLst/>
                <a:uLnTx/>
                <a:uFillTx/>
                <a:latin typeface="+mn-lt"/>
                <a:ea typeface="+mn-ea"/>
                <a:cs typeface="+mn-cs"/>
              </a:rPr>
              <a:t>E.coli</a:t>
            </a:r>
            <a:r>
              <a:rPr kumimoji="0" lang="kk-KZ" sz="3200" b="0" i="0" u="none" strike="noStrike" kern="1200" cap="none" spc="0" normalizeH="0" baseline="0" noProof="0" smtClean="0">
                <a:ln>
                  <a:noFill/>
                </a:ln>
                <a:solidFill>
                  <a:schemeClr val="tx1"/>
                </a:solidFill>
                <a:effectLst/>
                <a:uLnTx/>
                <a:uFillTx/>
                <a:latin typeface="+mn-lt"/>
                <a:ea typeface="+mn-ea"/>
                <a:cs typeface="+mn-cs"/>
              </a:rPr>
              <a:t> жасушасында дамытты.</a:t>
            </a:r>
            <a:endParaRPr kumimoji="0" lang="ru-RU" sz="3200" b="0" i="0" u="none" strike="noStrike" kern="1200" cap="none" spc="0" normalizeH="0" baseline="0" noProof="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ru-RU"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0" y="0"/>
            <a:ext cx="9144001" cy="6858000"/>
          </a:xfrm>
          <a:prstGeom prst="rect">
            <a:avLst/>
          </a:prstGeom>
          <a:noFill/>
          <a:ln w="9525">
            <a:noFill/>
            <a:miter lim="800000"/>
            <a:headEnd/>
            <a:tailEnd/>
          </a:ln>
        </p:spPr>
      </p:pic>
      <p:sp>
        <p:nvSpPr>
          <p:cNvPr id="3" name="Содержимое 2"/>
          <p:cNvSpPr txBox="1">
            <a:spLocks/>
          </p:cNvSpPr>
          <p:nvPr/>
        </p:nvSpPr>
        <p:spPr>
          <a:xfrm>
            <a:off x="428596" y="1285860"/>
            <a:ext cx="8229600" cy="5357850"/>
          </a:xfrm>
          <a:prstGeom prst="rect">
            <a:avLst/>
          </a:prstGeom>
        </p:spPr>
        <p:txBody>
          <a:bodyPr>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kk-KZ" sz="3200" b="0" i="0" u="none" strike="noStrike" kern="1200" cap="none" spc="0" normalizeH="0" baseline="0" noProof="0" dirty="0" smtClean="0">
                <a:ln>
                  <a:noFill/>
                </a:ln>
                <a:solidFill>
                  <a:schemeClr val="tx1"/>
                </a:solidFill>
                <a:effectLst/>
                <a:uLnTx/>
                <a:uFillTx/>
                <a:latin typeface="+mn-lt"/>
                <a:ea typeface="+mn-ea"/>
                <a:cs typeface="+mn-cs"/>
              </a:rPr>
              <a:t>Фаг нәруыздары құрамында күкірт бар, бірақ фосфор жоқ, ал ДНҚ құрамында фосфор бар, бірақ күкірт жоқ. Сондықтан да радиоактивті күкіртпен таңбаланған,  </a:t>
            </a:r>
            <a:r>
              <a:rPr kumimoji="0" lang="kk-KZ" sz="3200" b="1" i="0" u="none" strike="noStrike" kern="1200" cap="none" spc="0" normalizeH="0" baseline="0" noProof="0" dirty="0" smtClean="0">
                <a:ln>
                  <a:noFill/>
                </a:ln>
                <a:solidFill>
                  <a:schemeClr val="tx1"/>
                </a:solidFill>
                <a:effectLst/>
                <a:uLnTx/>
                <a:uFillTx/>
                <a:latin typeface="+mn-lt"/>
                <a:ea typeface="+mn-ea"/>
                <a:cs typeface="+mn-cs"/>
              </a:rPr>
              <a:t> E.coli-</a:t>
            </a:r>
            <a:r>
              <a:rPr kumimoji="0" lang="kk-KZ" sz="3200" b="0" i="0" u="none" strike="noStrike" kern="1200" cap="none" spc="0" normalizeH="0" baseline="0" noProof="0" dirty="0" smtClean="0">
                <a:ln>
                  <a:noFill/>
                </a:ln>
                <a:solidFill>
                  <a:schemeClr val="tx1"/>
                </a:solidFill>
                <a:effectLst/>
                <a:uLnTx/>
                <a:uFillTx/>
                <a:latin typeface="+mn-lt"/>
                <a:ea typeface="+mn-ea"/>
                <a:cs typeface="+mn-cs"/>
              </a:rPr>
              <a:t>де түзілген фаг бөлшектері оны өзінің нәруызды қабықшасына қосып алды, радиоактивті фосформен таңбаланған, </a:t>
            </a:r>
            <a:r>
              <a:rPr kumimoji="0" lang="kk-KZ" sz="3200" b="1" i="0" u="none" strike="noStrike" kern="1200" cap="none" spc="0" normalizeH="0" baseline="0" noProof="0" dirty="0" smtClean="0">
                <a:ln>
                  <a:noFill/>
                </a:ln>
                <a:solidFill>
                  <a:schemeClr val="tx1"/>
                </a:solidFill>
                <a:effectLst/>
                <a:uLnTx/>
                <a:uFillTx/>
                <a:latin typeface="+mn-lt"/>
                <a:ea typeface="+mn-ea"/>
                <a:cs typeface="+mn-cs"/>
              </a:rPr>
              <a:t> </a:t>
            </a:r>
            <a:r>
              <a:rPr kumimoji="0" lang="kk-KZ" sz="3200" b="0" i="0" u="none" strike="noStrike" kern="1200" cap="none" spc="0" normalizeH="0" baseline="0" noProof="0" dirty="0" smtClean="0">
                <a:ln>
                  <a:noFill/>
                </a:ln>
                <a:solidFill>
                  <a:schemeClr val="tx1"/>
                </a:solidFill>
                <a:effectLst/>
                <a:uLnTx/>
                <a:uFillTx/>
                <a:latin typeface="+mn-lt"/>
                <a:ea typeface="+mn-ea"/>
                <a:cs typeface="+mn-cs"/>
              </a:rPr>
              <a:t> </a:t>
            </a:r>
            <a:r>
              <a:rPr kumimoji="0" lang="kk-KZ" sz="3200" b="1" i="0" u="none" strike="noStrike" kern="1200" cap="none" spc="0" normalizeH="0" baseline="0" noProof="0" dirty="0" smtClean="0">
                <a:ln>
                  <a:noFill/>
                </a:ln>
                <a:solidFill>
                  <a:schemeClr val="tx1"/>
                </a:solidFill>
                <a:effectLst/>
                <a:uLnTx/>
                <a:uFillTx/>
                <a:latin typeface="+mn-lt"/>
                <a:ea typeface="+mn-ea"/>
                <a:cs typeface="+mn-cs"/>
              </a:rPr>
              <a:t>E.coli-</a:t>
            </a:r>
            <a:r>
              <a:rPr kumimoji="0" lang="kk-KZ" sz="3200" b="0" i="0" u="none" strike="noStrike" kern="1200" cap="none" spc="0" normalizeH="0" baseline="0" noProof="0" dirty="0" smtClean="0">
                <a:ln>
                  <a:noFill/>
                </a:ln>
                <a:solidFill>
                  <a:schemeClr val="tx1"/>
                </a:solidFill>
                <a:effectLst/>
                <a:uLnTx/>
                <a:uFillTx/>
                <a:latin typeface="+mn-lt"/>
                <a:ea typeface="+mn-ea"/>
                <a:cs typeface="+mn-cs"/>
              </a:rPr>
              <a:t>де  сонымен қатар түзілген бөлшектер құрамында 32P-мен таңбаланған ДНҚ болды.</a:t>
            </a:r>
            <a:endParaRPr kumimoji="0" lang="ru-RU"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ru-RU"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0" y="0"/>
            <a:ext cx="9144001" cy="6858000"/>
          </a:xfrm>
          <a:prstGeom prst="rect">
            <a:avLst/>
          </a:prstGeom>
          <a:noFill/>
          <a:ln w="9525">
            <a:noFill/>
            <a:miter lim="800000"/>
            <a:headEnd/>
            <a:tailEnd/>
          </a:ln>
        </p:spPr>
      </p:pic>
      <p:sp>
        <p:nvSpPr>
          <p:cNvPr id="3" name="Содержимое 2"/>
          <p:cNvSpPr txBox="1">
            <a:spLocks/>
          </p:cNvSpPr>
          <p:nvPr/>
        </p:nvSpPr>
        <p:spPr>
          <a:xfrm>
            <a:off x="285720" y="1500174"/>
            <a:ext cx="8229600" cy="4857784"/>
          </a:xfrm>
          <a:prstGeom prst="rect">
            <a:avLst/>
          </a:prstGeom>
        </p:spPr>
        <p:txBody>
          <a:bodyPr>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kk-KZ" sz="3200" b="0" i="0" u="none" strike="noStrike" kern="1200" cap="none" spc="0" normalizeH="0" baseline="0" noProof="0" dirty="0" smtClean="0">
                <a:ln>
                  <a:noFill/>
                </a:ln>
                <a:solidFill>
                  <a:schemeClr val="tx1"/>
                </a:solidFill>
                <a:effectLst/>
                <a:uLnTx/>
                <a:uFillTx/>
                <a:latin typeface="+mn-lt"/>
                <a:ea typeface="+mn-ea"/>
                <a:cs typeface="+mn-cs"/>
              </a:rPr>
              <a:t>Т2 таңбаланған фаг бөлшектері, таңбаланбаған </a:t>
            </a:r>
            <a:r>
              <a:rPr kumimoji="0" lang="kk-KZ" sz="3200" b="1" i="0" u="none" strike="noStrike" kern="1200" cap="none" spc="0" normalizeH="0" baseline="0" noProof="0" dirty="0" smtClean="0">
                <a:ln>
                  <a:noFill/>
                </a:ln>
                <a:solidFill>
                  <a:schemeClr val="tx1"/>
                </a:solidFill>
                <a:effectLst/>
                <a:uLnTx/>
                <a:uFillTx/>
                <a:latin typeface="+mn-lt"/>
                <a:ea typeface="+mn-ea"/>
                <a:cs typeface="+mn-cs"/>
              </a:rPr>
              <a:t> E.coli </a:t>
            </a:r>
            <a:r>
              <a:rPr kumimoji="0" lang="kk-KZ" sz="3200" b="0" i="0" u="none" strike="noStrike" kern="1200" cap="none" spc="0" normalizeH="0" baseline="0" noProof="0" dirty="0" smtClean="0">
                <a:ln>
                  <a:noFill/>
                </a:ln>
                <a:solidFill>
                  <a:schemeClr val="tx1"/>
                </a:solidFill>
                <a:effectLst/>
                <a:uLnTx/>
                <a:uFillTx/>
                <a:latin typeface="+mn-lt"/>
                <a:ea typeface="+mn-ea"/>
                <a:cs typeface="+mn-cs"/>
              </a:rPr>
              <a:t>жасушаларына жұқтырды және бірнеше минут өткен соң, фагтік бөлшектерді бактериялық жасушалар іргесінен бөліп алу үшін, бұл жасушаларды араластырғышта сілкіп алды. Содан соң бактерияларды инкубациялады және радиоактивтілігін анықтау үшін сынады. </a:t>
            </a:r>
            <a:endParaRPr kumimoji="0" lang="ru-RU"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0" y="0"/>
            <a:ext cx="9144001" cy="6858000"/>
          </a:xfrm>
          <a:prstGeom prst="rect">
            <a:avLst/>
          </a:prstGeom>
          <a:noFill/>
          <a:ln w="9525">
            <a:noFill/>
            <a:miter lim="800000"/>
            <a:headEnd/>
            <a:tailEnd/>
          </a:ln>
        </p:spPr>
      </p:pic>
      <p:sp>
        <p:nvSpPr>
          <p:cNvPr id="3" name="Содержимое 2"/>
          <p:cNvSpPr txBox="1">
            <a:spLocks/>
          </p:cNvSpPr>
          <p:nvPr/>
        </p:nvSpPr>
        <p:spPr>
          <a:xfrm>
            <a:off x="357158" y="1428736"/>
            <a:ext cx="8401080" cy="5286412"/>
          </a:xfrm>
          <a:prstGeom prst="rect">
            <a:avLst/>
          </a:prstGeom>
        </p:spPr>
        <p:txBody>
          <a:bodyPr>
            <a:normAutofit fontScale="925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kk-KZ" sz="3200" b="0" i="0" u="none" strike="noStrike" kern="1200" cap="none" spc="0" normalizeH="0" baseline="0" noProof="0" dirty="0" smtClean="0">
                <a:ln>
                  <a:noFill/>
                </a:ln>
                <a:solidFill>
                  <a:schemeClr val="tx1"/>
                </a:solidFill>
                <a:effectLst/>
                <a:uLnTx/>
                <a:uFillTx/>
                <a:latin typeface="+mn-lt"/>
                <a:ea typeface="+mn-ea"/>
                <a:cs typeface="+mn-cs"/>
              </a:rPr>
              <a:t>Алынған нәтижелер негізінде Херши мен Чейз, бактериялық жасушаға нәруыз емес, көптеген фагтік ұрпақтарға бастама беретін, фагтік ДНҚ енетіні жөнінде қорытынды жасады. Бұл эксперименттер тұқымқуалаушылық материал ретінде ДНҚ қызмет атқаратындығын көрсетті. Электронды-микроскоптық зерттеулер нәтижелері және вирустардың өмірлік циклі туралы толығырақ ақпараттар, бактериялық жасушаға тек қана фагтік ДНҚ енетіндігін дәлелдейді. </a:t>
            </a:r>
            <a:endParaRPr kumimoji="0" lang="ru-RU" sz="32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cstate="print"/>
          <a:srcRect/>
          <a:stretch>
            <a:fillRect/>
          </a:stretch>
        </p:blipFill>
        <p:spPr bwMode="auto">
          <a:xfrm>
            <a:off x="0" y="0"/>
            <a:ext cx="9144001" cy="6858000"/>
          </a:xfrm>
          <a:prstGeom prst="rect">
            <a:avLst/>
          </a:prstGeom>
          <a:noFill/>
          <a:ln w="9525">
            <a:noFill/>
            <a:miter lim="800000"/>
            <a:headEnd/>
            <a:tailEnd/>
          </a:ln>
        </p:spPr>
      </p:pic>
      <p:graphicFrame>
        <p:nvGraphicFramePr>
          <p:cNvPr id="200706" name="Object 2"/>
          <p:cNvGraphicFramePr>
            <a:graphicFrameLocks noChangeAspect="1"/>
          </p:cNvGraphicFramePr>
          <p:nvPr/>
        </p:nvGraphicFramePr>
        <p:xfrm>
          <a:off x="3643306" y="285728"/>
          <a:ext cx="5286412" cy="6429420"/>
        </p:xfrm>
        <a:graphic>
          <a:graphicData uri="http://schemas.openxmlformats.org/presentationml/2006/ole">
            <p:oleObj spid="_x0000_s200708" name="Точечный рисунок" r:id="rId4" imgW="3734321" imgH="3982006" progId="PBrush">
              <p:embed/>
            </p:oleObj>
          </a:graphicData>
        </a:graphic>
      </p:graphicFrame>
      <p:graphicFrame>
        <p:nvGraphicFramePr>
          <p:cNvPr id="4" name="Таблица 3"/>
          <p:cNvGraphicFramePr>
            <a:graphicFrameLocks noGrp="1"/>
          </p:cNvGraphicFramePr>
          <p:nvPr/>
        </p:nvGraphicFramePr>
        <p:xfrm>
          <a:off x="285720" y="2071678"/>
          <a:ext cx="3429024" cy="2624535"/>
        </p:xfrm>
        <a:graphic>
          <a:graphicData uri="http://schemas.openxmlformats.org/drawingml/2006/table">
            <a:tbl>
              <a:tblPr/>
              <a:tblGrid>
                <a:gridCol w="3429024"/>
              </a:tblGrid>
              <a:tr h="2624535">
                <a:tc>
                  <a:txBody>
                    <a:bodyPr/>
                    <a:lstStyle/>
                    <a:p>
                      <a:pPr marL="219710" algn="l">
                        <a:lnSpc>
                          <a:spcPct val="107000"/>
                        </a:lnSpc>
                        <a:spcAft>
                          <a:spcPts val="800"/>
                        </a:spcAft>
                      </a:pPr>
                      <a:r>
                        <a:rPr lang="kk-KZ" sz="2000" i="1" dirty="0">
                          <a:latin typeface="Times New Roman"/>
                          <a:ea typeface="Calibri"/>
                          <a:cs typeface="Times New Roman"/>
                        </a:rPr>
                        <a:t>Альфред  Херши және Марта Чейздің Т2 фагіне және E.colі-ге жасаған эксперименттерінің сызбасы</a:t>
                      </a:r>
                      <a:endParaRPr lang="ru-RU" sz="2000" dirty="0">
                        <a:latin typeface="Calibri"/>
                        <a:ea typeface="Calibri"/>
                        <a:cs typeface="Times New Roman"/>
                      </a:endParaRPr>
                    </a:p>
                  </a:txBody>
                  <a:tcPr marL="114300" marR="114300" marT="0" marB="0">
                    <a:lnL>
                      <a:noFill/>
                    </a:lnL>
                    <a:lnR>
                      <a:noFill/>
                    </a:lnR>
                    <a:lnT>
                      <a:noFill/>
                    </a:lnT>
                    <a:lnB>
                      <a:noFill/>
                    </a:lnB>
                  </a:tcPr>
                </a:tc>
              </a:tr>
            </a:tbl>
          </a:graphicData>
        </a:graphic>
      </p:graphicFrame>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0" y="0"/>
            <a:ext cx="9144001" cy="6858000"/>
          </a:xfrm>
          <a:prstGeom prst="rect">
            <a:avLst/>
          </a:prstGeom>
          <a:noFill/>
          <a:ln w="9525">
            <a:noFill/>
            <a:miter lim="800000"/>
            <a:headEnd/>
            <a:tailEnd/>
          </a:ln>
        </p:spPr>
      </p:pic>
      <p:sp>
        <p:nvSpPr>
          <p:cNvPr id="3" name="Заголовок 1"/>
          <p:cNvSpPr txBox="1">
            <a:spLocks/>
          </p:cNvSpPr>
          <p:nvPr/>
        </p:nvSpPr>
        <p:spPr>
          <a:xfrm>
            <a:off x="714348" y="428604"/>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kk-KZ" sz="4400" b="1" i="0" u="none" strike="noStrike" kern="1200" cap="none" spc="0" normalizeH="0" baseline="0" noProof="0" dirty="0" smtClean="0">
                <a:ln>
                  <a:noFill/>
                </a:ln>
                <a:solidFill>
                  <a:schemeClr val="accent1">
                    <a:lumMod val="60000"/>
                    <a:lumOff val="40000"/>
                  </a:schemeClr>
                </a:solidFill>
                <a:effectLst>
                  <a:outerShdw blurRad="38100" dist="38100" dir="2700000" algn="tl">
                    <a:srgbClr val="000000">
                      <a:alpha val="43137"/>
                    </a:srgbClr>
                  </a:outerShdw>
                </a:effectLst>
                <a:uLnTx/>
                <a:uFillTx/>
                <a:latin typeface="+mj-lt"/>
                <a:ea typeface="+mj-ea"/>
                <a:cs typeface="+mj-cs"/>
              </a:rPr>
              <a:t>ДНҚ репликациясы</a:t>
            </a:r>
            <a:endParaRPr kumimoji="0" lang="ru-RU" sz="4400" b="0" i="0" u="none" strike="noStrike" kern="1200" cap="none" spc="0" normalizeH="0" baseline="0" noProof="0" dirty="0">
              <a:ln>
                <a:noFill/>
              </a:ln>
              <a:solidFill>
                <a:schemeClr val="accent1">
                  <a:lumMod val="60000"/>
                  <a:lumOff val="40000"/>
                </a:schemeClr>
              </a:solidFill>
              <a:effectLst>
                <a:outerShdw blurRad="38100" dist="38100" dir="2700000" algn="tl">
                  <a:srgbClr val="000000">
                    <a:alpha val="43137"/>
                  </a:srgbClr>
                </a:outerShdw>
              </a:effectLst>
              <a:uLnTx/>
              <a:uFillTx/>
              <a:latin typeface="+mj-lt"/>
              <a:ea typeface="+mj-ea"/>
              <a:cs typeface="+mj-cs"/>
            </a:endParaRPr>
          </a:p>
        </p:txBody>
      </p:sp>
      <p:sp>
        <p:nvSpPr>
          <p:cNvPr id="4" name="Содержимое 2"/>
          <p:cNvSpPr txBox="1">
            <a:spLocks/>
          </p:cNvSpPr>
          <p:nvPr/>
        </p:nvSpPr>
        <p:spPr>
          <a:xfrm>
            <a:off x="457200" y="1785926"/>
            <a:ext cx="8229600" cy="4523434"/>
          </a:xfrm>
          <a:prstGeom prst="rect">
            <a:avLst/>
          </a:prstGeom>
        </p:spPr>
        <p:txBody>
          <a:bodyPr>
            <a:normAutofit fontScale="850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kk-KZ" sz="3200" b="0" i="0" u="none" strike="noStrike" kern="1200" cap="none" spc="0" normalizeH="0" baseline="0" noProof="0" dirty="0" smtClean="0">
                <a:ln>
                  <a:noFill/>
                </a:ln>
                <a:solidFill>
                  <a:schemeClr val="tx1"/>
                </a:solidFill>
                <a:effectLst/>
                <a:uLnTx/>
                <a:uFillTx/>
                <a:latin typeface="+mn-lt"/>
                <a:ea typeface="+mn-ea"/>
                <a:cs typeface="+mn-cs"/>
              </a:rPr>
              <a:t>Уотсонмен және Крикпен ұсынылған екі спираль түріндегі ДНҚ құрылымының моделінің тартымды ерекшеліктерінің бірі, оның бір мезгілде, ДНҚ репликациясының қандай тәсілмен болатындығын көрсете алатындығында. Уотсон және Крик, спираль құрайтын екі тізбектің, тарқатыла және бөліне алатындығы жөнінде болжам білдірді; сонымен қатар олар, негіздердің жұптасу жолы арқылы, нуклеотидтердің комплементарлық тізбекшесі қосылатын, матрица ретінде қызмет атқарады. Осылайша ДНҚ-ның әр бастапқы молекуласынан, бірдей құрылымды екі көшірме пайда болады.</a:t>
            </a:r>
            <a:endParaRPr kumimoji="0" lang="ru-RU"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ru-RU"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0" y="0"/>
            <a:ext cx="9144001" cy="6858000"/>
          </a:xfrm>
          <a:prstGeom prst="rect">
            <a:avLst/>
          </a:prstGeom>
          <a:noFill/>
          <a:ln w="9525">
            <a:noFill/>
            <a:miter lim="800000"/>
            <a:headEnd/>
            <a:tailEnd/>
          </a:ln>
        </p:spPr>
      </p:pic>
      <p:graphicFrame>
        <p:nvGraphicFramePr>
          <p:cNvPr id="3" name="Таблица 2"/>
          <p:cNvGraphicFramePr>
            <a:graphicFrameLocks noGrp="1"/>
          </p:cNvGraphicFramePr>
          <p:nvPr/>
        </p:nvGraphicFramePr>
        <p:xfrm>
          <a:off x="323528" y="1196752"/>
          <a:ext cx="8640960" cy="5472608"/>
        </p:xfrm>
        <a:graphic>
          <a:graphicData uri="http://schemas.openxmlformats.org/drawingml/2006/table">
            <a:tbl>
              <a:tblPr/>
              <a:tblGrid>
                <a:gridCol w="8640960"/>
              </a:tblGrid>
              <a:tr h="5472608">
                <a:tc>
                  <a:txBody>
                    <a:bodyPr/>
                    <a:lstStyle/>
                    <a:p>
                      <a:pPr marL="219710" algn="just">
                        <a:lnSpc>
                          <a:spcPct val="107000"/>
                        </a:lnSpc>
                        <a:spcAft>
                          <a:spcPts val="800"/>
                        </a:spcAft>
                      </a:pPr>
                      <a:r>
                        <a:rPr lang="kk-KZ" sz="1400" dirty="0">
                          <a:latin typeface="+mj-lt"/>
                          <a:ea typeface="Calibri"/>
                          <a:cs typeface="Times New Roman"/>
                        </a:rPr>
                        <a:t>1956 жылы Корнбергке матрица ретінде жалғыз ДНҚ тізбегін қолдана отырып,  ДНҚ молекуласының синтезін пробиркада көрсетуге мүмкіндік туды. Корнберг </a:t>
                      </a:r>
                      <a:r>
                        <a:rPr lang="kk-KZ" sz="1400" b="1" dirty="0">
                          <a:latin typeface="+mj-lt"/>
                          <a:ea typeface="Calibri"/>
                          <a:cs typeface="Times New Roman"/>
                        </a:rPr>
                        <a:t>E.coli</a:t>
                      </a:r>
                      <a:r>
                        <a:rPr lang="kk-KZ" sz="1400" dirty="0">
                          <a:latin typeface="+mj-lt"/>
                          <a:ea typeface="Calibri"/>
                          <a:cs typeface="Times New Roman"/>
                        </a:rPr>
                        <a:t>-ден ДНҚ комплементарлы тізбегі түзілу арқылы, энергия көзі түрінде АТФ болған кезде, бір-бірімен бос нуклеотидтер байланыстыра алатын ферменттерді бөліп алды және тазалады. Ол бұл ферментті </a:t>
                      </a:r>
                      <a:r>
                        <a:rPr lang="kk-KZ" sz="1400" b="1" dirty="0">
                          <a:latin typeface="+mj-lt"/>
                          <a:ea typeface="Calibri"/>
                          <a:cs typeface="Times New Roman"/>
                        </a:rPr>
                        <a:t>ДНҚ</a:t>
                      </a:r>
                      <a:r>
                        <a:rPr lang="kk-KZ" sz="1400" dirty="0">
                          <a:latin typeface="+mj-lt"/>
                          <a:ea typeface="Calibri"/>
                          <a:cs typeface="Times New Roman"/>
                        </a:rPr>
                        <a:t>-</a:t>
                      </a:r>
                      <a:r>
                        <a:rPr lang="kk-KZ" sz="1400" b="1" dirty="0">
                          <a:latin typeface="+mj-lt"/>
                          <a:ea typeface="Calibri"/>
                          <a:cs typeface="Times New Roman"/>
                        </a:rPr>
                        <a:t>полимераза</a:t>
                      </a:r>
                      <a:r>
                        <a:rPr lang="kk-KZ" sz="1400" dirty="0">
                          <a:latin typeface="+mj-lt"/>
                          <a:ea typeface="Calibri"/>
                          <a:cs typeface="Times New Roman"/>
                        </a:rPr>
                        <a:t> деп атады. Алдағы эксперименттердің көрсетуі бойынша, жасушада қолданылатын нуклеотидтер құрамында екі қосымша фосфаттық топтар бар. Ол нуклеотидтерді белсендендіреді. Әр нуклеотидтің, ДНҚ-ның өсіп жатқан тізбегіне бекітілуіне қарай, екі қосымша фосфаттық топтар жұлынады.  Бұдан босап шыққан энергия, қалған нуклеотидтің фосфаттық тобымен бірге, көршілес нуклеотид молекуласындағы секер қалдығымен байланыс құру үшін пайдаланылады.  Репликация процесі 23.20. суретінде көрсетілген. Ол </a:t>
                      </a:r>
                      <a:r>
                        <a:rPr lang="kk-KZ" sz="1400" b="1" dirty="0">
                          <a:latin typeface="+mj-lt"/>
                          <a:ea typeface="Calibri"/>
                          <a:cs typeface="Times New Roman"/>
                        </a:rPr>
                        <a:t>геликаза</a:t>
                      </a:r>
                      <a:r>
                        <a:rPr lang="kk-KZ" sz="1400" dirty="0">
                          <a:latin typeface="+mj-lt"/>
                          <a:ea typeface="Calibri"/>
                          <a:cs typeface="Times New Roman"/>
                        </a:rPr>
                        <a:t> ферментімен басқарылатын, ДНҚ-ның екі спиралінің тарқатылуынан басталады. Содан соң ДНҚ-полимераза біртізбекшелі ДНҚ-ға бекітіледі және тізбек бойымен жылжи бастайды. Ол кезекті ДНҚ тізбегіндегі негізге дейін жеткен сайын, бос нуклеотидтер тізбекке жақындайды және олардың құрамында комплементарлық негізі бар түрі, олармен сутектік байланыс түзеді. Бос нуклеотид алдыңғы нуклеотидке қосылғанға дейін осы тәсілмен жаңа ДНҚ тізбегін өсіру арқылы,орнында ферментпен ұсталып алынады. Бұл өсу тек қана 5’→3’ бағытында жүруі мүмкін. 23.20. суретінде көруге болатындай, ДНҚ полимераза, тарқатылатын фермент бағытымен бір бағытта қозғалатын болғандықтан, бұл бір ғана ДНҚ тізбегінің үздіксіз көшірмеленуінің мүмкіндігін білдіреді. Бұл процессті </a:t>
                      </a:r>
                      <a:r>
                        <a:rPr lang="kk-KZ" sz="1400" b="1" dirty="0">
                          <a:latin typeface="+mj-lt"/>
                          <a:ea typeface="Calibri"/>
                          <a:cs typeface="Times New Roman"/>
                        </a:rPr>
                        <a:t>үздіксіз</a:t>
                      </a:r>
                      <a:r>
                        <a:rPr lang="kk-KZ" sz="1400" dirty="0">
                          <a:latin typeface="+mj-lt"/>
                          <a:ea typeface="Calibri"/>
                          <a:cs typeface="Times New Roman"/>
                        </a:rPr>
                        <a:t> </a:t>
                      </a:r>
                      <a:r>
                        <a:rPr lang="kk-KZ" sz="1400" b="1" dirty="0">
                          <a:latin typeface="+mj-lt"/>
                          <a:ea typeface="Calibri"/>
                          <a:cs typeface="Times New Roman"/>
                        </a:rPr>
                        <a:t>репликация</a:t>
                      </a:r>
                      <a:r>
                        <a:rPr lang="kk-KZ" sz="1400" dirty="0">
                          <a:latin typeface="+mj-lt"/>
                          <a:ea typeface="Calibri"/>
                          <a:cs typeface="Times New Roman"/>
                        </a:rPr>
                        <a:t> деп атайды. Басқа тізбектің көшірмеленуі әр кезде қайтадан басталуы керек, себебі ДНҚ- полимераза тарқатылатын ферменттен  5’→3’ бағытында алшақтау керек. Нәтижесінде, тізбекте кішкене арақашықтықтықтар пайда болады, себебі ДНҚ-полимераза жаңадан синтезделген бір ДНҚ аймағының 3’-ұшын, келесісінің 5’-ұшымен байланыстыра алмайды. Бұл арақашықтықтарды жою үшін, ДНҚ-лигаза деп аталатын басқа фермент қажет. Мұндай репликацияны </a:t>
                      </a:r>
                      <a:r>
                        <a:rPr lang="kk-KZ" sz="1400" b="1" dirty="0">
                          <a:latin typeface="+mj-lt"/>
                          <a:ea typeface="Calibri"/>
                          <a:cs typeface="Times New Roman"/>
                        </a:rPr>
                        <a:t>үзілісті</a:t>
                      </a:r>
                      <a:r>
                        <a:rPr lang="kk-KZ" sz="1400" dirty="0">
                          <a:latin typeface="+mj-lt"/>
                          <a:ea typeface="Calibri"/>
                          <a:cs typeface="Times New Roman"/>
                        </a:rPr>
                        <a:t> деп атайды.</a:t>
                      </a:r>
                      <a:endParaRPr lang="ru-RU" sz="1400" dirty="0">
                        <a:latin typeface="+mj-lt"/>
                        <a:ea typeface="Calibri"/>
                        <a:cs typeface="Times New Roman"/>
                      </a:endParaRPr>
                    </a:p>
                  </a:txBody>
                  <a:tcPr marL="114300" marR="114300" marT="0" marB="0">
                    <a:lnL>
                      <a:noFill/>
                    </a:lnL>
                    <a:lnR>
                      <a:noFill/>
                    </a:lnR>
                    <a:lnT>
                      <a:noFill/>
                    </a:lnT>
                    <a:lnB>
                      <a:noFill/>
                    </a:lnB>
                  </a:tcPr>
                </a:tc>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0" y="0"/>
            <a:ext cx="9144001" cy="6858000"/>
          </a:xfrm>
          <a:prstGeom prst="rect">
            <a:avLst/>
          </a:prstGeom>
          <a:noFill/>
          <a:ln w="9525">
            <a:noFill/>
            <a:miter lim="800000"/>
            <a:headEnd/>
            <a:tailEnd/>
          </a:ln>
        </p:spPr>
      </p:pic>
      <p:pic>
        <p:nvPicPr>
          <p:cNvPr id="4" name="Рисунок 3"/>
          <p:cNvPicPr/>
          <p:nvPr/>
        </p:nvPicPr>
        <p:blipFill>
          <a:blip r:embed="rId3" cstate="print"/>
          <a:srcRect b="32175"/>
          <a:stretch>
            <a:fillRect/>
          </a:stretch>
        </p:blipFill>
        <p:spPr bwMode="auto">
          <a:xfrm>
            <a:off x="571472" y="1214422"/>
            <a:ext cx="4572032" cy="5286412"/>
          </a:xfrm>
          <a:prstGeom prst="rect">
            <a:avLst/>
          </a:prstGeom>
          <a:noFill/>
        </p:spPr>
      </p:pic>
      <p:graphicFrame>
        <p:nvGraphicFramePr>
          <p:cNvPr id="5" name="Таблица 4"/>
          <p:cNvGraphicFramePr>
            <a:graphicFrameLocks noGrp="1"/>
          </p:cNvGraphicFramePr>
          <p:nvPr/>
        </p:nvGraphicFramePr>
        <p:xfrm>
          <a:off x="5214942" y="1071546"/>
          <a:ext cx="2643206" cy="5218430"/>
        </p:xfrm>
        <a:graphic>
          <a:graphicData uri="http://schemas.openxmlformats.org/drawingml/2006/table">
            <a:tbl>
              <a:tblPr/>
              <a:tblGrid>
                <a:gridCol w="2643206"/>
              </a:tblGrid>
              <a:tr h="4429156">
                <a:tc>
                  <a:txBody>
                    <a:bodyPr/>
                    <a:lstStyle/>
                    <a:p>
                      <a:pPr algn="l">
                        <a:lnSpc>
                          <a:spcPct val="107000"/>
                        </a:lnSpc>
                        <a:spcAft>
                          <a:spcPts val="800"/>
                        </a:spcAft>
                        <a:tabLst>
                          <a:tab pos="1292225" algn="l"/>
                        </a:tabLst>
                      </a:pPr>
                      <a:r>
                        <a:rPr lang="kk-KZ" sz="1600" b="1" i="1" dirty="0" smtClean="0">
                          <a:latin typeface="Times New Roman" pitchFamily="18" charset="0"/>
                          <a:ea typeface="Calibri"/>
                          <a:cs typeface="Times New Roman" pitchFamily="18" charset="0"/>
                        </a:rPr>
                        <a:t>Адам  кариограммасы(ер адамдікі). Өлшемдері бойынша топтарға бөлінген аутосомалар(жыныссыз хромосомалар). Жыныстық хромосомалар бөлек топқа  белгілінген Х-аналық, Y-аталық.Адам жасушасы 22  жұп аутосома және бір жұп жыныстық хромосо-малардан тұрады. Аутосомалар құрамындағы  гендерді, аутосомды деп, ал жыныстық хромосомалар құрамындағы гендерді, жыныстық байланысты деп  атайды.</a:t>
                      </a:r>
                      <a:endParaRPr lang="ru-RU" sz="1600" b="1" dirty="0">
                        <a:latin typeface="Times New Roman" pitchFamily="18" charset="0"/>
                        <a:ea typeface="Calibri"/>
                        <a:cs typeface="Times New Roman" pitchFamily="18" charset="0"/>
                      </a:endParaRPr>
                    </a:p>
                  </a:txBody>
                  <a:tcPr marL="114300" marR="114300" marT="0" marB="0">
                    <a:lnL>
                      <a:noFill/>
                    </a:lnL>
                    <a:lnR>
                      <a:noFill/>
                    </a:lnR>
                    <a:lnT>
                      <a:noFill/>
                    </a:lnT>
                    <a:lnB>
                      <a:noFill/>
                    </a:lnB>
                  </a:tcPr>
                </a:tc>
              </a:tr>
            </a:tbl>
          </a:graphicData>
        </a:graphic>
      </p:graphicFrame>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0" y="0"/>
            <a:ext cx="9144001" cy="6858000"/>
          </a:xfrm>
          <a:prstGeom prst="rect">
            <a:avLst/>
          </a:prstGeom>
          <a:noFill/>
          <a:ln w="9525">
            <a:noFill/>
            <a:miter lim="800000"/>
            <a:headEnd/>
            <a:tailEnd/>
          </a:ln>
        </p:spPr>
      </p:pic>
      <p:sp>
        <p:nvSpPr>
          <p:cNvPr id="3" name="Заголовок 1"/>
          <p:cNvSpPr txBox="1">
            <a:spLocks/>
          </p:cNvSpPr>
          <p:nvPr/>
        </p:nvSpPr>
        <p:spPr>
          <a:xfrm>
            <a:off x="714348" y="428604"/>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ru-RU" sz="4400" b="0" i="0" u="none" strike="noStrike" kern="1200" cap="none" spc="0" normalizeH="0" baseline="0" noProof="0" dirty="0">
              <a:ln>
                <a:noFill/>
              </a:ln>
              <a:solidFill>
                <a:schemeClr val="accent1">
                  <a:lumMod val="60000"/>
                  <a:lumOff val="40000"/>
                </a:schemeClr>
              </a:solidFill>
              <a:effectLst>
                <a:outerShdw blurRad="38100" dist="38100" dir="2700000" algn="tl">
                  <a:srgbClr val="000000">
                    <a:alpha val="43137"/>
                  </a:srgbClr>
                </a:outerShdw>
              </a:effectLst>
              <a:uLnTx/>
              <a:uFillTx/>
              <a:latin typeface="+mj-lt"/>
              <a:ea typeface="+mj-ea"/>
              <a:cs typeface="+mj-cs"/>
            </a:endParaRPr>
          </a:p>
        </p:txBody>
      </p:sp>
      <p:graphicFrame>
        <p:nvGraphicFramePr>
          <p:cNvPr id="4" name="Таблица 3"/>
          <p:cNvGraphicFramePr>
            <a:graphicFrameLocks noGrp="1"/>
          </p:cNvGraphicFramePr>
          <p:nvPr/>
        </p:nvGraphicFramePr>
        <p:xfrm>
          <a:off x="1979712" y="548680"/>
          <a:ext cx="6696744" cy="1369695"/>
        </p:xfrm>
        <a:graphic>
          <a:graphicData uri="http://schemas.openxmlformats.org/drawingml/2006/table">
            <a:tbl>
              <a:tblPr/>
              <a:tblGrid>
                <a:gridCol w="6696744"/>
              </a:tblGrid>
              <a:tr h="1152128">
                <a:tc>
                  <a:txBody>
                    <a:bodyPr/>
                    <a:lstStyle/>
                    <a:p>
                      <a:pPr marL="219710" algn="l">
                        <a:lnSpc>
                          <a:spcPct val="107000"/>
                        </a:lnSpc>
                        <a:spcAft>
                          <a:spcPts val="800"/>
                        </a:spcAft>
                      </a:pPr>
                      <a:r>
                        <a:rPr lang="kk-KZ" sz="2800" i="1" dirty="0">
                          <a:solidFill>
                            <a:schemeClr val="accent1">
                              <a:lumMod val="60000"/>
                              <a:lumOff val="40000"/>
                            </a:schemeClr>
                          </a:solidFill>
                          <a:effectLst>
                            <a:outerShdw blurRad="38100" dist="38100" dir="2700000" algn="tl">
                              <a:srgbClr val="000000">
                                <a:alpha val="43137"/>
                              </a:srgbClr>
                            </a:outerShdw>
                          </a:effectLst>
                          <a:latin typeface="Arial"/>
                          <a:ea typeface="Calibri"/>
                          <a:cs typeface="Times New Roman"/>
                        </a:rPr>
                        <a:t>Жартылай консервативті репликация механизмінің пайдасына ақпараттар</a:t>
                      </a:r>
                      <a:endParaRPr lang="ru-RU" sz="2800" dirty="0">
                        <a:solidFill>
                          <a:schemeClr val="accent1">
                            <a:lumMod val="60000"/>
                            <a:lumOff val="40000"/>
                          </a:schemeClr>
                        </a:solidFill>
                        <a:effectLst>
                          <a:outerShdw blurRad="38100" dist="38100" dir="2700000" algn="tl">
                            <a:srgbClr val="000000">
                              <a:alpha val="43137"/>
                            </a:srgbClr>
                          </a:outerShdw>
                        </a:effectLst>
                        <a:latin typeface="Calibri"/>
                        <a:ea typeface="Calibri"/>
                        <a:cs typeface="Times New Roman"/>
                      </a:endParaRPr>
                    </a:p>
                  </a:txBody>
                  <a:tcPr marL="114300" marR="114300" marT="0" marB="0">
                    <a:lnL>
                      <a:noFill/>
                    </a:lnL>
                    <a:lnR>
                      <a:noFill/>
                    </a:lnR>
                    <a:lnT>
                      <a:noFill/>
                    </a:lnT>
                    <a:lnB>
                      <a:noFill/>
                    </a:lnB>
                  </a:tcPr>
                </a:tc>
              </a:tr>
            </a:tbl>
          </a:graphicData>
        </a:graphic>
      </p:graphicFrame>
      <p:graphicFrame>
        <p:nvGraphicFramePr>
          <p:cNvPr id="5" name="Таблица 4"/>
          <p:cNvGraphicFramePr>
            <a:graphicFrameLocks noGrp="1"/>
          </p:cNvGraphicFramePr>
          <p:nvPr/>
        </p:nvGraphicFramePr>
        <p:xfrm>
          <a:off x="395536" y="1953228"/>
          <a:ext cx="8568952" cy="4644124"/>
        </p:xfrm>
        <a:graphic>
          <a:graphicData uri="http://schemas.openxmlformats.org/drawingml/2006/table">
            <a:tbl>
              <a:tblPr/>
              <a:tblGrid>
                <a:gridCol w="8568952"/>
              </a:tblGrid>
              <a:tr h="4644124">
                <a:tc>
                  <a:txBody>
                    <a:bodyPr/>
                    <a:lstStyle/>
                    <a:p>
                      <a:pPr marL="219710" algn="just">
                        <a:lnSpc>
                          <a:spcPct val="107000"/>
                        </a:lnSpc>
                        <a:spcAft>
                          <a:spcPts val="800"/>
                        </a:spcAft>
                      </a:pPr>
                      <a:r>
                        <a:rPr lang="kk-KZ" sz="1600" dirty="0">
                          <a:latin typeface="+mj-lt"/>
                          <a:ea typeface="Calibri"/>
                          <a:cs typeface="Times New Roman"/>
                        </a:rPr>
                        <a:t>ДНҚ репликациясының Уотсонмен және Крикпен ұсынылған </a:t>
                      </a:r>
                      <a:r>
                        <a:rPr lang="kk-KZ" sz="1600" dirty="0" smtClean="0">
                          <a:latin typeface="+mj-lt"/>
                          <a:ea typeface="Calibri"/>
                          <a:cs typeface="Times New Roman"/>
                        </a:rPr>
                        <a:t>тәсілі</a:t>
                      </a:r>
                      <a:r>
                        <a:rPr lang="kk-KZ" sz="1600" dirty="0">
                          <a:latin typeface="+mj-lt"/>
                          <a:ea typeface="Calibri"/>
                          <a:cs typeface="Times New Roman"/>
                        </a:rPr>
                        <a:t>, осы кезде әр жаңа екі спираль, бастапқы екі ДНҚ спиралі тізбегінің екеуінің біреуін сақтайтын болғандықтан, </a:t>
                      </a:r>
                      <a:r>
                        <a:rPr lang="kk-KZ" sz="1600" b="1" dirty="0">
                          <a:latin typeface="+mj-lt"/>
                          <a:ea typeface="Calibri"/>
                          <a:cs typeface="Times New Roman"/>
                        </a:rPr>
                        <a:t>жартылай</a:t>
                      </a:r>
                      <a:r>
                        <a:rPr lang="kk-KZ" sz="1600" dirty="0">
                          <a:latin typeface="+mj-lt"/>
                          <a:ea typeface="Calibri"/>
                          <a:cs typeface="Times New Roman"/>
                        </a:rPr>
                        <a:t> </a:t>
                      </a:r>
                      <a:r>
                        <a:rPr lang="kk-KZ" sz="1600" b="1" dirty="0">
                          <a:latin typeface="+mj-lt"/>
                          <a:ea typeface="Calibri"/>
                          <a:cs typeface="Times New Roman"/>
                        </a:rPr>
                        <a:t>консервативті</a:t>
                      </a:r>
                      <a:r>
                        <a:rPr lang="kk-KZ" sz="1600" dirty="0">
                          <a:latin typeface="+mj-lt"/>
                          <a:ea typeface="Calibri"/>
                          <a:cs typeface="Times New Roman"/>
                        </a:rPr>
                        <a:t> </a:t>
                      </a:r>
                      <a:r>
                        <a:rPr lang="kk-KZ" sz="1600" b="1" dirty="0">
                          <a:latin typeface="+mj-lt"/>
                          <a:ea typeface="Calibri"/>
                          <a:cs typeface="Times New Roman"/>
                        </a:rPr>
                        <a:t>репликация</a:t>
                      </a:r>
                      <a:r>
                        <a:rPr lang="kk-KZ" sz="1600" dirty="0">
                          <a:latin typeface="+mj-lt"/>
                          <a:ea typeface="Calibri"/>
                          <a:cs typeface="Times New Roman"/>
                        </a:rPr>
                        <a:t> атымен белгілі. Бұл механизм 1958 жылы Мезелсонмен және Стальмен классикалық эксперименттер сериясында алынған ақпараттарға негізделген.  </a:t>
                      </a:r>
                      <a:r>
                        <a:rPr lang="kk-KZ" sz="1600" b="1" dirty="0">
                          <a:latin typeface="+mj-lt"/>
                          <a:ea typeface="Calibri"/>
                          <a:cs typeface="Times New Roman"/>
                        </a:rPr>
                        <a:t>E.coli</a:t>
                      </a:r>
                      <a:r>
                        <a:rPr lang="kk-KZ" sz="1600" dirty="0">
                          <a:latin typeface="+mj-lt"/>
                          <a:ea typeface="Calibri"/>
                          <a:cs typeface="Times New Roman"/>
                        </a:rPr>
                        <a:t> жасушасы құрамында бір сақина тәріздес хромосома бар; бұл жасушаларды көптеген ұрпақтар ағымында, құрамында ауыр азот(15N) изотопы бар ортада өсіру кезінде, олардың барлық ДНҚ-счы осы изотоппен таңбаланған болып шықты. Таңбаланған ДНҚ-сы бар жасушаларды, құрамында қарапайым азот изотопы бар 14N бар ортаға ауыстырды.  </a:t>
                      </a:r>
                      <a:r>
                        <a:rPr lang="kk-KZ" sz="1600" b="1" dirty="0">
                          <a:latin typeface="+mj-lt"/>
                          <a:ea typeface="Calibri"/>
                          <a:cs typeface="Times New Roman"/>
                        </a:rPr>
                        <a:t>E.coli</a:t>
                      </a:r>
                      <a:r>
                        <a:rPr lang="kk-KZ" sz="1600" dirty="0">
                          <a:latin typeface="+mj-lt"/>
                          <a:ea typeface="Calibri"/>
                          <a:cs typeface="Times New Roman"/>
                        </a:rPr>
                        <a:t> генерациясы уақытына сәйкес келетін (50мин 36ᵒС)</a:t>
                      </a:r>
                      <a:r>
                        <a:rPr lang="kk-KZ" sz="1600" dirty="0">
                          <a:solidFill>
                            <a:srgbClr val="000000"/>
                          </a:solidFill>
                          <a:latin typeface="+mj-lt"/>
                          <a:ea typeface="Calibri"/>
                          <a:cs typeface="Times New Roman"/>
                        </a:rPr>
                        <a:t>—бір жасушалық бөлінуге және бір ДНҚ репликациясына қажетті уақыттың жылдамдығы өткеннен кейін,—жасуша үлгілерін таңдайды, олардан ДНҚ-ны бөледі және 20 сағ ішінде 40000g-та, цезий хлориді( CsCl) ерітіндісінде центрифугалайды(орталықтан тебу). Сонымен қатар ауыр CsCl молекулалары, пробирканың жоғарғы жағынан  түбіне дейін өсетін тығыздық градиентін қалыптастыра отырып, тұна бастайды</a:t>
                      </a:r>
                      <a:r>
                        <a:rPr lang="kk-KZ" sz="1600" dirty="0">
                          <a:latin typeface="+mj-lt"/>
                          <a:ea typeface="Calibri"/>
                          <a:cs typeface="Times New Roman"/>
                        </a:rPr>
                        <a:t>.</a:t>
                      </a:r>
                      <a:r>
                        <a:rPr lang="kk-KZ" sz="1600" dirty="0">
                          <a:solidFill>
                            <a:srgbClr val="000000"/>
                          </a:solidFill>
                          <a:latin typeface="+mj-lt"/>
                          <a:ea typeface="Calibri"/>
                          <a:cs typeface="Times New Roman"/>
                        </a:rPr>
                        <a:t> ДНҚ тығыздығы  CsCl ерітіндісінің тығыздығына тең деңгейге жиналады. Ультрафиолеттегі зерттеулер кезінде, орталықтан тепкіш пробиркадағы ДНҚ, тар жолақ түрінде болады. </a:t>
                      </a:r>
                      <a:r>
                        <a:rPr lang="kk-KZ" sz="1600" dirty="0" smtClean="0">
                          <a:solidFill>
                            <a:srgbClr val="000000"/>
                          </a:solidFill>
                          <a:latin typeface="+mj-lt"/>
                          <a:ea typeface="Calibri"/>
                          <a:cs typeface="Times New Roman"/>
                        </a:rPr>
                        <a:t>Бұл </a:t>
                      </a:r>
                      <a:r>
                        <a:rPr lang="kk-KZ" sz="1600" dirty="0">
                          <a:solidFill>
                            <a:srgbClr val="000000"/>
                          </a:solidFill>
                          <a:latin typeface="+mj-lt"/>
                          <a:ea typeface="Calibri"/>
                          <a:cs typeface="Times New Roman"/>
                        </a:rPr>
                        <a:t>эксперименттер ДНҚ репликациясы жартылай консервативті тәсілмен болатындығын көрсетті.</a:t>
                      </a:r>
                      <a:endParaRPr lang="ru-RU" sz="1600" dirty="0">
                        <a:latin typeface="+mj-lt"/>
                        <a:ea typeface="Calibri"/>
                        <a:cs typeface="Times New Roman"/>
                      </a:endParaRPr>
                    </a:p>
                  </a:txBody>
                  <a:tcPr marL="114300" marR="114300" marT="0" marB="0">
                    <a:lnL>
                      <a:noFill/>
                    </a:lnL>
                    <a:lnR>
                      <a:noFill/>
                    </a:lnR>
                    <a:lnT>
                      <a:noFill/>
                    </a:lnT>
                    <a:lnB>
                      <a:noFill/>
                    </a:lnB>
                  </a:tcPr>
                </a:tc>
              </a:tr>
            </a:tbl>
          </a:graphicData>
        </a:graphic>
      </p:graphicFrame>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cstate="print"/>
          <a:srcRect/>
          <a:stretch>
            <a:fillRect/>
          </a:stretch>
        </p:blipFill>
        <p:spPr bwMode="auto">
          <a:xfrm>
            <a:off x="-1" y="0"/>
            <a:ext cx="9144001" cy="6858000"/>
          </a:xfrm>
          <a:prstGeom prst="rect">
            <a:avLst/>
          </a:prstGeom>
          <a:noFill/>
          <a:ln w="9525">
            <a:noFill/>
            <a:miter lim="800000"/>
            <a:headEnd/>
            <a:tailEnd/>
          </a:ln>
        </p:spPr>
      </p:pic>
      <p:sp>
        <p:nvSpPr>
          <p:cNvPr id="3338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333825" name="Object 1"/>
          <p:cNvGraphicFramePr>
            <a:graphicFrameLocks noChangeAspect="1"/>
          </p:cNvGraphicFramePr>
          <p:nvPr/>
        </p:nvGraphicFramePr>
        <p:xfrm>
          <a:off x="4283968" y="260648"/>
          <a:ext cx="4647803" cy="6336704"/>
        </p:xfrm>
        <a:graphic>
          <a:graphicData uri="http://schemas.openxmlformats.org/presentationml/2006/ole">
            <p:oleObj spid="_x0000_s333825" name="Точечный рисунок" r:id="rId4" imgW="3572374" imgH="4590476" progId="Paint.Picture">
              <p:embed/>
            </p:oleObj>
          </a:graphicData>
        </a:graphic>
      </p:graphicFrame>
      <p:sp>
        <p:nvSpPr>
          <p:cNvPr id="5" name="Прямоугольник 4"/>
          <p:cNvSpPr/>
          <p:nvPr/>
        </p:nvSpPr>
        <p:spPr>
          <a:xfrm>
            <a:off x="467544" y="1988840"/>
            <a:ext cx="3600400" cy="2031325"/>
          </a:xfrm>
          <a:prstGeom prst="rect">
            <a:avLst/>
          </a:prstGeom>
        </p:spPr>
        <p:txBody>
          <a:bodyPr wrap="square">
            <a:spAutoFit/>
          </a:bodyPr>
          <a:lstStyle/>
          <a:p>
            <a:r>
              <a:rPr lang="kk-KZ" i="1" dirty="0" smtClean="0"/>
              <a:t>ДНҚ репликациясы. Басты принциптер көрсетілген, оңайлатылған сызба. Репликацияда сызбада көрсетілмегенбасқа да ферменттер және молекулалар қатысады.</a:t>
            </a:r>
            <a:endParaRPr lang="ru-RU" dirty="0"/>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cstate="print"/>
          <a:srcRect/>
          <a:stretch>
            <a:fillRect/>
          </a:stretch>
        </p:blipFill>
        <p:spPr bwMode="auto">
          <a:xfrm>
            <a:off x="0" y="0"/>
            <a:ext cx="9144001" cy="6858000"/>
          </a:xfrm>
          <a:prstGeom prst="rect">
            <a:avLst/>
          </a:prstGeom>
          <a:noFill/>
          <a:ln w="9525">
            <a:noFill/>
            <a:miter lim="800000"/>
            <a:headEnd/>
            <a:tailEnd/>
          </a:ln>
        </p:spPr>
      </p:pic>
      <p:sp>
        <p:nvSpPr>
          <p:cNvPr id="3348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334849" name="Object 1"/>
          <p:cNvGraphicFramePr>
            <a:graphicFrameLocks noChangeAspect="1"/>
          </p:cNvGraphicFramePr>
          <p:nvPr/>
        </p:nvGraphicFramePr>
        <p:xfrm>
          <a:off x="2339752" y="332656"/>
          <a:ext cx="6336704" cy="4320480"/>
        </p:xfrm>
        <a:graphic>
          <a:graphicData uri="http://schemas.openxmlformats.org/presentationml/2006/ole">
            <p:oleObj spid="_x0000_s334849" name="Точечный рисунок" r:id="rId4" imgW="3723810" imgH="2876190" progId="Paint.Picture">
              <p:embed/>
            </p:oleObj>
          </a:graphicData>
        </a:graphic>
      </p:graphicFrame>
      <p:graphicFrame>
        <p:nvGraphicFramePr>
          <p:cNvPr id="5" name="Таблица 4"/>
          <p:cNvGraphicFramePr>
            <a:graphicFrameLocks noGrp="1"/>
          </p:cNvGraphicFramePr>
          <p:nvPr/>
        </p:nvGraphicFramePr>
        <p:xfrm>
          <a:off x="323528" y="4797152"/>
          <a:ext cx="8208912" cy="1080120"/>
        </p:xfrm>
        <a:graphic>
          <a:graphicData uri="http://schemas.openxmlformats.org/drawingml/2006/table">
            <a:tbl>
              <a:tblPr/>
              <a:tblGrid>
                <a:gridCol w="8208912"/>
              </a:tblGrid>
              <a:tr h="1080120">
                <a:tc>
                  <a:txBody>
                    <a:bodyPr/>
                    <a:lstStyle/>
                    <a:p>
                      <a:pPr marR="177800" algn="just">
                        <a:lnSpc>
                          <a:spcPct val="100000"/>
                        </a:lnSpc>
                        <a:spcBef>
                          <a:spcPts val="15300"/>
                        </a:spcBef>
                        <a:spcAft>
                          <a:spcPts val="0"/>
                        </a:spcAft>
                      </a:pPr>
                      <a:r>
                        <a:rPr lang="kk-KZ" sz="1600" i="0" u="none" strike="noStrike" spc="-15" dirty="0">
                          <a:solidFill>
                            <a:srgbClr val="000000"/>
                          </a:solidFill>
                          <a:latin typeface="+mj-lt"/>
                          <a:ea typeface="Times New Roman"/>
                          <a:cs typeface="Times New Roman"/>
                        </a:rPr>
                        <a:t>Мезелсон мен Стальдың эксперименттернәтижәтижелері және олардың интерпретациясы. Орталықтан тепкіш пробиркадағы ДНҚ сызығының ені, әр түрлердегі ДНҚ молекуласының қатынас мөлшерін көрсетеді. В пробиркасындағы сызықтаренінің қатынасы 1:1, ал Г пробиркасында 3:1.</a:t>
                      </a:r>
                      <a:endParaRPr lang="ru-RU" sz="1600" i="1" spc="-10" dirty="0">
                        <a:latin typeface="+mj-lt"/>
                        <a:ea typeface="Times New Roman"/>
                      </a:endParaRPr>
                    </a:p>
                  </a:txBody>
                  <a:tcPr marL="114300" marR="114300" marT="0" marB="0">
                    <a:lnL>
                      <a:noFill/>
                    </a:lnL>
                    <a:lnR>
                      <a:noFill/>
                    </a:lnR>
                    <a:lnT>
                      <a:noFill/>
                    </a:lnT>
                    <a:lnB>
                      <a:noFill/>
                    </a:lnB>
                  </a:tcPr>
                </a:tc>
              </a:tr>
            </a:tbl>
          </a:graphicData>
        </a:graphic>
      </p:graphicFrame>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cstate="print"/>
          <a:srcRect/>
          <a:stretch>
            <a:fillRect/>
          </a:stretch>
        </p:blipFill>
        <p:spPr bwMode="auto">
          <a:xfrm>
            <a:off x="0" y="0"/>
            <a:ext cx="9144001" cy="6858000"/>
          </a:xfrm>
          <a:prstGeom prst="rect">
            <a:avLst/>
          </a:prstGeom>
          <a:noFill/>
          <a:ln w="9525">
            <a:noFill/>
            <a:miter lim="800000"/>
            <a:headEnd/>
            <a:tailEnd/>
          </a:ln>
        </p:spPr>
      </p:pic>
      <p:sp>
        <p:nvSpPr>
          <p:cNvPr id="33587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335873" name="Object 1"/>
          <p:cNvGraphicFramePr>
            <a:graphicFrameLocks noChangeAspect="1"/>
          </p:cNvGraphicFramePr>
          <p:nvPr/>
        </p:nvGraphicFramePr>
        <p:xfrm>
          <a:off x="3707904" y="332656"/>
          <a:ext cx="5184576" cy="6048672"/>
        </p:xfrm>
        <a:graphic>
          <a:graphicData uri="http://schemas.openxmlformats.org/presentationml/2006/ole">
            <p:oleObj spid="_x0000_s335873" name="Точечный рисунок" r:id="rId4" imgW="3238952" imgH="3486637" progId="Paint.Picture">
              <p:embed/>
            </p:oleObj>
          </a:graphicData>
        </a:graphic>
      </p:graphicFrame>
      <p:sp>
        <p:nvSpPr>
          <p:cNvPr id="5" name="Прямоугольник 4"/>
          <p:cNvSpPr/>
          <p:nvPr/>
        </p:nvSpPr>
        <p:spPr>
          <a:xfrm>
            <a:off x="467544" y="2420888"/>
            <a:ext cx="2880320" cy="923330"/>
          </a:xfrm>
          <a:prstGeom prst="rect">
            <a:avLst/>
          </a:prstGeom>
        </p:spPr>
        <p:txBody>
          <a:bodyPr wrap="square">
            <a:spAutoFit/>
          </a:bodyPr>
          <a:lstStyle/>
          <a:p>
            <a:r>
              <a:rPr lang="kk-KZ" i="1" dirty="0" smtClean="0"/>
              <a:t>ДНҚ репликациясының үш теориясын түсіндіретін сызба</a:t>
            </a:r>
            <a:endParaRPr lang="ru-RU" dirty="0"/>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0" y="0"/>
            <a:ext cx="9144001" cy="6858000"/>
          </a:xfrm>
          <a:prstGeom prst="rect">
            <a:avLst/>
          </a:prstGeom>
          <a:noFill/>
          <a:ln w="9525">
            <a:noFill/>
            <a:miter lim="800000"/>
            <a:headEnd/>
            <a:tailEnd/>
          </a:ln>
        </p:spPr>
      </p:pic>
      <p:sp>
        <p:nvSpPr>
          <p:cNvPr id="3" name="Заголовок 1"/>
          <p:cNvSpPr txBox="1">
            <a:spLocks/>
          </p:cNvSpPr>
          <p:nvPr/>
        </p:nvSpPr>
        <p:spPr>
          <a:xfrm>
            <a:off x="457200" y="274638"/>
            <a:ext cx="8229600" cy="1511288"/>
          </a:xfrm>
          <a:prstGeom prst="rect">
            <a:avLst/>
          </a:prstGeom>
        </p:spPr>
        <p:txBody>
          <a:bodyPr>
            <a:normAutofit/>
          </a:bodyPr>
          <a:lstStyle/>
          <a:p>
            <a:pPr marL="0" marR="0" lvl="2" indent="0" algn="ctr" defTabSz="914400" rtl="0" eaLnBrk="1" fontAlgn="auto" latinLnBrk="0" hangingPunct="1">
              <a:lnSpc>
                <a:spcPct val="100000"/>
              </a:lnSpc>
              <a:spcBef>
                <a:spcPct val="0"/>
              </a:spcBef>
              <a:spcAft>
                <a:spcPts val="0"/>
              </a:spcAft>
              <a:buClrTx/>
              <a:buSzTx/>
              <a:buFontTx/>
              <a:buNone/>
              <a:tabLst/>
              <a:defRPr/>
            </a:pPr>
            <a:r>
              <a:rPr kumimoji="0" lang="kk-KZ" sz="4000" b="1" i="1" u="none" strike="noStrike" kern="0" cap="none" spc="0" normalizeH="0" baseline="0" noProof="0" dirty="0" smtClean="0">
                <a:ln>
                  <a:noFill/>
                </a:ln>
                <a:solidFill>
                  <a:schemeClr val="accent1">
                    <a:lumMod val="60000"/>
                    <a:lumOff val="40000"/>
                  </a:schemeClr>
                </a:solidFill>
                <a:effectLst>
                  <a:outerShdw blurRad="38100" dist="38100" dir="2700000" algn="tl">
                    <a:srgbClr val="000000">
                      <a:alpha val="43137"/>
                    </a:srgbClr>
                  </a:outerShdw>
                </a:effectLst>
                <a:uLnTx/>
                <a:uFillTx/>
                <a:latin typeface="+mj-lt"/>
              </a:rPr>
              <a:t> Ген табиғаты</a:t>
            </a:r>
            <a:br>
              <a:rPr kumimoji="0" lang="kk-KZ" sz="4000" b="1" i="1" u="none" strike="noStrike" kern="0" cap="none" spc="0" normalizeH="0" baseline="0" noProof="0" dirty="0" smtClean="0">
                <a:ln>
                  <a:noFill/>
                </a:ln>
                <a:solidFill>
                  <a:schemeClr val="accent1">
                    <a:lumMod val="60000"/>
                    <a:lumOff val="40000"/>
                  </a:schemeClr>
                </a:solidFill>
                <a:effectLst>
                  <a:outerShdw blurRad="38100" dist="38100" dir="2700000" algn="tl">
                    <a:srgbClr val="000000">
                      <a:alpha val="43137"/>
                    </a:srgbClr>
                  </a:outerShdw>
                </a:effectLst>
                <a:uLnTx/>
                <a:uFillTx/>
                <a:latin typeface="+mj-lt"/>
              </a:rPr>
            </a:br>
            <a:r>
              <a:rPr kumimoji="0" lang="kk-KZ" sz="4000" b="1" i="1" u="none" strike="noStrike" kern="0" cap="none" spc="0" normalizeH="0" baseline="0" noProof="0" dirty="0" smtClean="0">
                <a:ln>
                  <a:noFill/>
                </a:ln>
                <a:solidFill>
                  <a:schemeClr val="accent1">
                    <a:lumMod val="60000"/>
                    <a:lumOff val="40000"/>
                  </a:schemeClr>
                </a:solidFill>
                <a:effectLst>
                  <a:outerShdw blurRad="38100" dist="38100" dir="2700000" algn="tl">
                    <a:srgbClr val="000000">
                      <a:alpha val="43137"/>
                    </a:srgbClr>
                  </a:outerShdw>
                </a:effectLst>
                <a:uLnTx/>
                <a:uFillTx/>
                <a:latin typeface="+mj-lt"/>
              </a:rPr>
              <a:t>Ген дегеніміз не?</a:t>
            </a:r>
            <a:endParaRPr kumimoji="0" lang="ru-RU" sz="4000" b="0" i="1" u="none" strike="noStrike" kern="0" cap="none" spc="0" normalizeH="0" baseline="0" noProof="0" dirty="0">
              <a:ln>
                <a:noFill/>
              </a:ln>
              <a:solidFill>
                <a:schemeClr val="accent1">
                  <a:lumMod val="60000"/>
                  <a:lumOff val="40000"/>
                </a:schemeClr>
              </a:solidFill>
              <a:effectLst>
                <a:outerShdw blurRad="38100" dist="38100" dir="2700000" algn="tl">
                  <a:srgbClr val="000000">
                    <a:alpha val="43137"/>
                  </a:srgbClr>
                </a:outerShdw>
              </a:effectLst>
              <a:uLnTx/>
              <a:uFillTx/>
              <a:latin typeface="+mj-lt"/>
            </a:endParaRPr>
          </a:p>
        </p:txBody>
      </p:sp>
      <p:sp>
        <p:nvSpPr>
          <p:cNvPr id="4" name="Содержимое 2"/>
          <p:cNvSpPr txBox="1">
            <a:spLocks/>
          </p:cNvSpPr>
          <p:nvPr/>
        </p:nvSpPr>
        <p:spPr>
          <a:xfrm>
            <a:off x="457200" y="1928802"/>
            <a:ext cx="8229600" cy="4380558"/>
          </a:xfrm>
          <a:prstGeom prst="rect">
            <a:avLst/>
          </a:prstGeom>
        </p:spPr>
        <p:txBody>
          <a:bodyPr>
            <a:normAutofit fontScale="925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kk-KZ" sz="3200" b="0" i="0" u="none" strike="noStrike" kern="1200" cap="none" spc="0" normalizeH="0" baseline="0" noProof="0" smtClean="0">
                <a:ln>
                  <a:noFill/>
                </a:ln>
                <a:solidFill>
                  <a:schemeClr val="tx1"/>
                </a:solidFill>
                <a:effectLst/>
                <a:uLnTx/>
                <a:uFillTx/>
                <a:latin typeface="+mn-lt"/>
                <a:ea typeface="+mn-ea"/>
                <a:cs typeface="+mn-cs"/>
              </a:rPr>
              <a:t>1866 жылы Мендель, ағзаның белгілері ол «элемент» деп атаған, тұқымқуалайтын бірліктермен анықталады деген болжам айтты. Кейіннен оларды </a:t>
            </a:r>
            <a:r>
              <a:rPr kumimoji="0" lang="kk-KZ" sz="3200" b="1" i="0" u="none" strike="noStrike" kern="1200" cap="none" spc="0" normalizeH="0" baseline="0" noProof="0" smtClean="0">
                <a:ln>
                  <a:noFill/>
                </a:ln>
                <a:solidFill>
                  <a:schemeClr val="tx1"/>
                </a:solidFill>
                <a:effectLst/>
                <a:uLnTx/>
                <a:uFillTx/>
                <a:latin typeface="+mn-lt"/>
                <a:ea typeface="+mn-ea"/>
                <a:cs typeface="+mn-cs"/>
              </a:rPr>
              <a:t>ген</a:t>
            </a:r>
            <a:r>
              <a:rPr kumimoji="0" lang="kk-KZ" sz="3200" b="0" i="0" u="none" strike="noStrike" kern="1200" cap="none" spc="0" normalizeH="0" baseline="0" noProof="0" smtClean="0">
                <a:ln>
                  <a:noFill/>
                </a:ln>
                <a:solidFill>
                  <a:schemeClr val="tx1"/>
                </a:solidFill>
                <a:effectLst/>
                <a:uLnTx/>
                <a:uFillTx/>
                <a:latin typeface="+mn-lt"/>
                <a:ea typeface="+mn-ea"/>
                <a:cs typeface="+mn-cs"/>
              </a:rPr>
              <a:t> деп атай бастады, және олардың гендерді ұрпақтан –ұрпаққа беретін хромосомаларда орналасқандығы көрсетілді. Сондықтан да Мендель, генді </a:t>
            </a:r>
            <a:r>
              <a:rPr kumimoji="0" lang="kk-KZ" sz="3200" b="1" i="0" u="none" strike="noStrike" kern="1200" cap="none" spc="0" normalizeH="0" baseline="0" noProof="0" smtClean="0">
                <a:ln>
                  <a:noFill/>
                </a:ln>
                <a:solidFill>
                  <a:schemeClr val="tx1"/>
                </a:solidFill>
                <a:effectLst/>
                <a:uLnTx/>
                <a:uFillTx/>
                <a:latin typeface="+mn-lt"/>
                <a:ea typeface="+mn-ea"/>
                <a:cs typeface="+mn-cs"/>
              </a:rPr>
              <a:t>тұқымқуалаушылық</a:t>
            </a:r>
            <a:r>
              <a:rPr kumimoji="0" lang="kk-KZ" sz="3200" b="0" i="0" u="none" strike="noStrike" kern="1200" cap="none" spc="0" normalizeH="0" baseline="0" noProof="0" smtClean="0">
                <a:ln>
                  <a:noFill/>
                </a:ln>
                <a:solidFill>
                  <a:schemeClr val="tx1"/>
                </a:solidFill>
                <a:effectLst/>
                <a:uLnTx/>
                <a:uFillTx/>
                <a:latin typeface="+mn-lt"/>
                <a:ea typeface="+mn-ea"/>
                <a:cs typeface="+mn-cs"/>
              </a:rPr>
              <a:t> </a:t>
            </a:r>
            <a:r>
              <a:rPr kumimoji="0" lang="kk-KZ" sz="3200" b="1" i="0" u="none" strike="noStrike" kern="1200" cap="none" spc="0" normalizeH="0" baseline="0" noProof="0" smtClean="0">
                <a:ln>
                  <a:noFill/>
                </a:ln>
                <a:solidFill>
                  <a:schemeClr val="tx1"/>
                </a:solidFill>
                <a:effectLst/>
                <a:uLnTx/>
                <a:uFillTx/>
                <a:latin typeface="+mn-lt"/>
                <a:ea typeface="+mn-ea"/>
                <a:cs typeface="+mn-cs"/>
              </a:rPr>
              <a:t>бірлігі</a:t>
            </a:r>
            <a:r>
              <a:rPr kumimoji="0" lang="kk-KZ" sz="3200" b="0" i="0" u="none" strike="noStrike" kern="1200" cap="none" spc="0" normalizeH="0" baseline="0" noProof="0" smtClean="0">
                <a:ln>
                  <a:noFill/>
                </a:ln>
                <a:solidFill>
                  <a:schemeClr val="tx1"/>
                </a:solidFill>
                <a:effectLst/>
                <a:uLnTx/>
                <a:uFillTx/>
                <a:latin typeface="+mn-lt"/>
                <a:ea typeface="+mn-ea"/>
                <a:cs typeface="+mn-cs"/>
              </a:rPr>
              <a:t> ретінде анықтауы мүмкін еді.  Бұл түгелдей келісуге боларлық анықтама, бірақ бұл бізге геннің физикалық табиғаты туралы еш нәрсе айтпайды.</a:t>
            </a:r>
            <a:endParaRPr kumimoji="0" lang="ru-RU" sz="3200" b="0" i="0" u="none" strike="noStrike" kern="1200" cap="none" spc="0" normalizeH="0" baseline="0" noProof="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ru-RU"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0" y="0"/>
            <a:ext cx="9144001" cy="6858000"/>
          </a:xfrm>
          <a:prstGeom prst="rect">
            <a:avLst/>
          </a:prstGeom>
          <a:noFill/>
          <a:ln w="9525">
            <a:noFill/>
            <a:miter lim="800000"/>
            <a:headEnd/>
            <a:tailEnd/>
          </a:ln>
        </p:spPr>
      </p:pic>
      <p:sp>
        <p:nvSpPr>
          <p:cNvPr id="3" name="Заголовок 1"/>
          <p:cNvSpPr txBox="1">
            <a:spLocks/>
          </p:cNvSpPr>
          <p:nvPr/>
        </p:nvSpPr>
        <p:spPr>
          <a:xfrm>
            <a:off x="2071670" y="274638"/>
            <a:ext cx="6615130" cy="1725602"/>
          </a:xfrm>
          <a:prstGeom prst="rect">
            <a:avLst/>
          </a:prstGeom>
        </p:spPr>
        <p:txBody>
          <a:bodyP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kk-KZ" sz="4400" b="1" i="1" u="none" strike="noStrike" kern="1200" cap="none" spc="0" normalizeH="0" baseline="0" noProof="0" dirty="0" smtClean="0">
                <a:ln>
                  <a:noFill/>
                </a:ln>
                <a:solidFill>
                  <a:schemeClr val="accent1">
                    <a:lumMod val="60000"/>
                    <a:lumOff val="40000"/>
                  </a:schemeClr>
                </a:solidFill>
                <a:effectLst>
                  <a:outerShdw blurRad="38100" dist="38100" dir="2700000" algn="tl">
                    <a:srgbClr val="000000">
                      <a:alpha val="43137"/>
                    </a:srgbClr>
                  </a:outerShdw>
                </a:effectLst>
                <a:uLnTx/>
                <a:uFillTx/>
                <a:latin typeface="+mj-lt"/>
                <a:ea typeface="+mj-ea"/>
                <a:cs typeface="+mj-cs"/>
              </a:rPr>
              <a:t>РЕКОМБИНАЦИЯ БІРЛІГІ РЕТІНДЕГІ ГЕН.</a:t>
            </a:r>
            <a:r>
              <a:rPr kumimoji="0" lang="kk-KZ" sz="4400" b="0" i="1" u="none" strike="noStrike" kern="1200" cap="none" spc="0" normalizeH="0" baseline="0" noProof="0" dirty="0" smtClean="0">
                <a:ln>
                  <a:noFill/>
                </a:ln>
                <a:solidFill>
                  <a:schemeClr val="accent1">
                    <a:lumMod val="60000"/>
                    <a:lumOff val="40000"/>
                  </a:schemeClr>
                </a:solidFill>
                <a:effectLst>
                  <a:outerShdw blurRad="38100" dist="38100" dir="2700000" algn="tl">
                    <a:srgbClr val="000000">
                      <a:alpha val="43137"/>
                    </a:srgbClr>
                  </a:outerShdw>
                </a:effectLst>
                <a:uLnTx/>
                <a:uFillTx/>
                <a:latin typeface="+mj-lt"/>
                <a:ea typeface="+mj-ea"/>
                <a:cs typeface="+mj-cs"/>
              </a:rPr>
              <a:t> </a:t>
            </a:r>
            <a:endParaRPr kumimoji="0" lang="ru-RU" sz="4400" b="0" i="1" u="none" strike="noStrike" kern="1200" cap="none" spc="0" normalizeH="0" baseline="0" noProof="0" dirty="0">
              <a:ln>
                <a:noFill/>
              </a:ln>
              <a:solidFill>
                <a:schemeClr val="accent1">
                  <a:lumMod val="60000"/>
                  <a:lumOff val="40000"/>
                </a:schemeClr>
              </a:solidFill>
              <a:effectLst>
                <a:outerShdw blurRad="38100" dist="38100" dir="2700000" algn="tl">
                  <a:srgbClr val="000000">
                    <a:alpha val="43137"/>
                  </a:srgbClr>
                </a:outerShdw>
              </a:effectLst>
              <a:uLnTx/>
              <a:uFillTx/>
              <a:latin typeface="+mj-lt"/>
              <a:ea typeface="+mj-ea"/>
              <a:cs typeface="+mj-cs"/>
            </a:endParaRPr>
          </a:p>
        </p:txBody>
      </p:sp>
      <p:sp>
        <p:nvSpPr>
          <p:cNvPr id="4" name="Содержимое 2"/>
          <p:cNvSpPr txBox="1">
            <a:spLocks/>
          </p:cNvSpPr>
          <p:nvPr/>
        </p:nvSpPr>
        <p:spPr>
          <a:xfrm>
            <a:off x="457200" y="2071678"/>
            <a:ext cx="8229600" cy="4237682"/>
          </a:xfrm>
          <a:prstGeom prst="rect">
            <a:avLst/>
          </a:prstGeom>
        </p:spPr>
        <p:txBody>
          <a:bodyPr>
            <a:normAutofit lnSpcReduction="1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kk-KZ" sz="3200" b="0" i="0" u="none" strike="noStrike" kern="1200" cap="none" spc="0" normalizeH="0" baseline="0" noProof="0" smtClean="0">
                <a:ln>
                  <a:noFill/>
                </a:ln>
                <a:solidFill>
                  <a:schemeClr val="tx1"/>
                </a:solidFill>
                <a:effectLst/>
                <a:uLnTx/>
                <a:uFillTx/>
                <a:latin typeface="+mn-lt"/>
                <a:ea typeface="+mn-ea"/>
                <a:cs typeface="+mn-cs"/>
              </a:rPr>
              <a:t>Морган өзінің</a:t>
            </a:r>
            <a:r>
              <a:rPr kumimoji="0" lang="kk-KZ" sz="3200" b="1" i="0" u="none" strike="noStrike" kern="1200" cap="none" spc="0" normalizeH="0" baseline="0" noProof="0" smtClean="0">
                <a:ln>
                  <a:noFill/>
                </a:ln>
                <a:solidFill>
                  <a:schemeClr val="tx1"/>
                </a:solidFill>
                <a:effectLst/>
                <a:uLnTx/>
                <a:uFillTx/>
                <a:latin typeface="+mn-lt"/>
                <a:ea typeface="+mn-ea"/>
                <a:cs typeface="+mn-cs"/>
              </a:rPr>
              <a:t> Drosophila</a:t>
            </a:r>
            <a:r>
              <a:rPr kumimoji="0" lang="kk-KZ" sz="3200" b="0" i="0" u="none" strike="noStrike" kern="1200" cap="none" spc="0" normalizeH="0" baseline="0" noProof="0" smtClean="0">
                <a:ln>
                  <a:noFill/>
                </a:ln>
                <a:solidFill>
                  <a:schemeClr val="tx1"/>
                </a:solidFill>
                <a:effectLst/>
                <a:uLnTx/>
                <a:uFillTx/>
                <a:latin typeface="+mn-lt"/>
                <a:ea typeface="+mn-ea"/>
                <a:cs typeface="+mn-cs"/>
              </a:rPr>
              <a:t>  хромосомдық картасын құрастыру жұмыстарында, </a:t>
            </a:r>
            <a:r>
              <a:rPr kumimoji="0" lang="kk-KZ" sz="3200" b="1" i="0" u="none" strike="noStrike" kern="1200" cap="none" spc="0" normalizeH="0" baseline="0" noProof="0" smtClean="0">
                <a:ln>
                  <a:noFill/>
                </a:ln>
                <a:solidFill>
                  <a:schemeClr val="tx1"/>
                </a:solidFill>
                <a:effectLst/>
                <a:uLnTx/>
                <a:uFillTx/>
                <a:latin typeface="+mn-lt"/>
                <a:ea typeface="+mn-ea"/>
                <a:cs typeface="+mn-cs"/>
              </a:rPr>
              <a:t>ген-кроссинговер нәтижесінде оған қосылатын аймақтардан бөлектенуі мүмкін, хромосоманың ең қысқа аймағы</a:t>
            </a:r>
            <a:r>
              <a:rPr kumimoji="0" lang="kk-KZ" sz="3200" b="0" i="0" u="none" strike="noStrike" kern="1200" cap="none" spc="0" normalizeH="0" baseline="0" noProof="0" smtClean="0">
                <a:ln>
                  <a:noFill/>
                </a:ln>
                <a:solidFill>
                  <a:schemeClr val="tx1"/>
                </a:solidFill>
                <a:effectLst/>
                <a:uLnTx/>
                <a:uFillTx/>
                <a:latin typeface="+mn-lt"/>
                <a:ea typeface="+mn-ea"/>
                <a:cs typeface="+mn-cs"/>
              </a:rPr>
              <a:t> екендігін жазбаша таратты. Осы анықтамаға сәйкес, ген, ағзаның белгілі бір белгісін анықтайтын, әлдебір нақты хромосома кесіндісін көрсетеді.</a:t>
            </a:r>
            <a:endParaRPr kumimoji="0" lang="ru-RU"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0" y="0"/>
            <a:ext cx="9144001" cy="6858000"/>
          </a:xfrm>
          <a:prstGeom prst="rect">
            <a:avLst/>
          </a:prstGeom>
          <a:noFill/>
          <a:ln w="9525">
            <a:noFill/>
            <a:miter lim="800000"/>
            <a:headEnd/>
            <a:tailEnd/>
          </a:ln>
        </p:spPr>
      </p:pic>
      <p:sp>
        <p:nvSpPr>
          <p:cNvPr id="3" name="Заголовок 1"/>
          <p:cNvSpPr txBox="1">
            <a:spLocks/>
          </p:cNvSpPr>
          <p:nvPr/>
        </p:nvSpPr>
        <p:spPr>
          <a:xfrm>
            <a:off x="1714480" y="500042"/>
            <a:ext cx="7143800" cy="1143000"/>
          </a:xfrm>
          <a:prstGeom prst="rect">
            <a:avLst/>
          </a:prstGeom>
        </p:spPr>
        <p:txBody>
          <a:bodyPr>
            <a:normAutofit fontScale="90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kk-KZ" sz="4400" b="1" i="1" u="none" strike="noStrike" kern="1200" cap="none" spc="0" normalizeH="0" baseline="0" noProof="0" dirty="0" smtClean="0">
                <a:ln>
                  <a:noFill/>
                </a:ln>
                <a:solidFill>
                  <a:schemeClr val="accent1">
                    <a:lumMod val="60000"/>
                    <a:lumOff val="40000"/>
                  </a:schemeClr>
                </a:solidFill>
                <a:effectLst>
                  <a:outerShdw blurRad="38100" dist="38100" dir="2700000" algn="tl">
                    <a:srgbClr val="000000">
                      <a:alpha val="43137"/>
                    </a:srgbClr>
                  </a:outerShdw>
                </a:effectLst>
                <a:uLnTx/>
                <a:uFillTx/>
                <a:latin typeface="+mj-lt"/>
                <a:ea typeface="+mj-ea"/>
                <a:cs typeface="+mj-cs"/>
              </a:rPr>
              <a:t>ФУНКЦИЯ БІРЛІГІ РЕТІНДЕГІ ГЕН. </a:t>
            </a:r>
            <a:endParaRPr kumimoji="0" lang="ru-RU" sz="4400" b="0" i="1" u="none" strike="noStrike" kern="1200" cap="none" spc="0" normalizeH="0" baseline="0" noProof="0" dirty="0">
              <a:ln>
                <a:noFill/>
              </a:ln>
              <a:solidFill>
                <a:schemeClr val="accent1">
                  <a:lumMod val="60000"/>
                  <a:lumOff val="40000"/>
                </a:schemeClr>
              </a:solidFill>
              <a:effectLst>
                <a:outerShdw blurRad="38100" dist="38100" dir="2700000" algn="tl">
                  <a:srgbClr val="000000">
                    <a:alpha val="43137"/>
                  </a:srgbClr>
                </a:outerShdw>
              </a:effectLst>
              <a:uLnTx/>
              <a:uFillTx/>
              <a:latin typeface="+mj-lt"/>
              <a:ea typeface="+mj-ea"/>
              <a:cs typeface="+mj-cs"/>
            </a:endParaRPr>
          </a:p>
        </p:txBody>
      </p:sp>
      <p:sp>
        <p:nvSpPr>
          <p:cNvPr id="4" name="Содержимое 2"/>
          <p:cNvSpPr txBox="1">
            <a:spLocks/>
          </p:cNvSpPr>
          <p:nvPr/>
        </p:nvSpPr>
        <p:spPr>
          <a:xfrm>
            <a:off x="142844" y="1714488"/>
            <a:ext cx="8858312" cy="4929222"/>
          </a:xfrm>
          <a:prstGeom prst="rect">
            <a:avLst/>
          </a:prstGeom>
        </p:spPr>
        <p:txBody>
          <a:bodyPr>
            <a:normAutofit fontScale="85000" lnSpcReduction="1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kk-KZ" sz="3200" b="0" i="0" u="none" strike="noStrike" kern="1200" cap="none" spc="0" normalizeH="0" baseline="0" noProof="0" dirty="0" smtClean="0">
                <a:ln>
                  <a:noFill/>
                </a:ln>
                <a:solidFill>
                  <a:schemeClr val="tx1"/>
                </a:solidFill>
                <a:effectLst/>
                <a:uLnTx/>
                <a:uFillTx/>
                <a:latin typeface="+mn-lt"/>
                <a:ea typeface="+mn-ea"/>
                <a:cs typeface="+mn-cs"/>
              </a:rPr>
              <a:t>Гендердің, ағзаның құрылымдық, физиологиялық және биохимиялық белгілерін анықтайтындығы белгілі болғандықтан, </a:t>
            </a:r>
            <a:r>
              <a:rPr kumimoji="0" lang="kk-KZ" sz="3200" b="1" i="0" u="none" strike="noStrike" kern="1200" cap="none" spc="0" normalizeH="0" baseline="0" noProof="0" dirty="0" smtClean="0">
                <a:ln>
                  <a:noFill/>
                </a:ln>
                <a:solidFill>
                  <a:schemeClr val="tx1"/>
                </a:solidFill>
                <a:effectLst/>
                <a:uLnTx/>
                <a:uFillTx/>
                <a:latin typeface="+mn-lt"/>
                <a:ea typeface="+mn-ea"/>
                <a:cs typeface="+mn-cs"/>
              </a:rPr>
              <a:t>белгілі өнім синтезіне жағдай туғызатын</a:t>
            </a:r>
            <a:r>
              <a:rPr kumimoji="0" lang="kk-KZ" sz="3200" b="0" i="0" u="none" strike="noStrike" kern="1200" cap="none" spc="0" normalizeH="0" baseline="0" noProof="0" dirty="0" smtClean="0">
                <a:ln>
                  <a:noFill/>
                </a:ln>
                <a:solidFill>
                  <a:schemeClr val="tx1"/>
                </a:solidFill>
                <a:effectLst/>
                <a:uLnTx/>
                <a:uFillTx/>
                <a:latin typeface="+mn-lt"/>
                <a:ea typeface="+mn-ea"/>
                <a:cs typeface="+mn-cs"/>
              </a:rPr>
              <a:t>, </a:t>
            </a:r>
            <a:r>
              <a:rPr kumimoji="0" lang="kk-KZ" sz="3200" b="1" i="0" u="none" strike="noStrike" kern="1200" cap="none" spc="0" normalizeH="0" baseline="0" noProof="0" dirty="0" smtClean="0">
                <a:ln>
                  <a:noFill/>
                </a:ln>
                <a:solidFill>
                  <a:schemeClr val="tx1"/>
                </a:solidFill>
                <a:effectLst/>
                <a:uLnTx/>
                <a:uFillTx/>
                <a:latin typeface="+mn-lt"/>
                <a:ea typeface="+mn-ea"/>
                <a:cs typeface="+mn-cs"/>
              </a:rPr>
              <a:t>хромосоманың</a:t>
            </a:r>
            <a:r>
              <a:rPr kumimoji="0" lang="kk-KZ" sz="3200" b="0" i="0" u="none" strike="noStrike" kern="1200" cap="none" spc="0" normalizeH="0" baseline="0" noProof="0" dirty="0" smtClean="0">
                <a:ln>
                  <a:noFill/>
                </a:ln>
                <a:solidFill>
                  <a:schemeClr val="tx1"/>
                </a:solidFill>
                <a:effectLst/>
                <a:uLnTx/>
                <a:uFillTx/>
                <a:latin typeface="+mn-lt"/>
                <a:ea typeface="+mn-ea"/>
                <a:cs typeface="+mn-cs"/>
              </a:rPr>
              <a:t> </a:t>
            </a:r>
            <a:r>
              <a:rPr kumimoji="0" lang="kk-KZ" sz="3200" b="1" i="0" u="none" strike="noStrike" kern="1200" cap="none" spc="0" normalizeH="0" baseline="0" noProof="0" dirty="0" smtClean="0">
                <a:ln>
                  <a:noFill/>
                </a:ln>
                <a:solidFill>
                  <a:schemeClr val="tx1"/>
                </a:solidFill>
                <a:effectLst/>
                <a:uLnTx/>
                <a:uFillTx/>
                <a:latin typeface="+mn-lt"/>
                <a:ea typeface="+mn-ea"/>
                <a:cs typeface="+mn-cs"/>
              </a:rPr>
              <a:t>ең</a:t>
            </a:r>
            <a:r>
              <a:rPr kumimoji="0" lang="kk-KZ" sz="3200" b="0" i="0" u="none" strike="noStrike" kern="1200" cap="none" spc="0" normalizeH="0" baseline="0" noProof="0" dirty="0" smtClean="0">
                <a:ln>
                  <a:noFill/>
                </a:ln>
                <a:solidFill>
                  <a:schemeClr val="tx1"/>
                </a:solidFill>
                <a:effectLst/>
                <a:uLnTx/>
                <a:uFillTx/>
                <a:latin typeface="+mn-lt"/>
                <a:ea typeface="+mn-ea"/>
                <a:cs typeface="+mn-cs"/>
              </a:rPr>
              <a:t> </a:t>
            </a:r>
            <a:r>
              <a:rPr kumimoji="0" lang="kk-KZ" sz="3200" b="1" i="0" u="none" strike="noStrike" kern="1200" cap="none" spc="0" normalizeH="0" baseline="0" noProof="0" dirty="0" smtClean="0">
                <a:ln>
                  <a:noFill/>
                </a:ln>
                <a:solidFill>
                  <a:schemeClr val="tx1"/>
                </a:solidFill>
                <a:effectLst/>
                <a:uLnTx/>
                <a:uFillTx/>
                <a:latin typeface="+mn-lt"/>
                <a:ea typeface="+mn-ea"/>
                <a:cs typeface="+mn-cs"/>
              </a:rPr>
              <a:t>кіші</a:t>
            </a:r>
            <a:r>
              <a:rPr kumimoji="0" lang="kk-KZ" sz="3200" b="0" i="0" u="none" strike="noStrike" kern="1200" cap="none" spc="0" normalizeH="0" baseline="0" noProof="0" dirty="0" smtClean="0">
                <a:ln>
                  <a:noFill/>
                </a:ln>
                <a:solidFill>
                  <a:schemeClr val="tx1"/>
                </a:solidFill>
                <a:effectLst/>
                <a:uLnTx/>
                <a:uFillTx/>
                <a:latin typeface="+mn-lt"/>
                <a:ea typeface="+mn-ea"/>
                <a:cs typeface="+mn-cs"/>
              </a:rPr>
              <a:t> </a:t>
            </a:r>
            <a:r>
              <a:rPr kumimoji="0" lang="kk-KZ" sz="3200" b="1" i="0" u="none" strike="noStrike" kern="1200" cap="none" spc="0" normalizeH="0" baseline="0" noProof="0" dirty="0" smtClean="0">
                <a:ln>
                  <a:noFill/>
                </a:ln>
                <a:solidFill>
                  <a:schemeClr val="tx1"/>
                </a:solidFill>
                <a:effectLst/>
                <a:uLnTx/>
                <a:uFillTx/>
                <a:latin typeface="+mn-lt"/>
                <a:ea typeface="+mn-ea"/>
                <a:cs typeface="+mn-cs"/>
              </a:rPr>
              <a:t>аймағы</a:t>
            </a:r>
            <a:r>
              <a:rPr kumimoji="0" lang="kk-KZ" sz="3200" b="0" i="0" u="none" strike="noStrike" kern="1200" cap="none" spc="0" normalizeH="0" baseline="0" noProof="0" dirty="0" smtClean="0">
                <a:ln>
                  <a:noFill/>
                </a:ln>
                <a:solidFill>
                  <a:schemeClr val="tx1"/>
                </a:solidFill>
                <a:effectLst/>
                <a:uLnTx/>
                <a:uFillTx/>
                <a:latin typeface="+mn-lt"/>
                <a:ea typeface="+mn-ea"/>
                <a:cs typeface="+mn-cs"/>
              </a:rPr>
              <a:t> ретінде, генді анықтау ұсынылды. Енді біз гендердің нәруыз синтезін кодтайтынын</a:t>
            </a:r>
            <a:r>
              <a:rPr kumimoji="0" lang="kk-KZ" sz="3200" b="0" i="0" u="none" strike="noStrike" kern="1200" cap="none" spc="0" normalizeH="0" noProof="0" dirty="0" smtClean="0">
                <a:ln>
                  <a:noFill/>
                </a:ln>
                <a:solidFill>
                  <a:schemeClr val="tx1"/>
                </a:solidFill>
                <a:effectLst/>
                <a:uLnTx/>
                <a:uFillTx/>
                <a:latin typeface="+mn-lt"/>
                <a:ea typeface="+mn-ea"/>
                <a:cs typeface="+mn-cs"/>
              </a:rPr>
              <a:t> </a:t>
            </a:r>
            <a:r>
              <a:rPr kumimoji="0" lang="kk-KZ" sz="3200" b="0" i="0" u="none" strike="noStrike" kern="1200" cap="none" spc="0" normalizeH="0" baseline="0" noProof="0" dirty="0" smtClean="0">
                <a:ln>
                  <a:noFill/>
                </a:ln>
                <a:solidFill>
                  <a:schemeClr val="tx1"/>
                </a:solidFill>
                <a:effectLst/>
                <a:uLnTx/>
                <a:uFillTx/>
                <a:latin typeface="+mn-lt"/>
                <a:ea typeface="+mn-ea"/>
                <a:cs typeface="+mn-cs"/>
              </a:rPr>
              <a:t>білеміз. Сондықтан да генді </a:t>
            </a:r>
            <a:r>
              <a:rPr kumimoji="0" lang="kk-KZ" sz="3200" b="1" i="0" u="none" strike="noStrike" kern="1200" cap="none" spc="0" normalizeH="0" baseline="0" noProof="0" dirty="0" smtClean="0">
                <a:ln>
                  <a:noFill/>
                </a:ln>
                <a:solidFill>
                  <a:schemeClr val="tx1"/>
                </a:solidFill>
                <a:effectLst/>
                <a:uLnTx/>
                <a:uFillTx/>
                <a:latin typeface="+mn-lt"/>
                <a:ea typeface="+mn-ea"/>
                <a:cs typeface="+mn-cs"/>
              </a:rPr>
              <a:t>белгілі нәруызды кодтайтын</a:t>
            </a:r>
            <a:r>
              <a:rPr kumimoji="0" lang="kk-KZ" sz="3200" b="1" i="0" u="none" strike="noStrike" kern="1200" cap="none" spc="0" normalizeH="0" noProof="0" dirty="0" smtClean="0">
                <a:ln>
                  <a:noFill/>
                </a:ln>
                <a:solidFill>
                  <a:schemeClr val="tx1"/>
                </a:solidFill>
                <a:effectLst/>
                <a:uLnTx/>
                <a:uFillTx/>
                <a:latin typeface="+mn-lt"/>
                <a:ea typeface="+mn-ea"/>
                <a:cs typeface="+mn-cs"/>
              </a:rPr>
              <a:t> </a:t>
            </a:r>
            <a:r>
              <a:rPr kumimoji="0" lang="kk-KZ" sz="3200" b="1" i="0" u="none" strike="noStrike" kern="1200" cap="none" spc="0" normalizeH="0" baseline="0" noProof="0" dirty="0" smtClean="0">
                <a:ln>
                  <a:noFill/>
                </a:ln>
                <a:solidFill>
                  <a:schemeClr val="tx1"/>
                </a:solidFill>
                <a:effectLst/>
                <a:uLnTx/>
                <a:uFillTx/>
                <a:latin typeface="+mn-lt"/>
                <a:ea typeface="+mn-ea"/>
                <a:cs typeface="+mn-cs"/>
              </a:rPr>
              <a:t>ДНҚ аймағы</a:t>
            </a:r>
            <a:r>
              <a:rPr kumimoji="0" lang="kk-KZ" sz="3200" b="0" i="0" u="none" strike="noStrike" kern="1200" cap="none" spc="0" normalizeH="0" baseline="0" noProof="0" dirty="0" smtClean="0">
                <a:ln>
                  <a:noFill/>
                </a:ln>
                <a:solidFill>
                  <a:schemeClr val="tx1"/>
                </a:solidFill>
                <a:effectLst/>
                <a:uLnTx/>
                <a:uFillTx/>
                <a:latin typeface="+mn-lt"/>
                <a:ea typeface="+mn-ea"/>
                <a:cs typeface="+mn-cs"/>
              </a:rPr>
              <a:t> ретінде анықтауға болады. Қанша дегенмен, кейбір нәруыздар бір емес, бірнеше полипептидтік тізбектен тұратындықтан, сондықтан да бір генге қарағанда, көбірек кодталатындықтан, бұл анықтаманы, </a:t>
            </a:r>
            <a:r>
              <a:rPr kumimoji="0" lang="kk-KZ" sz="3200" b="1" i="0" u="none" strike="noStrike" kern="1200" cap="none" spc="0" normalizeH="0" baseline="0" noProof="0" dirty="0" smtClean="0">
                <a:ln>
                  <a:noFill/>
                </a:ln>
                <a:solidFill>
                  <a:schemeClr val="tx1"/>
                </a:solidFill>
                <a:effectLst/>
                <a:uLnTx/>
                <a:uFillTx/>
                <a:latin typeface="+mn-lt"/>
                <a:ea typeface="+mn-ea"/>
                <a:cs typeface="+mn-cs"/>
              </a:rPr>
              <a:t>генді нақтыланған полипептидті кодтайтын</a:t>
            </a:r>
            <a:r>
              <a:rPr kumimoji="0" lang="kk-KZ" sz="3200" b="1" i="0" u="none" strike="noStrike" kern="1200" cap="none" spc="0" normalizeH="0" noProof="0" dirty="0" smtClean="0">
                <a:ln>
                  <a:noFill/>
                </a:ln>
                <a:solidFill>
                  <a:schemeClr val="tx1"/>
                </a:solidFill>
                <a:effectLst/>
                <a:uLnTx/>
                <a:uFillTx/>
                <a:latin typeface="+mn-lt"/>
                <a:ea typeface="+mn-ea"/>
                <a:cs typeface="+mn-cs"/>
              </a:rPr>
              <a:t> </a:t>
            </a:r>
            <a:r>
              <a:rPr kumimoji="0" lang="kk-KZ" sz="3200" b="1" i="0" u="none" strike="noStrike" kern="1200" cap="none" spc="0" normalizeH="0" baseline="0" noProof="0" dirty="0" smtClean="0">
                <a:ln>
                  <a:noFill/>
                </a:ln>
                <a:solidFill>
                  <a:schemeClr val="tx1"/>
                </a:solidFill>
                <a:effectLst/>
                <a:uLnTx/>
                <a:uFillTx/>
                <a:latin typeface="+mn-lt"/>
                <a:ea typeface="+mn-ea"/>
                <a:cs typeface="+mn-cs"/>
              </a:rPr>
              <a:t>ДНҚ аймағы </a:t>
            </a:r>
            <a:r>
              <a:rPr kumimoji="0" lang="kk-KZ" sz="3200" b="0" i="0" u="none" strike="noStrike" kern="1200" cap="none" spc="0" normalizeH="0" baseline="0" noProof="0" dirty="0" smtClean="0">
                <a:ln>
                  <a:noFill/>
                </a:ln>
                <a:solidFill>
                  <a:schemeClr val="tx1"/>
                </a:solidFill>
                <a:effectLst/>
                <a:uLnTx/>
                <a:uFillTx/>
                <a:latin typeface="+mn-lt"/>
                <a:ea typeface="+mn-ea"/>
                <a:cs typeface="+mn-cs"/>
              </a:rPr>
              <a:t>деп атап, одан әрі растауға болады.</a:t>
            </a:r>
            <a:endParaRPr kumimoji="0" lang="ru-RU"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0" y="0"/>
            <a:ext cx="9144001" cy="6858000"/>
          </a:xfrm>
          <a:prstGeom prst="rect">
            <a:avLst/>
          </a:prstGeom>
          <a:noFill/>
          <a:ln w="9525">
            <a:noFill/>
            <a:miter lim="800000"/>
            <a:headEnd/>
            <a:tailEnd/>
          </a:ln>
        </p:spPr>
      </p:pic>
      <p:sp>
        <p:nvSpPr>
          <p:cNvPr id="3" name="Заголовок 1"/>
          <p:cNvSpPr txBox="1">
            <a:spLocks/>
          </p:cNvSpPr>
          <p:nvPr/>
        </p:nvSpPr>
        <p:spPr>
          <a:xfrm>
            <a:off x="1357290" y="274638"/>
            <a:ext cx="7329510" cy="1368412"/>
          </a:xfrm>
          <a:prstGeom prst="rect">
            <a:avLst/>
          </a:prstGeom>
        </p:spPr>
        <p:txBody>
          <a:bodyPr>
            <a:normAutofit/>
          </a:bodyPr>
          <a:lstStyle/>
          <a:p>
            <a:pPr marL="0" marR="0" lvl="2" indent="0" algn="ctr" defTabSz="914400" rtl="0" eaLnBrk="1" fontAlgn="auto" latinLnBrk="0" hangingPunct="1">
              <a:lnSpc>
                <a:spcPct val="100000"/>
              </a:lnSpc>
              <a:spcBef>
                <a:spcPct val="0"/>
              </a:spcBef>
              <a:spcAft>
                <a:spcPts val="0"/>
              </a:spcAft>
              <a:buClrTx/>
              <a:buSzTx/>
              <a:buFontTx/>
              <a:buNone/>
              <a:tabLst/>
              <a:defRPr/>
            </a:pPr>
            <a:r>
              <a:rPr kumimoji="0" lang="kk-KZ" sz="3200" b="1" i="1" u="none" strike="noStrike" kern="0" cap="none" spc="0" normalizeH="0" baseline="0" noProof="0" dirty="0" smtClean="0">
                <a:ln>
                  <a:noFill/>
                </a:ln>
                <a:solidFill>
                  <a:schemeClr val="accent1">
                    <a:lumMod val="60000"/>
                    <a:lumOff val="40000"/>
                  </a:schemeClr>
                </a:solidFill>
                <a:effectLst>
                  <a:outerShdw blurRad="38100" dist="38100" dir="2700000" algn="tl">
                    <a:srgbClr val="000000">
                      <a:alpha val="43137"/>
                    </a:srgbClr>
                  </a:outerShdw>
                </a:effectLst>
                <a:uLnTx/>
                <a:uFillTx/>
                <a:latin typeface="+mj-lt"/>
              </a:rPr>
              <a:t>Генетикалық код</a:t>
            </a:r>
            <a:r>
              <a:rPr kumimoji="0" lang="ru-RU" sz="3200" b="1" i="1" u="none" strike="noStrike" kern="0" cap="none" spc="0" normalizeH="0" baseline="0" noProof="0" dirty="0" smtClean="0">
                <a:ln>
                  <a:noFill/>
                </a:ln>
                <a:solidFill>
                  <a:schemeClr val="accent1">
                    <a:lumMod val="60000"/>
                    <a:lumOff val="40000"/>
                  </a:schemeClr>
                </a:solidFill>
                <a:effectLst>
                  <a:outerShdw blurRad="38100" dist="38100" dir="2700000" algn="tl">
                    <a:srgbClr val="000000">
                      <a:alpha val="43137"/>
                    </a:srgbClr>
                  </a:outerShdw>
                </a:effectLst>
                <a:uLnTx/>
                <a:uFillTx/>
                <a:latin typeface="+mj-lt"/>
              </a:rPr>
              <a:t>— </a:t>
            </a:r>
            <a:r>
              <a:rPr kumimoji="0" lang="kk-KZ" sz="3200" b="1" i="1" u="none" strike="noStrike" kern="0" cap="none" spc="0" normalizeH="0" baseline="0" noProof="0" dirty="0" smtClean="0">
                <a:ln>
                  <a:noFill/>
                </a:ln>
                <a:solidFill>
                  <a:schemeClr val="accent1">
                    <a:lumMod val="60000"/>
                    <a:lumOff val="40000"/>
                  </a:schemeClr>
                </a:solidFill>
                <a:effectLst>
                  <a:outerShdw blurRad="38100" dist="38100" dir="2700000" algn="tl">
                    <a:srgbClr val="000000">
                      <a:alpha val="43137"/>
                    </a:srgbClr>
                  </a:outerShdw>
                </a:effectLst>
                <a:uLnTx/>
                <a:uFillTx/>
                <a:latin typeface="+mj-lt"/>
              </a:rPr>
              <a:t>бұл негіздердің реттілігі</a:t>
            </a:r>
            <a:endParaRPr kumimoji="0" lang="ru-RU" sz="3200" b="1" i="1" u="none" strike="noStrike" kern="0" cap="none" spc="0" normalizeH="0" baseline="0" noProof="0" dirty="0">
              <a:ln>
                <a:noFill/>
              </a:ln>
              <a:solidFill>
                <a:schemeClr val="accent1">
                  <a:lumMod val="60000"/>
                  <a:lumOff val="40000"/>
                </a:schemeClr>
              </a:solidFill>
              <a:effectLst>
                <a:outerShdw blurRad="38100" dist="38100" dir="2700000" algn="tl">
                  <a:srgbClr val="000000">
                    <a:alpha val="43137"/>
                  </a:srgbClr>
                </a:outerShdw>
              </a:effectLst>
              <a:uLnTx/>
              <a:uFillTx/>
              <a:latin typeface="+mj-lt"/>
            </a:endParaRPr>
          </a:p>
        </p:txBody>
      </p:sp>
      <p:sp>
        <p:nvSpPr>
          <p:cNvPr id="4" name="Содержимое 2"/>
          <p:cNvSpPr txBox="1">
            <a:spLocks/>
          </p:cNvSpPr>
          <p:nvPr/>
        </p:nvSpPr>
        <p:spPr>
          <a:xfrm>
            <a:off x="214282" y="1714488"/>
            <a:ext cx="8715436" cy="4929222"/>
          </a:xfrm>
          <a:prstGeom prst="rect">
            <a:avLst/>
          </a:prstGeom>
        </p:spPr>
        <p:txBody>
          <a:bodyPr>
            <a:normAutofit fontScale="85000" lnSpcReduction="1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kk-KZ" sz="3200" b="0" i="0" u="none" strike="noStrike" kern="1200" cap="none" spc="0" normalizeH="0" baseline="0" noProof="0" dirty="0" smtClean="0">
                <a:ln>
                  <a:noFill/>
                </a:ln>
                <a:solidFill>
                  <a:schemeClr val="tx1"/>
                </a:solidFill>
                <a:effectLst/>
                <a:uLnTx/>
                <a:uFillTx/>
                <a:latin typeface="+mn-lt"/>
                <a:ea typeface="+mn-ea"/>
                <a:cs typeface="+mn-cs"/>
              </a:rPr>
              <a:t>1953 жылы  Уотсон мен Крик спиральді ДНҚ құрылымын жариялаған кезде,  олар сонымен қатар, ұрпақтан-ұрпаққа берілетін және жасушалардың өміршеңдігін бақылайтын генетикалық ақпараттың, ДНҚ молекуласында, негіздердің реттілігі түрінде жатқандығы туралы да болжам айтқан. ДНҚ-ның нәруыз молекулалары синтезін кодтайтындығы</a:t>
            </a:r>
            <a:r>
              <a:rPr kumimoji="0" lang="kk-KZ" sz="3200" b="0" i="0" u="none" strike="noStrike" kern="1200" cap="none" spc="0" normalizeH="0" noProof="0" dirty="0" smtClean="0">
                <a:ln>
                  <a:noFill/>
                </a:ln>
                <a:solidFill>
                  <a:schemeClr val="tx1"/>
                </a:solidFill>
                <a:effectLst/>
                <a:uLnTx/>
                <a:uFillTx/>
                <a:latin typeface="+mn-lt"/>
                <a:ea typeface="+mn-ea"/>
                <a:cs typeface="+mn-cs"/>
              </a:rPr>
              <a:t> </a:t>
            </a:r>
            <a:r>
              <a:rPr kumimoji="0" lang="kk-KZ" sz="3200" b="0" i="0" u="none" strike="noStrike" kern="1200" cap="none" spc="0" normalizeH="0" baseline="0" noProof="0" dirty="0" smtClean="0">
                <a:ln>
                  <a:noFill/>
                </a:ln>
                <a:solidFill>
                  <a:schemeClr val="tx1"/>
                </a:solidFill>
                <a:effectLst/>
                <a:uLnTx/>
                <a:uFillTx/>
                <a:latin typeface="+mn-lt"/>
                <a:ea typeface="+mn-ea"/>
                <a:cs typeface="+mn-cs"/>
              </a:rPr>
              <a:t>көрсетілгеннен кейін ДНҚ-дағы негіздердің реттілігі, нәруыз молекуларындағы аминқышқылдарының реттілігін, кодтау</a:t>
            </a:r>
            <a:r>
              <a:rPr kumimoji="0" lang="kk-KZ" sz="3200" b="0" i="0" u="none" strike="noStrike" kern="1200" cap="none" spc="0" normalizeH="0" noProof="0" dirty="0" smtClean="0">
                <a:ln>
                  <a:noFill/>
                </a:ln>
                <a:solidFill>
                  <a:schemeClr val="tx1"/>
                </a:solidFill>
                <a:effectLst/>
                <a:uLnTx/>
                <a:uFillTx/>
                <a:latin typeface="+mn-lt"/>
                <a:ea typeface="+mn-ea"/>
                <a:cs typeface="+mn-cs"/>
              </a:rPr>
              <a:t> </a:t>
            </a:r>
            <a:r>
              <a:rPr kumimoji="0" lang="kk-KZ" sz="3200" b="0" i="0" u="none" strike="noStrike" kern="1200" cap="none" spc="0" normalizeH="0" baseline="0" noProof="0" dirty="0" smtClean="0">
                <a:ln>
                  <a:noFill/>
                </a:ln>
                <a:solidFill>
                  <a:schemeClr val="tx1"/>
                </a:solidFill>
                <a:effectLst/>
                <a:uLnTx/>
                <a:uFillTx/>
                <a:latin typeface="+mn-lt"/>
                <a:ea typeface="+mn-ea"/>
                <a:cs typeface="+mn-cs"/>
              </a:rPr>
              <a:t>тиістігі анықталды. Бұл негіздер мен аминқышқылдары арасындағы байланыс </a:t>
            </a:r>
            <a:r>
              <a:rPr kumimoji="0" lang="kk-KZ" sz="3200" b="1" i="0" u="none" strike="noStrike" kern="1200" cap="none" spc="0" normalizeH="0" baseline="0" noProof="0" dirty="0" smtClean="0">
                <a:ln>
                  <a:noFill/>
                </a:ln>
                <a:solidFill>
                  <a:schemeClr val="tx1"/>
                </a:solidFill>
                <a:effectLst/>
                <a:uLnTx/>
                <a:uFillTx/>
                <a:latin typeface="+mn-lt"/>
                <a:ea typeface="+mn-ea"/>
                <a:cs typeface="+mn-cs"/>
              </a:rPr>
              <a:t>генетикалық код</a:t>
            </a:r>
            <a:r>
              <a:rPr kumimoji="0" lang="kk-KZ" sz="3200" b="0" i="0" u="none" strike="noStrike" kern="1200" cap="none" spc="0" normalizeH="0" baseline="0" noProof="0" dirty="0" smtClean="0">
                <a:ln>
                  <a:noFill/>
                </a:ln>
                <a:solidFill>
                  <a:schemeClr val="tx1"/>
                </a:solidFill>
                <a:effectLst/>
                <a:uLnTx/>
                <a:uFillTx/>
                <a:latin typeface="+mn-lt"/>
                <a:ea typeface="+mn-ea"/>
                <a:cs typeface="+mn-cs"/>
              </a:rPr>
              <a:t> атымен белгілі. </a:t>
            </a:r>
            <a:endParaRPr kumimoji="0" lang="ru-RU"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ru-RU"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0" y="0"/>
            <a:ext cx="9144001" cy="6858000"/>
          </a:xfrm>
          <a:prstGeom prst="rect">
            <a:avLst/>
          </a:prstGeom>
          <a:noFill/>
          <a:ln w="9525">
            <a:noFill/>
            <a:miter lim="800000"/>
            <a:headEnd/>
            <a:tailEnd/>
          </a:ln>
        </p:spPr>
      </p:pic>
      <p:sp>
        <p:nvSpPr>
          <p:cNvPr id="3" name="Заголовок 1"/>
          <p:cNvSpPr txBox="1">
            <a:spLocks/>
          </p:cNvSpPr>
          <p:nvPr/>
        </p:nvSpPr>
        <p:spPr>
          <a:xfrm>
            <a:off x="457200" y="274638"/>
            <a:ext cx="8229600" cy="939784"/>
          </a:xfrm>
          <a:prstGeom prst="rect">
            <a:avLst/>
          </a:prstGeom>
        </p:spPr>
        <p:txBody>
          <a:bodyPr>
            <a:noAutofit/>
          </a:bodyPr>
          <a:lstStyle/>
          <a:p>
            <a:pPr marL="0" marR="0" lvl="2" indent="0" algn="ctr" defTabSz="914400" rtl="0" eaLnBrk="1" fontAlgn="auto" latinLnBrk="0" hangingPunct="1">
              <a:lnSpc>
                <a:spcPct val="100000"/>
              </a:lnSpc>
              <a:spcBef>
                <a:spcPct val="0"/>
              </a:spcBef>
              <a:spcAft>
                <a:spcPts val="0"/>
              </a:spcAft>
              <a:buClrTx/>
              <a:buSzTx/>
              <a:buFontTx/>
              <a:buNone/>
              <a:tabLst/>
              <a:defRPr/>
            </a:pPr>
            <a:r>
              <a:rPr kumimoji="0" lang="kk-KZ" sz="5400" b="1" i="1" u="none" strike="noStrike" kern="0" cap="none" spc="0" normalizeH="0" baseline="0" noProof="0" dirty="0" smtClean="0">
                <a:ln>
                  <a:noFill/>
                </a:ln>
                <a:solidFill>
                  <a:schemeClr val="accent1">
                    <a:lumMod val="60000"/>
                    <a:lumOff val="40000"/>
                  </a:schemeClr>
                </a:solidFill>
                <a:effectLst>
                  <a:outerShdw blurRad="38100" dist="38100" dir="2700000" algn="tl">
                    <a:srgbClr val="000000">
                      <a:alpha val="43137"/>
                    </a:srgbClr>
                  </a:outerShdw>
                </a:effectLst>
                <a:uLnTx/>
                <a:uFillTx/>
                <a:latin typeface="+mj-lt"/>
              </a:rPr>
              <a:t>Үштік код</a:t>
            </a:r>
            <a:endParaRPr kumimoji="0" lang="ru-RU" sz="5400" b="0" i="1" u="none" strike="noStrike" kern="0" cap="none" spc="0" normalizeH="0" baseline="0" noProof="0" dirty="0">
              <a:ln>
                <a:noFill/>
              </a:ln>
              <a:solidFill>
                <a:schemeClr val="accent1">
                  <a:lumMod val="60000"/>
                  <a:lumOff val="40000"/>
                </a:schemeClr>
              </a:solidFill>
              <a:effectLst>
                <a:outerShdw blurRad="38100" dist="38100" dir="2700000" algn="tl">
                  <a:srgbClr val="000000">
                    <a:alpha val="43137"/>
                  </a:srgbClr>
                </a:outerShdw>
              </a:effectLst>
              <a:uLnTx/>
              <a:uFillTx/>
              <a:latin typeface="+mj-lt"/>
            </a:endParaRPr>
          </a:p>
        </p:txBody>
      </p:sp>
      <p:sp>
        <p:nvSpPr>
          <p:cNvPr id="4" name="Содержимое 2"/>
          <p:cNvSpPr txBox="1">
            <a:spLocks/>
          </p:cNvSpPr>
          <p:nvPr/>
        </p:nvSpPr>
        <p:spPr>
          <a:xfrm>
            <a:off x="214282" y="1357298"/>
            <a:ext cx="8786874" cy="5357850"/>
          </a:xfrm>
          <a:prstGeom prst="rect">
            <a:avLst/>
          </a:prstGeom>
        </p:spPr>
        <p:txBody>
          <a:bodyPr>
            <a:normAutofit fontScale="775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kk-KZ" sz="3200" b="0" i="0" u="none" strike="noStrike" kern="1200" cap="none" spc="0" normalizeH="0" baseline="0" noProof="0" dirty="0" smtClean="0">
                <a:ln>
                  <a:noFill/>
                </a:ln>
                <a:solidFill>
                  <a:schemeClr val="tx1"/>
                </a:solidFill>
                <a:effectLst/>
                <a:uLnTx/>
                <a:uFillTx/>
                <a:latin typeface="+mn-lt"/>
                <a:ea typeface="+mn-ea"/>
                <a:cs typeface="+mn-cs"/>
              </a:rPr>
              <a:t>ДНҚ молекуласы төрт түрдің негіздерінен салынған </a:t>
            </a:r>
            <a:r>
              <a:rPr kumimoji="0" lang="kk-KZ" sz="3200" b="1" i="0" u="none" strike="noStrike" kern="1200" cap="none" spc="0" normalizeH="0" baseline="0" noProof="0" dirty="0" smtClean="0">
                <a:ln>
                  <a:noFill/>
                </a:ln>
                <a:solidFill>
                  <a:schemeClr val="tx1"/>
                </a:solidFill>
                <a:effectLst/>
                <a:uLnTx/>
                <a:uFillTx/>
                <a:latin typeface="+mn-lt"/>
                <a:ea typeface="+mn-ea"/>
                <a:cs typeface="+mn-cs"/>
              </a:rPr>
              <a:t>аденин</a:t>
            </a:r>
            <a:r>
              <a:rPr kumimoji="0" lang="kk-KZ" sz="3200" b="0" i="0" u="none" strike="noStrike" kern="1200" cap="none" spc="0" normalizeH="0" baseline="0" noProof="0" dirty="0" smtClean="0">
                <a:ln>
                  <a:noFill/>
                </a:ln>
                <a:solidFill>
                  <a:schemeClr val="tx1"/>
                </a:solidFill>
                <a:effectLst/>
                <a:uLnTx/>
                <a:uFillTx/>
                <a:latin typeface="+mn-lt"/>
                <a:ea typeface="+mn-ea"/>
                <a:cs typeface="+mn-cs"/>
              </a:rPr>
              <a:t>(А), </a:t>
            </a:r>
            <a:r>
              <a:rPr kumimoji="0" lang="kk-KZ" sz="3200" b="1" i="0" u="none" strike="noStrike" kern="1200" cap="none" spc="0" normalizeH="0" baseline="0" noProof="0" dirty="0" smtClean="0">
                <a:ln>
                  <a:noFill/>
                </a:ln>
                <a:solidFill>
                  <a:schemeClr val="tx1"/>
                </a:solidFill>
                <a:effectLst/>
                <a:uLnTx/>
                <a:uFillTx/>
                <a:latin typeface="+mn-lt"/>
                <a:ea typeface="+mn-ea"/>
                <a:cs typeface="+mn-cs"/>
              </a:rPr>
              <a:t>гуанин</a:t>
            </a:r>
            <a:r>
              <a:rPr kumimoji="0" lang="kk-KZ" sz="3200" b="0" i="0" u="none" strike="noStrike" kern="1200" cap="none" spc="0" normalizeH="0" baseline="0" noProof="0" dirty="0" smtClean="0">
                <a:ln>
                  <a:noFill/>
                </a:ln>
                <a:solidFill>
                  <a:schemeClr val="tx1"/>
                </a:solidFill>
                <a:effectLst/>
                <a:uLnTx/>
                <a:uFillTx/>
                <a:latin typeface="+mn-lt"/>
                <a:ea typeface="+mn-ea"/>
                <a:cs typeface="+mn-cs"/>
              </a:rPr>
              <a:t>(Г), </a:t>
            </a:r>
            <a:r>
              <a:rPr kumimoji="0" lang="kk-KZ" sz="3200" b="1" i="0" u="none" strike="noStrike" kern="1200" cap="none" spc="0" normalizeH="0" baseline="0" noProof="0" dirty="0" smtClean="0">
                <a:ln>
                  <a:noFill/>
                </a:ln>
                <a:solidFill>
                  <a:schemeClr val="tx1"/>
                </a:solidFill>
                <a:effectLst/>
                <a:uLnTx/>
                <a:uFillTx/>
                <a:latin typeface="+mn-lt"/>
                <a:ea typeface="+mn-ea"/>
                <a:cs typeface="+mn-cs"/>
              </a:rPr>
              <a:t>тимин</a:t>
            </a:r>
            <a:r>
              <a:rPr kumimoji="0" lang="kk-KZ" sz="3200" b="0" i="0" u="none" strike="noStrike" kern="1200" cap="none" spc="0" normalizeH="0" baseline="0" noProof="0" dirty="0" smtClean="0">
                <a:ln>
                  <a:noFill/>
                </a:ln>
                <a:solidFill>
                  <a:schemeClr val="tx1"/>
                </a:solidFill>
                <a:effectLst/>
                <a:uLnTx/>
                <a:uFillTx/>
                <a:latin typeface="+mn-lt"/>
                <a:ea typeface="+mn-ea"/>
                <a:cs typeface="+mn-cs"/>
              </a:rPr>
              <a:t>(Т) және </a:t>
            </a:r>
            <a:r>
              <a:rPr kumimoji="0" lang="kk-KZ" sz="3200" b="1" i="0" u="none" strike="noStrike" kern="1200" cap="none" spc="0" normalizeH="0" baseline="0" noProof="0" dirty="0" smtClean="0">
                <a:ln>
                  <a:noFill/>
                </a:ln>
                <a:solidFill>
                  <a:schemeClr val="tx1"/>
                </a:solidFill>
                <a:effectLst/>
                <a:uLnTx/>
                <a:uFillTx/>
                <a:latin typeface="+mn-lt"/>
                <a:ea typeface="+mn-ea"/>
                <a:cs typeface="+mn-cs"/>
              </a:rPr>
              <a:t>цитозин</a:t>
            </a:r>
            <a:r>
              <a:rPr kumimoji="0" lang="kk-KZ" sz="3200" b="0" i="0" u="none" strike="noStrike" kern="1200" cap="none" spc="0" normalizeH="0" baseline="0" noProof="0" dirty="0" smtClean="0">
                <a:ln>
                  <a:noFill/>
                </a:ln>
                <a:solidFill>
                  <a:schemeClr val="tx1"/>
                </a:solidFill>
                <a:effectLst/>
                <a:uLnTx/>
                <a:uFillTx/>
                <a:latin typeface="+mn-lt"/>
                <a:ea typeface="+mn-ea"/>
                <a:cs typeface="+mn-cs"/>
              </a:rPr>
              <a:t>(Ц). Әр негіз нуклеотид бөлігін құрайды, ал нуклеотидтер жартылай нуклеотидті тізбекке байланысқан; олар өз атауларының бастапқы әрпімен белгіленеді және алфавиттің төрт әрпі, синтездеу нұсқаулығы, әр-түрлі нәруыз молекулаларының потенциалды шексіз санын жазуға мүмкіндік береді. Нәруыздар құрылған және ДНҚ құрамына кіретін негіздермен кодталуы</a:t>
            </a:r>
            <a:r>
              <a:rPr kumimoji="0" lang="kk-KZ" sz="3200" b="0" i="0" u="none" strike="noStrike" kern="1200" cap="none" spc="0" normalizeH="0" noProof="0" dirty="0" smtClean="0">
                <a:ln>
                  <a:noFill/>
                </a:ln>
                <a:solidFill>
                  <a:schemeClr val="tx1"/>
                </a:solidFill>
                <a:effectLst/>
                <a:uLnTx/>
                <a:uFillTx/>
                <a:latin typeface="+mn-lt"/>
                <a:ea typeface="+mn-ea"/>
                <a:cs typeface="+mn-cs"/>
              </a:rPr>
              <a:t> </a:t>
            </a:r>
            <a:r>
              <a:rPr kumimoji="0" lang="kk-KZ" sz="3200" b="0" i="0" u="none" strike="noStrike" kern="1200" cap="none" spc="0" normalizeH="0" baseline="0" noProof="0" dirty="0" smtClean="0">
                <a:ln>
                  <a:noFill/>
                </a:ln>
                <a:solidFill>
                  <a:schemeClr val="tx1"/>
                </a:solidFill>
                <a:effectLst/>
                <a:uLnTx/>
                <a:uFillTx/>
                <a:latin typeface="+mn-lt"/>
                <a:ea typeface="+mn-ea"/>
                <a:cs typeface="+mn-cs"/>
              </a:rPr>
              <a:t>тиіс, 20 аминқышқылы бар. Егер де қандай да бір нәруыздың бірінші реттік құрылымындағы бір аминқышқылының орналасқан жері, бір негізді анықтайтын болса, онда бұл нәруыз құрамында тек төрт әр-түрлі аминқышқылы болар еді. Егер де әр аминқышқылы кодталатын</a:t>
            </a:r>
            <a:r>
              <a:rPr kumimoji="0" lang="kk-KZ" sz="3200" b="0" i="0" u="none" strike="noStrike" kern="1200" cap="none" spc="0" normalizeH="0" noProof="0" dirty="0" smtClean="0">
                <a:ln>
                  <a:noFill/>
                </a:ln>
                <a:solidFill>
                  <a:schemeClr val="tx1"/>
                </a:solidFill>
                <a:effectLst/>
                <a:uLnTx/>
                <a:uFillTx/>
                <a:latin typeface="+mn-lt"/>
                <a:ea typeface="+mn-ea"/>
                <a:cs typeface="+mn-cs"/>
              </a:rPr>
              <a:t> </a:t>
            </a:r>
            <a:r>
              <a:rPr kumimoji="0" lang="kk-KZ" sz="3200" b="0" i="0" u="none" strike="noStrike" kern="1200" cap="none" spc="0" normalizeH="0" baseline="0" noProof="0" dirty="0" smtClean="0">
                <a:ln>
                  <a:noFill/>
                </a:ln>
                <a:solidFill>
                  <a:schemeClr val="tx1"/>
                </a:solidFill>
                <a:effectLst/>
                <a:uLnTx/>
                <a:uFillTx/>
                <a:latin typeface="+mn-lt"/>
                <a:ea typeface="+mn-ea"/>
                <a:cs typeface="+mn-cs"/>
              </a:rPr>
              <a:t> болса, онда мұндай код көмегімен 16 аминқышқылын анықтауға болатын еді.</a:t>
            </a:r>
            <a:endParaRPr kumimoji="0" lang="ru-RU"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ru-RU"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0" y="0"/>
            <a:ext cx="9144001" cy="6858000"/>
          </a:xfrm>
          <a:prstGeom prst="rect">
            <a:avLst/>
          </a:prstGeom>
          <a:noFill/>
          <a:ln w="9525">
            <a:noFill/>
            <a:miter lim="800000"/>
            <a:headEnd/>
            <a:tailEnd/>
          </a:ln>
        </p:spPr>
      </p:pic>
      <p:sp>
        <p:nvSpPr>
          <p:cNvPr id="3" name="Содержимое 2"/>
          <p:cNvSpPr txBox="1">
            <a:spLocks/>
          </p:cNvSpPr>
          <p:nvPr/>
        </p:nvSpPr>
        <p:spPr>
          <a:xfrm>
            <a:off x="428596" y="1214422"/>
            <a:ext cx="8401080" cy="5357850"/>
          </a:xfrm>
          <a:prstGeom prst="rect">
            <a:avLst/>
          </a:prstGeom>
        </p:spPr>
        <p:txBody>
          <a:bodyPr>
            <a:normAutofit lnSpcReduction="1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kk-KZ" sz="3200" b="0" i="0" u="none" strike="noStrike" kern="1200" cap="none" spc="0" normalizeH="0" baseline="0" noProof="0" dirty="0" smtClean="0">
                <a:ln>
                  <a:noFill/>
                </a:ln>
                <a:solidFill>
                  <a:schemeClr val="tx1"/>
                </a:solidFill>
                <a:effectLst/>
                <a:uLnTx/>
                <a:uFillTx/>
                <a:latin typeface="+mn-lt"/>
                <a:ea typeface="+mn-ea"/>
                <a:cs typeface="+mn-cs"/>
              </a:rPr>
              <a:t>Нәруыз молекуласына барлық 20 аминқышқылын қосу, тек қана үш негізден тұратын кодты қамтамасыз ете алады. Мұндай код жеткілікті мөлшерден де көп, негіздердің 64 сәйкестігін бере алады. Сондықтан да Уотсон және Крик, код үштік(триплоидты) болуы тиіс екендігін болжады. Кейінірек кодтың шынында да триплоидты(үштік) екендігі, яғни әр аминқышқылдың үш негізбен кодталатындығы дәлелденді.</a:t>
            </a:r>
            <a:endParaRPr kumimoji="0" lang="ru-RU"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ru-RU"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ru-RU"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0" y="0"/>
            <a:ext cx="9144001" cy="6858000"/>
          </a:xfrm>
          <a:prstGeom prst="rect">
            <a:avLst/>
          </a:prstGeom>
          <a:noFill/>
          <a:ln w="9525">
            <a:noFill/>
            <a:miter lim="800000"/>
            <a:headEnd/>
            <a:tailEnd/>
          </a:ln>
        </p:spPr>
      </p:pic>
      <p:sp>
        <p:nvSpPr>
          <p:cNvPr id="3" name="Заголовок 1"/>
          <p:cNvSpPr txBox="1">
            <a:spLocks/>
          </p:cNvSpPr>
          <p:nvPr/>
        </p:nvSpPr>
        <p:spPr>
          <a:xfrm>
            <a:off x="1885928" y="357166"/>
            <a:ext cx="7258072" cy="1285884"/>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kk-KZ" sz="4000" b="1" i="0" u="none" strike="noStrike" kern="1200" cap="none" spc="0" normalizeH="0" baseline="0" noProof="0" dirty="0" smtClean="0">
                <a:ln>
                  <a:noFill/>
                </a:ln>
                <a:solidFill>
                  <a:schemeClr val="accent1">
                    <a:lumMod val="60000"/>
                    <a:lumOff val="40000"/>
                  </a:schemeClr>
                </a:solidFill>
                <a:effectLst>
                  <a:outerShdw blurRad="38100" dist="38100" dir="2700000" algn="tl">
                    <a:srgbClr val="000000">
                      <a:alpha val="43137"/>
                    </a:srgbClr>
                  </a:outerShdw>
                </a:effectLst>
                <a:uLnTx/>
                <a:uFillTx/>
                <a:latin typeface="+mj-lt"/>
                <a:ea typeface="+mj-ea"/>
                <a:cs typeface="+mj-cs"/>
              </a:rPr>
              <a:t>Гаплоидтық және диплоидтық жасушалар</a:t>
            </a:r>
            <a:r>
              <a:rPr kumimoji="0" lang="ru-RU" sz="4000" b="0" i="0" u="none" strike="noStrike" kern="1200" cap="none" spc="0" normalizeH="0" baseline="0" noProof="0" dirty="0" smtClean="0">
                <a:ln>
                  <a:noFill/>
                </a:ln>
                <a:solidFill>
                  <a:schemeClr val="accent1">
                    <a:lumMod val="60000"/>
                    <a:lumOff val="40000"/>
                  </a:schemeClr>
                </a:solidFill>
                <a:effectLst>
                  <a:outerShdw blurRad="38100" dist="38100" dir="2700000" algn="tl">
                    <a:srgbClr val="000000">
                      <a:alpha val="43137"/>
                    </a:srgbClr>
                  </a:outerShdw>
                </a:effectLst>
                <a:uLnTx/>
                <a:uFillTx/>
                <a:latin typeface="+mj-lt"/>
                <a:ea typeface="+mj-ea"/>
                <a:cs typeface="+mj-cs"/>
              </a:rPr>
              <a:t/>
            </a:r>
            <a:br>
              <a:rPr kumimoji="0" lang="ru-RU" sz="4000" b="0" i="0" u="none" strike="noStrike" kern="1200" cap="none" spc="0" normalizeH="0" baseline="0" noProof="0" dirty="0" smtClean="0">
                <a:ln>
                  <a:noFill/>
                </a:ln>
                <a:solidFill>
                  <a:schemeClr val="accent1">
                    <a:lumMod val="60000"/>
                    <a:lumOff val="40000"/>
                  </a:schemeClr>
                </a:solidFill>
                <a:effectLst>
                  <a:outerShdw blurRad="38100" dist="38100" dir="2700000" algn="tl">
                    <a:srgbClr val="000000">
                      <a:alpha val="43137"/>
                    </a:srgbClr>
                  </a:outerShdw>
                </a:effectLst>
                <a:uLnTx/>
                <a:uFillTx/>
                <a:latin typeface="+mj-lt"/>
                <a:ea typeface="+mj-ea"/>
                <a:cs typeface="+mj-cs"/>
              </a:rPr>
            </a:br>
            <a:endParaRPr kumimoji="0" lang="ru-RU" sz="4000" b="0" i="0" u="none" strike="noStrike" kern="1200" cap="none" spc="0" normalizeH="0" baseline="0" noProof="0" dirty="0">
              <a:ln>
                <a:noFill/>
              </a:ln>
              <a:solidFill>
                <a:schemeClr val="accent1">
                  <a:lumMod val="60000"/>
                  <a:lumOff val="40000"/>
                </a:schemeClr>
              </a:solidFill>
              <a:effectLst>
                <a:outerShdw blurRad="38100" dist="38100" dir="2700000" algn="tl">
                  <a:srgbClr val="000000">
                    <a:alpha val="43137"/>
                  </a:srgbClr>
                </a:outerShdw>
              </a:effectLst>
              <a:uLnTx/>
              <a:uFillTx/>
              <a:latin typeface="+mj-lt"/>
              <a:ea typeface="+mj-ea"/>
              <a:cs typeface="+mj-cs"/>
            </a:endParaRPr>
          </a:p>
        </p:txBody>
      </p:sp>
      <p:sp>
        <p:nvSpPr>
          <p:cNvPr id="4" name="Содержимое 2"/>
          <p:cNvSpPr txBox="1">
            <a:spLocks/>
          </p:cNvSpPr>
          <p:nvPr/>
        </p:nvSpPr>
        <p:spPr>
          <a:xfrm>
            <a:off x="457200" y="1643050"/>
            <a:ext cx="8229600" cy="4666310"/>
          </a:xfrm>
          <a:prstGeom prst="rect">
            <a:avLst/>
          </a:prstGeom>
        </p:spPr>
        <p:txBody>
          <a:bodyPr>
            <a:normAutofit fontScale="85000" lnSpcReduction="1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kk-KZ" sz="3200" b="0" i="0" u="none" strike="noStrike" kern="1200" cap="none" spc="0" normalizeH="0" baseline="0" noProof="0" dirty="0" smtClean="0">
                <a:ln>
                  <a:noFill/>
                </a:ln>
                <a:solidFill>
                  <a:schemeClr val="tx1"/>
                </a:solidFill>
                <a:effectLst/>
                <a:uLnTx/>
                <a:uFillTx/>
                <a:latin typeface="+mn-lt"/>
                <a:ea typeface="+mn-ea"/>
                <a:cs typeface="+mn-cs"/>
              </a:rPr>
              <a:t>Екі хромосома жиынтығынан тұратын жасуша түрлерін </a:t>
            </a:r>
            <a:r>
              <a:rPr kumimoji="0" lang="kk-KZ" sz="3200" b="1" i="0" u="none" strike="noStrike" kern="1200" cap="none" spc="0" normalizeH="0" baseline="0" noProof="0" dirty="0" smtClean="0">
                <a:ln>
                  <a:noFill/>
                </a:ln>
                <a:solidFill>
                  <a:schemeClr val="tx1"/>
                </a:solidFill>
                <a:effectLst/>
                <a:uLnTx/>
                <a:uFillTx/>
                <a:latin typeface="+mn-lt"/>
                <a:ea typeface="+mn-ea"/>
                <a:cs typeface="+mn-cs"/>
              </a:rPr>
              <a:t>диплоидты</a:t>
            </a:r>
            <a:r>
              <a:rPr kumimoji="0" lang="kk-KZ" sz="3200" b="0" i="0" u="none" strike="noStrike" kern="1200" cap="none" spc="0" normalizeH="0" baseline="0" noProof="0" dirty="0" smtClean="0">
                <a:ln>
                  <a:noFill/>
                </a:ln>
                <a:solidFill>
                  <a:schemeClr val="tx1"/>
                </a:solidFill>
                <a:effectLst/>
                <a:uLnTx/>
                <a:uFillTx/>
                <a:latin typeface="+mn-lt"/>
                <a:ea typeface="+mn-ea"/>
                <a:cs typeface="+mn-cs"/>
              </a:rPr>
              <a:t> деп атайды және </a:t>
            </a:r>
            <a:r>
              <a:rPr kumimoji="0" lang="kk-KZ" sz="3200" b="1" i="0" u="none" strike="noStrike" kern="1200" cap="none" spc="0" normalizeH="0" baseline="0" noProof="0" dirty="0" smtClean="0">
                <a:ln>
                  <a:noFill/>
                </a:ln>
                <a:solidFill>
                  <a:schemeClr val="tx1"/>
                </a:solidFill>
                <a:effectLst/>
                <a:uLnTx/>
                <a:uFillTx/>
                <a:latin typeface="+mn-lt"/>
                <a:ea typeface="+mn-ea"/>
                <a:cs typeface="+mn-cs"/>
              </a:rPr>
              <a:t>2n</a:t>
            </a:r>
            <a:r>
              <a:rPr kumimoji="0" lang="kk-KZ" sz="3200" b="0" i="0" u="none" strike="noStrike" kern="1200" cap="none" spc="0" normalizeH="0" baseline="0" noProof="0" dirty="0" smtClean="0">
                <a:ln>
                  <a:noFill/>
                </a:ln>
                <a:solidFill>
                  <a:schemeClr val="tx1"/>
                </a:solidFill>
                <a:effectLst/>
                <a:uLnTx/>
                <a:uFillTx/>
                <a:latin typeface="+mn-lt"/>
                <a:ea typeface="+mn-ea"/>
                <a:cs typeface="+mn-cs"/>
              </a:rPr>
              <a:t> белгісімен көрсетеді. Көптеген үлкен жануарлар және өсімдіктердің жартысы диплоидты, яғни екі хромосома жиынтығынан тұрады. Кейбір сол тәріздес ағзалар тек бір хромосома жиынтығынан тұрады, және оларды </a:t>
            </a:r>
            <a:r>
              <a:rPr kumimoji="0" lang="kk-KZ" sz="3200" b="1" i="0" u="none" strike="noStrike" kern="1200" cap="none" spc="0" normalizeH="0" baseline="0" noProof="0" dirty="0" smtClean="0">
                <a:ln>
                  <a:noFill/>
                </a:ln>
                <a:solidFill>
                  <a:schemeClr val="tx1"/>
                </a:solidFill>
                <a:effectLst/>
                <a:uLnTx/>
                <a:uFillTx/>
                <a:latin typeface="+mn-lt"/>
                <a:ea typeface="+mn-ea"/>
                <a:cs typeface="+mn-cs"/>
              </a:rPr>
              <a:t>гаплоидты</a:t>
            </a:r>
            <a:r>
              <a:rPr kumimoji="0" lang="kk-KZ" sz="3200" b="0" i="0" u="none" strike="noStrike" kern="1200" cap="none" spc="0" normalizeH="0" baseline="0" noProof="0" dirty="0" smtClean="0">
                <a:ln>
                  <a:noFill/>
                </a:ln>
                <a:solidFill>
                  <a:schemeClr val="tx1"/>
                </a:solidFill>
                <a:effectLst/>
                <a:uLnTx/>
                <a:uFillTx/>
                <a:latin typeface="+mn-lt"/>
                <a:ea typeface="+mn-ea"/>
                <a:cs typeface="+mn-cs"/>
              </a:rPr>
              <a:t> деп атайды. Одан басқа, барлық гаметалар гаплоидты. Кейбір ағзалар, соның ішінде көптеген өсімдіктер, үш немесе одан да көп хромосома жиынтықтарынан тұрады, мұндай ағзаларды </a:t>
            </a:r>
            <a:r>
              <a:rPr kumimoji="0" lang="kk-KZ" sz="3200" b="1" i="0" u="none" strike="noStrike" kern="1200" cap="none" spc="0" normalizeH="0" baseline="0" noProof="0" dirty="0" smtClean="0">
                <a:ln>
                  <a:noFill/>
                </a:ln>
                <a:solidFill>
                  <a:schemeClr val="tx1"/>
                </a:solidFill>
                <a:effectLst/>
                <a:uLnTx/>
                <a:uFillTx/>
                <a:latin typeface="+mn-lt"/>
                <a:ea typeface="+mn-ea"/>
                <a:cs typeface="+mn-cs"/>
              </a:rPr>
              <a:t>полиплоидты</a:t>
            </a:r>
            <a:r>
              <a:rPr kumimoji="0" lang="kk-KZ" sz="3200" b="0" i="0" u="none" strike="noStrike" kern="1200" cap="none" spc="0" normalizeH="0" baseline="0" noProof="0" dirty="0" smtClean="0">
                <a:ln>
                  <a:noFill/>
                </a:ln>
                <a:solidFill>
                  <a:schemeClr val="tx1"/>
                </a:solidFill>
                <a:effectLst/>
                <a:uLnTx/>
                <a:uFillTx/>
                <a:latin typeface="+mn-lt"/>
                <a:ea typeface="+mn-ea"/>
                <a:cs typeface="+mn-cs"/>
              </a:rPr>
              <a:t> деп атайды.</a:t>
            </a:r>
            <a:endParaRPr kumimoji="0" lang="ru-RU"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0" y="0"/>
            <a:ext cx="9144001" cy="6858000"/>
          </a:xfrm>
          <a:prstGeom prst="rect">
            <a:avLst/>
          </a:prstGeom>
          <a:noFill/>
          <a:ln w="9525">
            <a:noFill/>
            <a:miter lim="800000"/>
            <a:headEnd/>
            <a:tailEnd/>
          </a:ln>
        </p:spPr>
      </p:pic>
      <p:graphicFrame>
        <p:nvGraphicFramePr>
          <p:cNvPr id="3" name="Таблица 2"/>
          <p:cNvGraphicFramePr>
            <a:graphicFrameLocks noGrp="1"/>
          </p:cNvGraphicFramePr>
          <p:nvPr/>
        </p:nvGraphicFramePr>
        <p:xfrm>
          <a:off x="2195736" y="476672"/>
          <a:ext cx="6696744" cy="1369695"/>
        </p:xfrm>
        <a:graphic>
          <a:graphicData uri="http://schemas.openxmlformats.org/drawingml/2006/table">
            <a:tbl>
              <a:tblPr/>
              <a:tblGrid>
                <a:gridCol w="6696744"/>
              </a:tblGrid>
              <a:tr h="0">
                <a:tc>
                  <a:txBody>
                    <a:bodyPr/>
                    <a:lstStyle/>
                    <a:p>
                      <a:pPr marL="219710" algn="l">
                        <a:lnSpc>
                          <a:spcPct val="107000"/>
                        </a:lnSpc>
                        <a:spcAft>
                          <a:spcPts val="800"/>
                        </a:spcAft>
                      </a:pPr>
                      <a:r>
                        <a:rPr lang="kk-KZ" sz="2800" i="1" dirty="0">
                          <a:solidFill>
                            <a:schemeClr val="accent1">
                              <a:lumMod val="60000"/>
                              <a:lumOff val="40000"/>
                            </a:schemeClr>
                          </a:solidFill>
                          <a:effectLst>
                            <a:outerShdw blurRad="38100" dist="38100" dir="2700000" algn="tl">
                              <a:srgbClr val="000000">
                                <a:alpha val="43137"/>
                              </a:srgbClr>
                            </a:outerShdw>
                          </a:effectLst>
                          <a:latin typeface="+mj-lt"/>
                          <a:ea typeface="Calibri"/>
                          <a:cs typeface="Times New Roman"/>
                        </a:rPr>
                        <a:t>Кодтың триплоидтылығын(үштіктілігін) растайтын ақпараттар</a:t>
                      </a:r>
                      <a:endParaRPr lang="ru-RU" sz="2800" dirty="0">
                        <a:solidFill>
                          <a:schemeClr val="accent1">
                            <a:lumMod val="60000"/>
                            <a:lumOff val="40000"/>
                          </a:schemeClr>
                        </a:solidFill>
                        <a:effectLst>
                          <a:outerShdw blurRad="38100" dist="38100" dir="2700000" algn="tl">
                            <a:srgbClr val="000000">
                              <a:alpha val="43137"/>
                            </a:srgbClr>
                          </a:outerShdw>
                        </a:effectLst>
                        <a:latin typeface="+mj-lt"/>
                        <a:ea typeface="Calibri"/>
                        <a:cs typeface="Times New Roman"/>
                      </a:endParaRPr>
                    </a:p>
                  </a:txBody>
                  <a:tcPr marL="114300" marR="114300" marT="0" marB="0">
                    <a:lnL>
                      <a:noFill/>
                    </a:lnL>
                    <a:lnR>
                      <a:noFill/>
                    </a:lnR>
                    <a:lnT>
                      <a:noFill/>
                    </a:lnT>
                    <a:lnB>
                      <a:noFill/>
                    </a:lnB>
                  </a:tcPr>
                </a:tc>
              </a:tr>
            </a:tbl>
          </a:graphicData>
        </a:graphic>
      </p:graphicFrame>
      <p:graphicFrame>
        <p:nvGraphicFramePr>
          <p:cNvPr id="4" name="Таблица 3"/>
          <p:cNvGraphicFramePr>
            <a:graphicFrameLocks noGrp="1"/>
          </p:cNvGraphicFramePr>
          <p:nvPr/>
        </p:nvGraphicFramePr>
        <p:xfrm>
          <a:off x="251520" y="1900491"/>
          <a:ext cx="8352928" cy="4957509"/>
        </p:xfrm>
        <a:graphic>
          <a:graphicData uri="http://schemas.openxmlformats.org/drawingml/2006/table">
            <a:tbl>
              <a:tblPr/>
              <a:tblGrid>
                <a:gridCol w="8352928"/>
              </a:tblGrid>
              <a:tr h="4256872">
                <a:tc>
                  <a:txBody>
                    <a:bodyPr/>
                    <a:lstStyle/>
                    <a:p>
                      <a:pPr marL="219710" algn="just">
                        <a:lnSpc>
                          <a:spcPct val="107000"/>
                        </a:lnSpc>
                        <a:spcAft>
                          <a:spcPts val="800"/>
                        </a:spcAft>
                      </a:pPr>
                      <a:r>
                        <a:rPr lang="kk-KZ" sz="1600" dirty="0">
                          <a:latin typeface="+mj-lt"/>
                          <a:ea typeface="Calibri"/>
                          <a:cs typeface="Times New Roman"/>
                        </a:rPr>
                        <a:t>Мұндай ақпараттар 1961 жылы Фрэнсис Крикпен берілген. Ол Т4 фагынан негіздердің қосылуынан немесе жойылуынан шақырылған мутациялар алды. Қандай да бір негіздің қосылуы немесе жойылуы(делеция), өзгеріс болған нүктеден кейін кодтың «оқылуын» өзгертеді(23.23. сур.). Мұндай өзгерістер нәтижесінде пайда болған мутацияны «санау жақтаушасының жылжуымен» бірге жүретін мутация деп атайды. Бұл мутация, бұрынғы аминқышқылдар реттілігімен нәруыз молекулаларының синтезін қамтамасыз ете алатын, негіздердің триплоидты(үштік) реттілігінің тууына мүмкіндік бермейді. Белгілі нүктелердегі бір негіздің қосылуы немесе жойылуы ғана негіздердің бастапқы реттілігіне әкелуі мүмкін. Мұндай қалпына келу Т4 эксперименттік фагтары арасында мутанттарының пайда болуын болдырмайтын еді. Бір негіздің қосылуы мутацияның (+) тәрізді, ал бір негіздің жойылуы мутацияның (-) тәрізді атауын алды. (+)(-) тәрізді мутациялар дұрыс санауды қалпына келтіреді. Қос мутанттарда да (++) немесе (--) кемшілігі бар нәруыздарды синтездейтін мутанттардың пайда болуына әкелетін, санау жақтаушасының жылжуы болады. Бірақ та (+++) немес (---) мутанттарында нәруыз синтезінің ешқандай өзгерісі бақыланған  жоқ. Криктің ойынша, бұл, мұндай  мутациялар, жақтаушаның жылжуын шақырмайтындығымен, ал тек нәруыз функциясына жиі әсер етпейтін, бір аминқышқылдың қосылуына немесе жойылуына ғана әкелетіндігімен түсіндіріледі. Бұл, кодтың бірден үш негізбен, яғни триплоидтармен(үштіктермен) саналатындығын білдіреді.</a:t>
                      </a:r>
                      <a:endParaRPr lang="ru-RU" sz="1600" dirty="0">
                        <a:latin typeface="+mj-lt"/>
                        <a:ea typeface="Calibri"/>
                        <a:cs typeface="Times New Roman"/>
                      </a:endParaRPr>
                    </a:p>
                  </a:txBody>
                  <a:tcPr marL="114300" marR="114300" marT="0" marB="0">
                    <a:lnL>
                      <a:noFill/>
                    </a:lnL>
                    <a:lnR>
                      <a:noFill/>
                    </a:lnR>
                    <a:lnT>
                      <a:noFill/>
                    </a:lnT>
                    <a:lnB>
                      <a:noFill/>
                    </a:lnB>
                  </a:tcPr>
                </a:tc>
              </a:tr>
            </a:tbl>
          </a:graphicData>
        </a:graphic>
      </p:graphicFrame>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cstate="print"/>
          <a:srcRect/>
          <a:stretch>
            <a:fillRect/>
          </a:stretch>
        </p:blipFill>
        <p:spPr bwMode="auto">
          <a:xfrm>
            <a:off x="0" y="-27384"/>
            <a:ext cx="9144001" cy="6858000"/>
          </a:xfrm>
          <a:prstGeom prst="rect">
            <a:avLst/>
          </a:prstGeom>
          <a:noFill/>
          <a:ln w="9525">
            <a:noFill/>
            <a:miter lim="800000"/>
            <a:headEnd/>
            <a:tailEnd/>
          </a:ln>
        </p:spPr>
      </p:pic>
      <p:graphicFrame>
        <p:nvGraphicFramePr>
          <p:cNvPr id="203778" name="Object 2"/>
          <p:cNvGraphicFramePr>
            <a:graphicFrameLocks noChangeAspect="1"/>
          </p:cNvGraphicFramePr>
          <p:nvPr/>
        </p:nvGraphicFramePr>
        <p:xfrm>
          <a:off x="3714744" y="428604"/>
          <a:ext cx="5214974" cy="6215106"/>
        </p:xfrm>
        <a:graphic>
          <a:graphicData uri="http://schemas.openxmlformats.org/presentationml/2006/ole">
            <p:oleObj spid="_x0000_s203780" name="Точечный рисунок" r:id="rId4" imgW="3619048" imgH="3333333" progId="PBrush">
              <p:embed/>
            </p:oleObj>
          </a:graphicData>
        </a:graphic>
      </p:graphicFrame>
      <p:sp>
        <p:nvSpPr>
          <p:cNvPr id="4" name="Прямоугольник 3"/>
          <p:cNvSpPr/>
          <p:nvPr/>
        </p:nvSpPr>
        <p:spPr>
          <a:xfrm>
            <a:off x="214282" y="1428736"/>
            <a:ext cx="3500430" cy="4524315"/>
          </a:xfrm>
          <a:prstGeom prst="rect">
            <a:avLst/>
          </a:prstGeom>
        </p:spPr>
        <p:txBody>
          <a:bodyPr wrap="square">
            <a:spAutoFit/>
          </a:bodyPr>
          <a:lstStyle/>
          <a:p>
            <a:r>
              <a:rPr lang="kk-KZ" dirty="0" smtClean="0"/>
              <a:t>Үштік кодтағы негіздердің қосылуы немесе кетірілуі нәтижесін түсіндіретін сызба. Ц негізін қосу, санау жақтаушасының жылжуына әкеледі, сондықтан бастапқы хабарлама ГАТ, ГАТ...  , ТГА, ТГА... –ға айналады. А негізінің кетірілуі, бастапқы хабарлама ГАТ, ГАТ –ның АТ, АТГ..-ға ауысуына әкелетін, жақтаушаның жылжуын тудырады. Сызбада көрсетілген Ц негізінің қосылуы және А негізінің кетірілуі,бастапқы ГАТ, ГАТ... хабарламасын қалпына келтіреді. </a:t>
            </a:r>
            <a:endParaRPr lang="ru-RU" dirty="0"/>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cstate="print"/>
          <a:srcRect/>
          <a:stretch>
            <a:fillRect/>
          </a:stretch>
        </p:blipFill>
        <p:spPr bwMode="auto">
          <a:xfrm>
            <a:off x="0" y="0"/>
            <a:ext cx="9144001" cy="6858000"/>
          </a:xfrm>
          <a:prstGeom prst="rect">
            <a:avLst/>
          </a:prstGeom>
          <a:noFill/>
          <a:ln w="9525">
            <a:noFill/>
            <a:miter lim="800000"/>
            <a:headEnd/>
            <a:tailEnd/>
          </a:ln>
        </p:spPr>
      </p:pic>
      <p:graphicFrame>
        <p:nvGraphicFramePr>
          <p:cNvPr id="204802" name="Object 2"/>
          <p:cNvGraphicFramePr>
            <a:graphicFrameLocks noChangeAspect="1"/>
          </p:cNvGraphicFramePr>
          <p:nvPr/>
        </p:nvGraphicFramePr>
        <p:xfrm>
          <a:off x="1142976" y="1214422"/>
          <a:ext cx="3643313" cy="4643437"/>
        </p:xfrm>
        <a:graphic>
          <a:graphicData uri="http://schemas.openxmlformats.org/presentationml/2006/ole">
            <p:oleObj spid="_x0000_s204804" name="Точечный рисунок" r:id="rId4" imgW="3086531" imgH="2448267" progId="PBrush">
              <p:embed/>
            </p:oleObj>
          </a:graphicData>
        </a:graphic>
      </p:graphicFrame>
      <p:graphicFrame>
        <p:nvGraphicFramePr>
          <p:cNvPr id="4" name="Таблица 3"/>
          <p:cNvGraphicFramePr>
            <a:graphicFrameLocks noGrp="1"/>
          </p:cNvGraphicFramePr>
          <p:nvPr/>
        </p:nvGraphicFramePr>
        <p:xfrm>
          <a:off x="785786" y="5643578"/>
          <a:ext cx="3857652" cy="978408"/>
        </p:xfrm>
        <a:graphic>
          <a:graphicData uri="http://schemas.openxmlformats.org/drawingml/2006/table">
            <a:tbl>
              <a:tblPr/>
              <a:tblGrid>
                <a:gridCol w="3857652"/>
              </a:tblGrid>
              <a:tr h="714380">
                <a:tc>
                  <a:txBody>
                    <a:bodyPr/>
                    <a:lstStyle/>
                    <a:p>
                      <a:pPr algn="l">
                        <a:lnSpc>
                          <a:spcPct val="107000"/>
                        </a:lnSpc>
                        <a:spcAft>
                          <a:spcPts val="800"/>
                        </a:spcAft>
                      </a:pPr>
                      <a:r>
                        <a:rPr lang="kk-KZ" sz="2000" i="1" dirty="0">
                          <a:latin typeface="Times New Roman"/>
                          <a:ea typeface="Calibri"/>
                          <a:cs typeface="Times New Roman"/>
                        </a:rPr>
                        <a:t>Жабылған және жабылмаған кодтардағы үштіктер реттілігі.</a:t>
                      </a:r>
                      <a:endParaRPr lang="ru-RU" sz="2000" dirty="0">
                        <a:latin typeface="Calibri"/>
                        <a:ea typeface="Calibri"/>
                        <a:cs typeface="Times New Roman"/>
                      </a:endParaRPr>
                    </a:p>
                  </a:txBody>
                  <a:tcPr marL="114300" marR="114300" marT="0" marB="0">
                    <a:lnL>
                      <a:noFill/>
                    </a:lnL>
                    <a:lnR>
                      <a:noFill/>
                    </a:lnR>
                    <a:lnT>
                      <a:noFill/>
                    </a:lnT>
                    <a:lnB>
                      <a:noFill/>
                    </a:lnB>
                  </a:tcPr>
                </a:tc>
              </a:tr>
            </a:tbl>
          </a:graphicData>
        </a:graphic>
      </p:graphicFrame>
      <p:graphicFrame>
        <p:nvGraphicFramePr>
          <p:cNvPr id="5" name="Таблица 4"/>
          <p:cNvGraphicFramePr>
            <a:graphicFrameLocks noGrp="1"/>
          </p:cNvGraphicFramePr>
          <p:nvPr/>
        </p:nvGraphicFramePr>
        <p:xfrm>
          <a:off x="5500694" y="785794"/>
          <a:ext cx="3286148" cy="5000660"/>
        </p:xfrm>
        <a:graphic>
          <a:graphicData uri="http://schemas.openxmlformats.org/drawingml/2006/table">
            <a:tbl>
              <a:tblPr/>
              <a:tblGrid>
                <a:gridCol w="3286148"/>
              </a:tblGrid>
              <a:tr h="5000660">
                <a:tc>
                  <a:txBody>
                    <a:bodyPr/>
                    <a:lstStyle/>
                    <a:p>
                      <a:pPr algn="l">
                        <a:lnSpc>
                          <a:spcPct val="107000"/>
                        </a:lnSpc>
                        <a:spcAft>
                          <a:spcPts val="800"/>
                        </a:spcAft>
                      </a:pPr>
                      <a:r>
                        <a:rPr lang="kk-KZ" sz="2000" dirty="0" smtClean="0">
                          <a:latin typeface="Times New Roman"/>
                          <a:ea typeface="Calibri"/>
                          <a:cs typeface="Times New Roman"/>
                        </a:rPr>
                        <a:t>Эксперименттер </a:t>
                      </a:r>
                      <a:r>
                        <a:rPr lang="kk-KZ" sz="2000" dirty="0">
                          <a:latin typeface="Times New Roman"/>
                          <a:ea typeface="Calibri"/>
                          <a:cs typeface="Times New Roman"/>
                        </a:rPr>
                        <a:t>триплоидтардың(үштіктердің) жабылмайтындығын, яғни әр негіздің тек бір триплоидқа тиесілі екендігін де көрсетті. Берілген триплоидқа(үштікке) кіретін негіздердің ешқайсысы, көршілес триплоидтың(үштіктің) бөлігі болып табылмайды</a:t>
                      </a:r>
                      <a:r>
                        <a:rPr lang="kk-KZ" sz="2000" dirty="0" smtClean="0">
                          <a:latin typeface="Times New Roman"/>
                          <a:ea typeface="Calibri"/>
                          <a:cs typeface="Times New Roman"/>
                        </a:rPr>
                        <a:t>.</a:t>
                      </a:r>
                      <a:endParaRPr lang="ru-RU" sz="2000" dirty="0">
                        <a:latin typeface="Calibri"/>
                        <a:ea typeface="Calibri"/>
                        <a:cs typeface="Times New Roman"/>
                      </a:endParaRPr>
                    </a:p>
                  </a:txBody>
                  <a:tcPr marL="114300" marR="114300" marT="0" marB="0">
                    <a:lnL>
                      <a:noFill/>
                    </a:lnL>
                    <a:lnR>
                      <a:noFill/>
                    </a:lnR>
                    <a:lnT>
                      <a:noFill/>
                    </a:lnT>
                    <a:lnB>
                      <a:noFill/>
                    </a:lnB>
                  </a:tcPr>
                </a:tc>
              </a:tr>
            </a:tbl>
          </a:graphicData>
        </a:graphic>
      </p:graphicFrame>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0" y="0"/>
            <a:ext cx="9144001" cy="6858000"/>
          </a:xfrm>
          <a:prstGeom prst="rect">
            <a:avLst/>
          </a:prstGeom>
          <a:noFill/>
          <a:ln w="9525">
            <a:noFill/>
            <a:miter lim="800000"/>
            <a:headEnd/>
            <a:tailEnd/>
          </a:ln>
        </p:spPr>
      </p:pic>
      <p:sp>
        <p:nvSpPr>
          <p:cNvPr id="3" name="Заголовок 1"/>
          <p:cNvSpPr txBox="1">
            <a:spLocks/>
          </p:cNvSpPr>
          <p:nvPr/>
        </p:nvSpPr>
        <p:spPr>
          <a:xfrm>
            <a:off x="1643042" y="571480"/>
            <a:ext cx="7186634"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kk-KZ" sz="4400" b="1" i="0" u="none" strike="noStrike" kern="1200" cap="none" spc="0" normalizeH="0" baseline="0" noProof="0" dirty="0" smtClean="0">
                <a:ln>
                  <a:noFill/>
                </a:ln>
                <a:solidFill>
                  <a:schemeClr val="accent1">
                    <a:lumMod val="60000"/>
                    <a:lumOff val="40000"/>
                  </a:schemeClr>
                </a:solidFill>
                <a:effectLst>
                  <a:outerShdw blurRad="38100" dist="38100" dir="2700000" algn="tl">
                    <a:srgbClr val="000000">
                      <a:alpha val="43137"/>
                    </a:srgbClr>
                  </a:outerShdw>
                </a:effectLst>
                <a:uLnTx/>
                <a:uFillTx/>
                <a:latin typeface="+mj-lt"/>
                <a:ea typeface="+mj-ea"/>
                <a:cs typeface="+mj-cs"/>
              </a:rPr>
              <a:t>Кодтың мағынасын ашу</a:t>
            </a:r>
            <a:endParaRPr kumimoji="0" lang="ru-RU" sz="4400" b="0" i="0" u="none" strike="noStrike" kern="1200" cap="none" spc="0" normalizeH="0" baseline="0" noProof="0" dirty="0">
              <a:ln>
                <a:noFill/>
              </a:ln>
              <a:solidFill>
                <a:schemeClr val="accent1">
                  <a:lumMod val="60000"/>
                  <a:lumOff val="40000"/>
                </a:schemeClr>
              </a:solidFill>
              <a:effectLst>
                <a:outerShdw blurRad="38100" dist="38100" dir="2700000" algn="tl">
                  <a:srgbClr val="000000">
                    <a:alpha val="43137"/>
                  </a:srgbClr>
                </a:outerShdw>
              </a:effectLst>
              <a:uLnTx/>
              <a:uFillTx/>
              <a:latin typeface="+mj-lt"/>
              <a:ea typeface="+mj-ea"/>
              <a:cs typeface="+mj-cs"/>
            </a:endParaRPr>
          </a:p>
        </p:txBody>
      </p:sp>
      <p:sp>
        <p:nvSpPr>
          <p:cNvPr id="4" name="Содержимое 2"/>
          <p:cNvSpPr txBox="1">
            <a:spLocks/>
          </p:cNvSpPr>
          <p:nvPr/>
        </p:nvSpPr>
        <p:spPr>
          <a:xfrm>
            <a:off x="457200" y="1785926"/>
            <a:ext cx="8229600" cy="4523434"/>
          </a:xfrm>
          <a:prstGeom prst="rect">
            <a:avLst/>
          </a:prstGeom>
        </p:spPr>
        <p:txBody>
          <a:bodyPr>
            <a:normAutofit fontScale="92500" lnSpcReduction="1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kk-KZ" sz="3200" b="0" i="0" u="none" strike="noStrike" kern="1200" cap="none" spc="0" normalizeH="0" baseline="0" noProof="0" smtClean="0">
                <a:ln>
                  <a:noFill/>
                </a:ln>
                <a:solidFill>
                  <a:schemeClr val="tx1"/>
                </a:solidFill>
                <a:effectLst/>
                <a:uLnTx/>
                <a:uFillTx/>
                <a:latin typeface="+mn-lt"/>
                <a:ea typeface="+mn-ea"/>
                <a:cs typeface="+mn-cs"/>
              </a:rPr>
              <a:t>Кодтың триплоидтығы(үштігі) орнатылғаннан кейін, аминқышқылдардың әр ақпаратын қандай триплоидтардың(үштіктердің) код арқылы реттейтінін білу, басқаша сөзбен айтқанда—кодтың мағынасын ашу қалды. Эксперименттік процедураларда сонымен қатар қолданылғандарды білу үшін, үштік кодтың нәруыз молекуласына аударылуына  көмектесетін механизмнің жалпы ерекшеліктерін елестету керек.</a:t>
            </a:r>
            <a:endParaRPr kumimoji="0" lang="ru-RU" sz="3200" b="0" i="0" u="none" strike="noStrike" kern="1200" cap="none" spc="0" normalizeH="0" baseline="0" noProof="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ru-RU"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0" y="0"/>
            <a:ext cx="9144001" cy="6858000"/>
          </a:xfrm>
          <a:prstGeom prst="rect">
            <a:avLst/>
          </a:prstGeom>
          <a:noFill/>
          <a:ln w="9525">
            <a:noFill/>
            <a:miter lim="800000"/>
            <a:headEnd/>
            <a:tailEnd/>
          </a:ln>
        </p:spPr>
      </p:pic>
      <p:sp>
        <p:nvSpPr>
          <p:cNvPr id="3" name="Содержимое 2"/>
          <p:cNvSpPr txBox="1">
            <a:spLocks/>
          </p:cNvSpPr>
          <p:nvPr/>
        </p:nvSpPr>
        <p:spPr>
          <a:xfrm>
            <a:off x="285720" y="1214422"/>
            <a:ext cx="8715436" cy="5643578"/>
          </a:xfrm>
          <a:prstGeom prst="rect">
            <a:avLst/>
          </a:prstGeom>
        </p:spPr>
        <p:txBody>
          <a:bodyPr>
            <a:normAutofit fontScale="775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kk-KZ" sz="3200" b="0" i="0" u="none" strike="noStrike" kern="1200" cap="none" spc="0" normalizeH="0" baseline="0" noProof="0" dirty="0" smtClean="0">
                <a:ln>
                  <a:noFill/>
                </a:ln>
                <a:solidFill>
                  <a:schemeClr val="tx1"/>
                </a:solidFill>
                <a:effectLst/>
                <a:uLnTx/>
                <a:uFillTx/>
                <a:latin typeface="+mn-lt"/>
                <a:ea typeface="+mn-ea"/>
                <a:cs typeface="+mn-cs"/>
              </a:rPr>
              <a:t>Нәруыз синтезінде бір-бірімен әрекеттесетін екі түрлі нуклеин қышқылдары қатысады: дезоксирибонуклеин қышқылы(ДНҚ) және рибонуклеин қышқылы (РНҚ). РНҚ-ның басты үш түрі бар:ақпараттық немесе матрицалық РНҚ (</a:t>
            </a:r>
            <a:r>
              <a:rPr kumimoji="0" lang="kk-KZ" sz="3200" b="1" i="0" u="none" strike="noStrike" kern="1200" cap="none" spc="0" normalizeH="0" baseline="0" noProof="0" dirty="0" smtClean="0">
                <a:ln>
                  <a:noFill/>
                </a:ln>
                <a:solidFill>
                  <a:schemeClr val="tx1"/>
                </a:solidFill>
                <a:effectLst/>
                <a:uLnTx/>
                <a:uFillTx/>
                <a:latin typeface="+mn-lt"/>
                <a:ea typeface="+mn-ea"/>
                <a:cs typeface="+mn-cs"/>
              </a:rPr>
              <a:t>мРНҚ</a:t>
            </a:r>
            <a:r>
              <a:rPr kumimoji="0" lang="kk-KZ" sz="3200" b="0" i="0" u="none" strike="noStrike" kern="1200" cap="none" spc="0" normalizeH="0" baseline="0" noProof="0" dirty="0" smtClean="0">
                <a:ln>
                  <a:noFill/>
                </a:ln>
                <a:solidFill>
                  <a:schemeClr val="tx1"/>
                </a:solidFill>
                <a:effectLst/>
                <a:uLnTx/>
                <a:uFillTx/>
                <a:latin typeface="+mn-lt"/>
                <a:ea typeface="+mn-ea"/>
                <a:cs typeface="+mn-cs"/>
              </a:rPr>
              <a:t>), рибосомдық РНҚ(</a:t>
            </a:r>
            <a:r>
              <a:rPr kumimoji="0" lang="kk-KZ" sz="3200" b="1" i="0" u="none" strike="noStrike" kern="1200" cap="none" spc="0" normalizeH="0" baseline="0" noProof="0" dirty="0" smtClean="0">
                <a:ln>
                  <a:noFill/>
                </a:ln>
                <a:solidFill>
                  <a:schemeClr val="tx1"/>
                </a:solidFill>
                <a:effectLst/>
                <a:uLnTx/>
                <a:uFillTx/>
                <a:latin typeface="+mn-lt"/>
                <a:ea typeface="+mn-ea"/>
                <a:cs typeface="+mn-cs"/>
              </a:rPr>
              <a:t>рРНҚ</a:t>
            </a:r>
            <a:r>
              <a:rPr kumimoji="0" lang="kk-KZ" sz="3200" b="0" i="0" u="none" strike="noStrike" kern="1200" cap="none" spc="0" normalizeH="0" baseline="0" noProof="0" dirty="0" smtClean="0">
                <a:ln>
                  <a:noFill/>
                </a:ln>
                <a:solidFill>
                  <a:schemeClr val="tx1"/>
                </a:solidFill>
                <a:effectLst/>
                <a:uLnTx/>
                <a:uFillTx/>
                <a:latin typeface="+mn-lt"/>
                <a:ea typeface="+mn-ea"/>
                <a:cs typeface="+mn-cs"/>
              </a:rPr>
              <a:t>) және транспорттық РНҚ(</a:t>
            </a:r>
            <a:r>
              <a:rPr kumimoji="0" lang="kk-KZ" sz="3200" b="1" i="0" u="none" strike="noStrike" kern="1200" cap="none" spc="0" normalizeH="0" baseline="0" noProof="0" dirty="0" smtClean="0">
                <a:ln>
                  <a:noFill/>
                </a:ln>
                <a:solidFill>
                  <a:schemeClr val="tx1"/>
                </a:solidFill>
                <a:effectLst/>
                <a:uLnTx/>
                <a:uFillTx/>
                <a:latin typeface="+mn-lt"/>
                <a:ea typeface="+mn-ea"/>
                <a:cs typeface="+mn-cs"/>
              </a:rPr>
              <a:t>тРНҚ</a:t>
            </a:r>
            <a:r>
              <a:rPr kumimoji="0" lang="kk-KZ" sz="3200" b="0" i="0" u="none" strike="noStrike" kern="1200" cap="none" spc="0" normalizeH="0" baseline="0" noProof="0" dirty="0" smtClean="0">
                <a:ln>
                  <a:noFill/>
                </a:ln>
                <a:solidFill>
                  <a:schemeClr val="tx1"/>
                </a:solidFill>
                <a:effectLst/>
                <a:uLnTx/>
                <a:uFillTx/>
                <a:latin typeface="+mn-lt"/>
                <a:ea typeface="+mn-ea"/>
                <a:cs typeface="+mn-cs"/>
              </a:rPr>
              <a:t>). ДНҚ негіздерінің реттілігі, содан соң ядродан цитоплазмаға түсетін матрицалық РНҚ тізбегінде жазылады (</a:t>
            </a:r>
            <a:r>
              <a:rPr kumimoji="0" lang="kk-KZ" sz="3200" b="1" i="0" u="none" strike="noStrike" kern="1200" cap="none" spc="0" normalizeH="0" baseline="0" noProof="0" dirty="0" smtClean="0">
                <a:ln>
                  <a:noFill/>
                </a:ln>
                <a:solidFill>
                  <a:schemeClr val="tx1"/>
                </a:solidFill>
                <a:effectLst/>
                <a:uLnTx/>
                <a:uFillTx/>
                <a:latin typeface="+mn-lt"/>
                <a:ea typeface="+mn-ea"/>
                <a:cs typeface="+mn-cs"/>
              </a:rPr>
              <a:t>транскрипцияланады</a:t>
            </a:r>
            <a:r>
              <a:rPr kumimoji="0" lang="kk-KZ" sz="3200" b="0" i="0" u="none" strike="noStrike" kern="1200" cap="none" spc="0" normalizeH="0" baseline="0" noProof="0" dirty="0" smtClean="0">
                <a:ln>
                  <a:noFill/>
                </a:ln>
                <a:solidFill>
                  <a:schemeClr val="tx1"/>
                </a:solidFill>
                <a:effectLst/>
                <a:uLnTx/>
                <a:uFillTx/>
                <a:latin typeface="+mn-lt"/>
                <a:ea typeface="+mn-ea"/>
                <a:cs typeface="+mn-cs"/>
              </a:rPr>
              <a:t>). Мұнда ол тізбектер рибосомаларға бекітіледі және мРНҚ реттілігі аминқышқылдар реттілігіне </a:t>
            </a:r>
            <a:r>
              <a:rPr kumimoji="0" lang="kk-KZ" sz="3200" b="1" i="0" u="none" strike="noStrike" kern="1200" cap="none" spc="0" normalizeH="0" baseline="0" noProof="0" dirty="0" smtClean="0">
                <a:ln>
                  <a:noFill/>
                </a:ln>
                <a:solidFill>
                  <a:schemeClr val="tx1"/>
                </a:solidFill>
                <a:effectLst/>
                <a:uLnTx/>
                <a:uFillTx/>
                <a:latin typeface="+mn-lt"/>
                <a:ea typeface="+mn-ea"/>
                <a:cs typeface="+mn-cs"/>
              </a:rPr>
              <a:t>ауысады</a:t>
            </a:r>
            <a:r>
              <a:rPr kumimoji="0" lang="kk-KZ" sz="3200" b="0" i="0" u="none" strike="noStrike" kern="1200" cap="none" spc="0" normalizeH="0" baseline="0" noProof="0" dirty="0" smtClean="0">
                <a:ln>
                  <a:noFill/>
                </a:ln>
                <a:solidFill>
                  <a:schemeClr val="tx1"/>
                </a:solidFill>
                <a:effectLst/>
                <a:uLnTx/>
                <a:uFillTx/>
                <a:latin typeface="+mn-lt"/>
                <a:ea typeface="+mn-ea"/>
                <a:cs typeface="+mn-cs"/>
              </a:rPr>
              <a:t>. Әр аминқышқылы, комплементарлық мРНҚ негізі үштігіне бекітілетін, сәйкес тРНҚ- мен байланысады.  Осының нәтижесінде бір-бірінің қасында кенеттен пайда болған аминқышқылдар, полипептидтік тізбек құрып бірігеді. Осылайша, нәруыздық синтезге ДНҚ, мРНҚ, рибосомалар, тРНҚ, аминқышқылдар, энергия қоры ретінде АТФ, сонымен қатар бұл процесстің әр кезеңін катализдейтін әр-түрлі ферменттер және кофакторлар керек.</a:t>
            </a:r>
            <a:endParaRPr kumimoji="0" lang="ru-RU"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ru-RU"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0" y="0"/>
            <a:ext cx="9144001" cy="6858000"/>
          </a:xfrm>
          <a:prstGeom prst="rect">
            <a:avLst/>
          </a:prstGeom>
          <a:noFill/>
          <a:ln w="9525">
            <a:noFill/>
            <a:miter lim="800000"/>
            <a:headEnd/>
            <a:tailEnd/>
          </a:ln>
        </p:spPr>
      </p:pic>
      <p:sp>
        <p:nvSpPr>
          <p:cNvPr id="3" name="Прямоугольник 2"/>
          <p:cNvSpPr/>
          <p:nvPr/>
        </p:nvSpPr>
        <p:spPr>
          <a:xfrm>
            <a:off x="323528" y="1268760"/>
            <a:ext cx="8496944" cy="5355312"/>
          </a:xfrm>
          <a:prstGeom prst="rect">
            <a:avLst/>
          </a:prstGeom>
        </p:spPr>
        <p:txBody>
          <a:bodyPr wrap="square">
            <a:spAutoFit/>
          </a:bodyPr>
          <a:lstStyle/>
          <a:p>
            <a:r>
              <a:rPr lang="kk-KZ" dirty="0" smtClean="0"/>
              <a:t>Ниренберг ХХ ғаысрдың 50-жылдарының соңында табылған бұл ақпараттарды және әр-түрлі әдістерді,  кодтың мағынасын ашу мақсатында қойылған эксперименттер қатарын жасау үшін қолданған. Оның эксперименттерінің мәні, алдын-ала белгілі негіздер реттілігі бар мРНҚ-ны қолдану үшін, осы мРНҚ-ның қатысуында синтезделетін, полипептидтік тізбектегі аминқышқылдар реттілігін анықтауға әкелді. Ниренберг  бірнеше рет қайталанатын үштік УУУ-дан құралатын мРНҚ синтездеуге қол жеткізді. Бұл жартылай урацилді қышқыл(жартылай (У)) деп аталған байланыс, код ретінде қолданылады. 20 пробирканың әрқайсысына құрамында рибосомалар, тРНҚ,  АТФ, ферменттер және қандай-да бір таңбаланған аминқышқыл бар жасушасыз экстракт </a:t>
            </a:r>
            <a:r>
              <a:rPr lang="kk-KZ" b="1" dirty="0" smtClean="0"/>
              <a:t>E.coli</a:t>
            </a:r>
            <a:r>
              <a:rPr lang="kk-KZ" dirty="0" smtClean="0"/>
              <a:t> орналастырды. Содан соң әр пробиркаға жартылай(У) қосқан және полипептид синтезі жүруі үшін, біршама уақытқа қойған. Пробирканың құрамындағылардың анализі, құрамында фенилаланин аминқышқылы бар пробиркада ғана полипептид түзілгенін көрсетті. Бұл генетикалық кодтың мағынасын ашудағы бірінші қадам болды. Ниренберг, мРНҚ құрамына кіретін негіздер үштігі немесе кодон УУУ-дың, фенилалатиннің полипептидтік тізбектегі орнын анықтайтындығын көрсетті. Содан соң Ниренберг және оның қызметкерлері, барлық 64 мүмкін кодондарға сәйкес келетін жартылай нуклеотидтердің синтетикалық молекулаларын жасаумен айналысты және 1964 жылға қарай барлық 20 аминқышқылы үшін кодтардың мағынасын ашты</a:t>
            </a:r>
            <a:endParaRPr lang="ru-RU" dirty="0"/>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cstate="print"/>
          <a:srcRect/>
          <a:stretch>
            <a:fillRect/>
          </a:stretch>
        </p:blipFill>
        <p:spPr bwMode="auto">
          <a:xfrm>
            <a:off x="0" y="0"/>
            <a:ext cx="9144001" cy="6858000"/>
          </a:xfrm>
          <a:prstGeom prst="rect">
            <a:avLst/>
          </a:prstGeom>
          <a:noFill/>
          <a:ln w="9525">
            <a:noFill/>
            <a:miter lim="800000"/>
            <a:headEnd/>
            <a:tailEnd/>
          </a:ln>
        </p:spPr>
      </p:pic>
      <p:graphicFrame>
        <p:nvGraphicFramePr>
          <p:cNvPr id="205826" name="Object 2"/>
          <p:cNvGraphicFramePr>
            <a:graphicFrameLocks noChangeAspect="1"/>
          </p:cNvGraphicFramePr>
          <p:nvPr/>
        </p:nvGraphicFramePr>
        <p:xfrm>
          <a:off x="3714744" y="214290"/>
          <a:ext cx="5286412" cy="6429420"/>
        </p:xfrm>
        <a:graphic>
          <a:graphicData uri="http://schemas.openxmlformats.org/presentationml/2006/ole">
            <p:oleObj spid="_x0000_s205828" name="Точечный рисунок" r:id="rId4" imgW="3419952" imgH="4180952" progId="PBrush">
              <p:embed/>
            </p:oleObj>
          </a:graphicData>
        </a:graphic>
      </p:graphicFrame>
      <p:graphicFrame>
        <p:nvGraphicFramePr>
          <p:cNvPr id="4" name="Таблица 3"/>
          <p:cNvGraphicFramePr>
            <a:graphicFrameLocks noGrp="1"/>
          </p:cNvGraphicFramePr>
          <p:nvPr/>
        </p:nvGraphicFramePr>
        <p:xfrm>
          <a:off x="714348" y="1428736"/>
          <a:ext cx="2857520" cy="4429156"/>
        </p:xfrm>
        <a:graphic>
          <a:graphicData uri="http://schemas.openxmlformats.org/drawingml/2006/table">
            <a:tbl>
              <a:tblPr/>
              <a:tblGrid>
                <a:gridCol w="2857520"/>
              </a:tblGrid>
              <a:tr h="4429156">
                <a:tc>
                  <a:txBody>
                    <a:bodyPr/>
                    <a:lstStyle/>
                    <a:p>
                      <a:pPr marR="25400" algn="just">
                        <a:lnSpc>
                          <a:spcPct val="100000"/>
                        </a:lnSpc>
                        <a:spcAft>
                          <a:spcPts val="70"/>
                        </a:spcAft>
                      </a:pPr>
                      <a:r>
                        <a:rPr lang="kk-KZ" sz="2000" i="1" spc="-10" dirty="0">
                          <a:solidFill>
                            <a:srgbClr val="000000"/>
                          </a:solidFill>
                          <a:latin typeface="Times New Roman"/>
                          <a:ea typeface="Calibri"/>
                          <a:cs typeface="Arial"/>
                        </a:rPr>
                        <a:t>Үштік кодтағы негіздер реттілігі және үштіктермен код арқылы реттелетін аминқышқылдар.</a:t>
                      </a:r>
                      <a:endParaRPr lang="ru-RU" sz="2000" spc="-10" dirty="0">
                        <a:latin typeface="Arial"/>
                        <a:ea typeface="Calibri"/>
                      </a:endParaRPr>
                    </a:p>
                    <a:p>
                      <a:pPr marR="25400" algn="just">
                        <a:lnSpc>
                          <a:spcPct val="100000"/>
                        </a:lnSpc>
                        <a:spcAft>
                          <a:spcPts val="70"/>
                        </a:spcAft>
                      </a:pPr>
                      <a:r>
                        <a:rPr lang="kk-KZ" sz="2000" i="1" spc="-10" dirty="0">
                          <a:solidFill>
                            <a:srgbClr val="000000"/>
                          </a:solidFill>
                          <a:latin typeface="Times New Roman"/>
                          <a:ea typeface="Calibri"/>
                          <a:cs typeface="Arial"/>
                        </a:rPr>
                        <a:t>Ескерту. ДНҚ-дағы емес, мРНҚ-дағы кодондар, яғни, негіздер реттілігі ұсынылған.  ДНҚ-ның генетикалық коды комплементарлы негіздерден тұрады, ал У мұнда </a:t>
                      </a:r>
                      <a:r>
                        <a:rPr lang="kk-KZ" sz="2000" i="1" spc="-10" dirty="0" smtClean="0">
                          <a:solidFill>
                            <a:srgbClr val="000000"/>
                          </a:solidFill>
                          <a:latin typeface="Times New Roman"/>
                          <a:ea typeface="Calibri"/>
                          <a:cs typeface="Arial"/>
                        </a:rPr>
                        <a:t>Т</a:t>
                      </a:r>
                      <a:r>
                        <a:rPr lang="kk-KZ" sz="2000" i="1" spc="-10" baseline="0" dirty="0" smtClean="0">
                          <a:solidFill>
                            <a:srgbClr val="000000"/>
                          </a:solidFill>
                          <a:latin typeface="Times New Roman"/>
                          <a:ea typeface="Calibri"/>
                          <a:cs typeface="Arial"/>
                        </a:rPr>
                        <a:t> </a:t>
                      </a:r>
                      <a:r>
                        <a:rPr lang="kk-KZ" sz="2000" i="1" spc="-10" dirty="0" smtClean="0">
                          <a:solidFill>
                            <a:srgbClr val="000000"/>
                          </a:solidFill>
                          <a:latin typeface="Times New Roman"/>
                          <a:ea typeface="Calibri"/>
                          <a:cs typeface="Arial"/>
                        </a:rPr>
                        <a:t>мен </a:t>
                      </a:r>
                      <a:r>
                        <a:rPr lang="kk-KZ" sz="2000" i="1" spc="-10" dirty="0">
                          <a:solidFill>
                            <a:srgbClr val="000000"/>
                          </a:solidFill>
                          <a:latin typeface="Times New Roman"/>
                          <a:ea typeface="Calibri"/>
                          <a:cs typeface="Arial"/>
                        </a:rPr>
                        <a:t>ауыстырылған.</a:t>
                      </a:r>
                      <a:endParaRPr lang="ru-RU" sz="2000" spc="-10" dirty="0">
                        <a:latin typeface="Arial"/>
                        <a:ea typeface="Calibri"/>
                      </a:endParaRPr>
                    </a:p>
                  </a:txBody>
                  <a:tcPr marL="114300" marR="114300" marT="0" marB="0">
                    <a:lnL>
                      <a:noFill/>
                    </a:lnL>
                    <a:lnR>
                      <a:noFill/>
                    </a:lnR>
                    <a:lnT>
                      <a:noFill/>
                    </a:lnT>
                    <a:lnB>
                      <a:noFill/>
                    </a:lnB>
                  </a:tcPr>
                </a:tc>
              </a:tr>
            </a:tbl>
          </a:graphicData>
        </a:graphic>
      </p:graphicFrame>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0" y="0"/>
            <a:ext cx="9144001" cy="6858000"/>
          </a:xfrm>
          <a:prstGeom prst="rect">
            <a:avLst/>
          </a:prstGeom>
          <a:noFill/>
          <a:ln w="9525">
            <a:noFill/>
            <a:miter lim="800000"/>
            <a:headEnd/>
            <a:tailEnd/>
          </a:ln>
        </p:spPr>
      </p:pic>
      <p:sp>
        <p:nvSpPr>
          <p:cNvPr id="3" name="Заголовок 1"/>
          <p:cNvSpPr txBox="1">
            <a:spLocks/>
          </p:cNvSpPr>
          <p:nvPr/>
        </p:nvSpPr>
        <p:spPr>
          <a:xfrm>
            <a:off x="642910" y="500042"/>
            <a:ext cx="8229600" cy="1143000"/>
          </a:xfrm>
          <a:prstGeom prst="rect">
            <a:avLst/>
          </a:prstGeom>
        </p:spPr>
        <p:txBody>
          <a:bodyPr>
            <a:normAutofit fontScale="90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kk-KZ" sz="4400" b="1" i="0" u="none" strike="noStrike" kern="1200" cap="none" spc="0" normalizeH="0" baseline="0" noProof="0" dirty="0" smtClean="0">
                <a:ln>
                  <a:noFill/>
                </a:ln>
                <a:solidFill>
                  <a:schemeClr val="accent1">
                    <a:lumMod val="60000"/>
                    <a:lumOff val="40000"/>
                  </a:schemeClr>
                </a:solidFill>
                <a:effectLst>
                  <a:outerShdw blurRad="38100" dist="38100" dir="2700000" algn="tl">
                    <a:srgbClr val="000000">
                      <a:alpha val="43137"/>
                    </a:srgbClr>
                  </a:outerShdw>
                </a:effectLst>
                <a:uLnTx/>
                <a:uFillTx/>
                <a:latin typeface="+mj-lt"/>
                <a:ea typeface="+mj-ea"/>
                <a:cs typeface="+mj-cs"/>
              </a:rPr>
              <a:t> Генетикалық кодтың сипаттамалары</a:t>
            </a:r>
            <a:endParaRPr kumimoji="0" lang="ru-RU" sz="4400" b="0" i="0" u="none" strike="noStrike" kern="1200" cap="none" spc="0" normalizeH="0" baseline="0" noProof="0" dirty="0">
              <a:ln>
                <a:noFill/>
              </a:ln>
              <a:solidFill>
                <a:schemeClr val="accent1">
                  <a:lumMod val="60000"/>
                  <a:lumOff val="40000"/>
                </a:schemeClr>
              </a:solidFill>
              <a:effectLst>
                <a:outerShdw blurRad="38100" dist="38100" dir="2700000" algn="tl">
                  <a:srgbClr val="000000">
                    <a:alpha val="43137"/>
                  </a:srgbClr>
                </a:outerShdw>
              </a:effectLst>
              <a:uLnTx/>
              <a:uFillTx/>
              <a:latin typeface="+mj-lt"/>
              <a:ea typeface="+mj-ea"/>
              <a:cs typeface="+mj-cs"/>
            </a:endParaRPr>
          </a:p>
        </p:txBody>
      </p:sp>
      <p:sp>
        <p:nvSpPr>
          <p:cNvPr id="4" name="Содержимое 2"/>
          <p:cNvSpPr txBox="1">
            <a:spLocks/>
          </p:cNvSpPr>
          <p:nvPr/>
        </p:nvSpPr>
        <p:spPr>
          <a:xfrm>
            <a:off x="457200" y="1785926"/>
            <a:ext cx="8229600" cy="4523434"/>
          </a:xfrm>
          <a:prstGeom prst="rect">
            <a:avLst/>
          </a:prstGeom>
        </p:spPr>
        <p:txBody>
          <a:bodyPr>
            <a:normAutofit fontScale="850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kk-KZ" sz="3200" b="0" i="1" u="none" strike="noStrike" kern="1200" cap="none" spc="0" normalizeH="0" baseline="0" noProof="0" dirty="0" smtClean="0">
                <a:ln>
                  <a:noFill/>
                </a:ln>
                <a:solidFill>
                  <a:schemeClr val="tx1"/>
                </a:solidFill>
                <a:effectLst/>
                <a:uLnTx/>
                <a:uFillTx/>
                <a:latin typeface="+mn-lt"/>
                <a:ea typeface="+mn-ea"/>
                <a:cs typeface="+mn-cs"/>
              </a:rPr>
              <a:t>ҮШТІКТІГІ</a:t>
            </a:r>
            <a:endParaRPr kumimoji="0" lang="ru-RU"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kk-KZ" sz="3200" b="0" i="0" u="none" strike="noStrike" kern="1200" cap="none" spc="0" normalizeH="0" baseline="0" noProof="0" dirty="0" smtClean="0">
                <a:ln>
                  <a:noFill/>
                </a:ln>
                <a:solidFill>
                  <a:schemeClr val="tx1"/>
                </a:solidFill>
                <a:effectLst/>
                <a:uLnTx/>
                <a:uFillTx/>
                <a:latin typeface="+mn-lt"/>
                <a:ea typeface="+mn-ea"/>
                <a:cs typeface="+mn-cs"/>
              </a:rPr>
              <a:t>Бұған дейін көрсетілгендей, генетикалық код— бұл үштік код: ДНҚ молекуласындағы үш негіз кез-келген нәруыз молекуласындағы бір  аминқышқылды кодтайды. ДНҚ-коды басында, осы ДНҚ-мен комплементарлы РНҚ матрицаға транскрипцияланады. мРНҚ-ның комплементарлық үштігін </a:t>
            </a:r>
            <a:r>
              <a:rPr kumimoji="0" lang="kk-KZ" sz="3200" b="1" i="0" u="none" strike="noStrike" kern="1200" cap="none" spc="0" normalizeH="0" baseline="0" noProof="0" dirty="0" smtClean="0">
                <a:ln>
                  <a:noFill/>
                </a:ln>
                <a:solidFill>
                  <a:schemeClr val="tx1"/>
                </a:solidFill>
                <a:effectLst/>
                <a:uLnTx/>
                <a:uFillTx/>
                <a:latin typeface="+mn-lt"/>
                <a:ea typeface="+mn-ea"/>
                <a:cs typeface="+mn-cs"/>
              </a:rPr>
              <a:t>кодон</a:t>
            </a:r>
            <a:r>
              <a:rPr kumimoji="0" lang="kk-KZ" sz="3200" b="0" i="0" u="none" strike="noStrike" kern="1200" cap="none" spc="0" normalizeH="0" baseline="0" noProof="0" dirty="0" smtClean="0">
                <a:ln>
                  <a:noFill/>
                </a:ln>
                <a:solidFill>
                  <a:schemeClr val="tx1"/>
                </a:solidFill>
                <a:effectLst/>
                <a:uLnTx/>
                <a:uFillTx/>
                <a:latin typeface="+mn-lt"/>
                <a:ea typeface="+mn-ea"/>
                <a:cs typeface="+mn-cs"/>
              </a:rPr>
              <a:t> деп атайды. Әр кодон үш негіз ұзындығына тең және бір аминқышқылды кодтайды. РНҚ кодонын ДНҚ негізінің комплементарлы үштігіне аударса, әр аминқышқыл үшін ДНҚ кодын алуға болады.</a:t>
            </a:r>
            <a:endParaRPr kumimoji="0" lang="ru-RU"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ru-RU" sz="32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0" y="0"/>
            <a:ext cx="9144001" cy="6858000"/>
          </a:xfrm>
          <a:prstGeom prst="rect">
            <a:avLst/>
          </a:prstGeom>
          <a:noFill/>
          <a:ln w="9525">
            <a:noFill/>
            <a:miter lim="800000"/>
            <a:headEnd/>
            <a:tailEnd/>
          </a:ln>
        </p:spPr>
      </p:pic>
      <p:sp>
        <p:nvSpPr>
          <p:cNvPr id="3" name="Прямоугольник 2"/>
          <p:cNvSpPr/>
          <p:nvPr/>
        </p:nvSpPr>
        <p:spPr>
          <a:xfrm>
            <a:off x="1142976" y="714356"/>
            <a:ext cx="7500990" cy="830997"/>
          </a:xfrm>
          <a:prstGeom prst="rect">
            <a:avLst/>
          </a:prstGeom>
        </p:spPr>
        <p:txBody>
          <a:bodyPr wrap="square">
            <a:spAutoFit/>
          </a:bodyPr>
          <a:lstStyle/>
          <a:p>
            <a:pPr algn="ctr"/>
            <a:r>
              <a:rPr lang="kk-KZ" sz="2400" b="1" dirty="0" smtClean="0">
                <a:solidFill>
                  <a:schemeClr val="accent1">
                    <a:lumMod val="60000"/>
                    <a:lumOff val="40000"/>
                  </a:schemeClr>
                </a:solidFill>
                <a:effectLst>
                  <a:outerShdw blurRad="38100" dist="38100" dir="2700000" algn="tl">
                    <a:srgbClr val="000000">
                      <a:alpha val="43137"/>
                    </a:srgbClr>
                  </a:outerShdw>
                </a:effectLst>
                <a:latin typeface="Times New Roman" pitchFamily="18" charset="0"/>
                <a:cs typeface="Times New Roman" pitchFamily="18" charset="0"/>
              </a:rPr>
              <a:t>ДНҚ және РНҚ негіздері арасындағы комплементарлылық</a:t>
            </a:r>
            <a:endParaRPr lang="ru-RU" sz="2400" b="1" dirty="0">
              <a:solidFill>
                <a:schemeClr val="accent1">
                  <a:lumMod val="60000"/>
                  <a:lumOff val="40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graphicFrame>
        <p:nvGraphicFramePr>
          <p:cNvPr id="4" name="Таблица 3"/>
          <p:cNvGraphicFramePr>
            <a:graphicFrameLocks noGrp="1"/>
          </p:cNvGraphicFramePr>
          <p:nvPr/>
        </p:nvGraphicFramePr>
        <p:xfrm>
          <a:off x="500034" y="1928802"/>
          <a:ext cx="8072494" cy="4714908"/>
        </p:xfrm>
        <a:graphic>
          <a:graphicData uri="http://schemas.openxmlformats.org/drawingml/2006/table">
            <a:tbl>
              <a:tblPr/>
              <a:tblGrid>
                <a:gridCol w="3396102"/>
                <a:gridCol w="4676392"/>
              </a:tblGrid>
              <a:tr h="843677">
                <a:tc>
                  <a:txBody>
                    <a:bodyPr/>
                    <a:lstStyle/>
                    <a:p>
                      <a:pPr marL="38100" indent="-304800" algn="ctr">
                        <a:lnSpc>
                          <a:spcPts val="1140"/>
                        </a:lnSpc>
                        <a:spcBef>
                          <a:spcPts val="600"/>
                        </a:spcBef>
                        <a:spcAft>
                          <a:spcPts val="600"/>
                        </a:spcAft>
                      </a:pPr>
                      <a:endParaRPr lang="kk-KZ" sz="1600" b="0" i="1" u="none" strike="noStrike" dirty="0" smtClean="0">
                        <a:solidFill>
                          <a:srgbClr val="000000"/>
                        </a:solidFill>
                        <a:latin typeface="Times New Roman"/>
                        <a:ea typeface="Calibri"/>
                        <a:cs typeface="Times New Roman"/>
                      </a:endParaRPr>
                    </a:p>
                    <a:p>
                      <a:pPr marL="38100" indent="-304800" algn="ctr">
                        <a:lnSpc>
                          <a:spcPts val="1140"/>
                        </a:lnSpc>
                        <a:spcBef>
                          <a:spcPts val="600"/>
                        </a:spcBef>
                        <a:spcAft>
                          <a:spcPts val="600"/>
                        </a:spcAft>
                      </a:pPr>
                      <a:r>
                        <a:rPr lang="en-US" sz="1600" b="1" i="1" u="none" strike="noStrike" dirty="0" smtClean="0">
                          <a:solidFill>
                            <a:srgbClr val="000000"/>
                          </a:solidFill>
                          <a:latin typeface="Times New Roman"/>
                          <a:ea typeface="Calibri"/>
                          <a:cs typeface="Times New Roman"/>
                        </a:rPr>
                        <a:t>ДН</a:t>
                      </a:r>
                      <a:r>
                        <a:rPr lang="kk-KZ" sz="1600" b="1" i="1" u="none" strike="noStrike" dirty="0">
                          <a:solidFill>
                            <a:srgbClr val="000000"/>
                          </a:solidFill>
                          <a:latin typeface="Times New Roman"/>
                          <a:ea typeface="Calibri"/>
                          <a:cs typeface="Times New Roman"/>
                        </a:rPr>
                        <a:t>Қ негіздері</a:t>
                      </a:r>
                      <a:endParaRPr lang="ru-RU" sz="1600" b="1" dirty="0">
                        <a:latin typeface="Times New Roman"/>
                        <a:ea typeface="Calibri"/>
                      </a:endParaRP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393700" indent="-304800" algn="ctr">
                        <a:lnSpc>
                          <a:spcPts val="1140"/>
                        </a:lnSpc>
                        <a:spcBef>
                          <a:spcPts val="600"/>
                        </a:spcBef>
                        <a:spcAft>
                          <a:spcPts val="600"/>
                        </a:spcAft>
                      </a:pPr>
                      <a:endParaRPr lang="kk-KZ" sz="1600" b="0" i="1" u="none" strike="noStrike" dirty="0" smtClean="0">
                        <a:solidFill>
                          <a:srgbClr val="000000"/>
                        </a:solidFill>
                        <a:latin typeface="Times New Roman"/>
                        <a:ea typeface="Calibri"/>
                        <a:cs typeface="Times New Roman"/>
                      </a:endParaRPr>
                    </a:p>
                    <a:p>
                      <a:pPr marL="393700" indent="-304800" algn="ctr">
                        <a:lnSpc>
                          <a:spcPts val="1140"/>
                        </a:lnSpc>
                        <a:spcBef>
                          <a:spcPts val="600"/>
                        </a:spcBef>
                        <a:spcAft>
                          <a:spcPts val="600"/>
                        </a:spcAft>
                      </a:pPr>
                      <a:r>
                        <a:rPr lang="en-US" sz="1600" b="1" i="1" u="none" strike="noStrike" dirty="0" smtClean="0">
                          <a:solidFill>
                            <a:srgbClr val="000000"/>
                          </a:solidFill>
                          <a:latin typeface="Times New Roman"/>
                          <a:ea typeface="Calibri"/>
                          <a:cs typeface="Times New Roman"/>
                        </a:rPr>
                        <a:t>РН</a:t>
                      </a:r>
                      <a:r>
                        <a:rPr lang="kk-KZ" sz="1600" b="1" i="1" u="none" strike="noStrike" dirty="0">
                          <a:solidFill>
                            <a:srgbClr val="000000"/>
                          </a:solidFill>
                          <a:latin typeface="Times New Roman"/>
                          <a:ea typeface="Calibri"/>
                          <a:cs typeface="Times New Roman"/>
                        </a:rPr>
                        <a:t>Қ негіздері</a:t>
                      </a:r>
                      <a:endParaRPr lang="ru-RU" sz="1600" b="1" dirty="0">
                        <a:latin typeface="Times New Roman"/>
                        <a:ea typeface="Calibri"/>
                      </a:endParaRP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818173">
                <a:tc>
                  <a:txBody>
                    <a:bodyPr/>
                    <a:lstStyle/>
                    <a:p>
                      <a:pPr marL="38100" indent="-304800" algn="ctr">
                        <a:lnSpc>
                          <a:spcPts val="1140"/>
                        </a:lnSpc>
                        <a:spcBef>
                          <a:spcPts val="600"/>
                        </a:spcBef>
                        <a:spcAft>
                          <a:spcPts val="600"/>
                        </a:spcAft>
                      </a:pPr>
                      <a:endParaRPr lang="ru-RU" sz="1600" u="none" strike="noStrike" dirty="0" smtClean="0">
                        <a:solidFill>
                          <a:srgbClr val="000000"/>
                        </a:solidFill>
                        <a:latin typeface="Times New Roman"/>
                        <a:ea typeface="Calibri"/>
                        <a:cs typeface="Times New Roman"/>
                      </a:endParaRPr>
                    </a:p>
                    <a:p>
                      <a:pPr marL="38100" indent="-304800" algn="ctr">
                        <a:lnSpc>
                          <a:spcPts val="1140"/>
                        </a:lnSpc>
                        <a:spcBef>
                          <a:spcPts val="600"/>
                        </a:spcBef>
                        <a:spcAft>
                          <a:spcPts val="600"/>
                        </a:spcAft>
                      </a:pPr>
                      <a:r>
                        <a:rPr lang="ru-RU" sz="1600" u="none" strike="noStrike" dirty="0" smtClean="0">
                          <a:solidFill>
                            <a:srgbClr val="000000"/>
                          </a:solidFill>
                          <a:latin typeface="Times New Roman"/>
                          <a:ea typeface="Calibri"/>
                          <a:cs typeface="Times New Roman"/>
                        </a:rPr>
                        <a:t>А </a:t>
                      </a:r>
                      <a:r>
                        <a:rPr lang="ru-RU" sz="1600" u="none" strike="noStrike" dirty="0">
                          <a:solidFill>
                            <a:srgbClr val="000000"/>
                          </a:solidFill>
                          <a:latin typeface="Times New Roman"/>
                          <a:ea typeface="Calibri"/>
                          <a:cs typeface="Times New Roman"/>
                        </a:rPr>
                        <a:t>(</a:t>
                      </a:r>
                      <a:r>
                        <a:rPr lang="ru-RU" sz="1600" u="none" strike="noStrike" dirty="0" err="1">
                          <a:solidFill>
                            <a:srgbClr val="000000"/>
                          </a:solidFill>
                          <a:latin typeface="Times New Roman"/>
                          <a:ea typeface="Calibri"/>
                          <a:cs typeface="Times New Roman"/>
                        </a:rPr>
                        <a:t>аденин</a:t>
                      </a:r>
                      <a:r>
                        <a:rPr lang="ru-RU" sz="1600" u="none" strike="noStrike" dirty="0">
                          <a:solidFill>
                            <a:srgbClr val="000000"/>
                          </a:solidFill>
                          <a:latin typeface="Times New Roman"/>
                          <a:ea typeface="Calibri"/>
                          <a:cs typeface="Times New Roman"/>
                        </a:rPr>
                        <a:t>)</a:t>
                      </a:r>
                      <a:endParaRPr lang="ru-RU" sz="1600" dirty="0">
                        <a:latin typeface="Times New Roman"/>
                        <a:ea typeface="Calibri"/>
                      </a:endParaRPr>
                    </a:p>
                  </a:txBody>
                  <a:tcPr marL="0" marR="0" marT="0" marB="0">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393700" indent="-304800" algn="ctr">
                        <a:lnSpc>
                          <a:spcPts val="1140"/>
                        </a:lnSpc>
                        <a:spcBef>
                          <a:spcPts val="600"/>
                        </a:spcBef>
                        <a:spcAft>
                          <a:spcPts val="600"/>
                        </a:spcAft>
                      </a:pPr>
                      <a:endParaRPr lang="ru-RU" sz="1600" u="none" strike="noStrike" dirty="0" smtClean="0">
                        <a:solidFill>
                          <a:srgbClr val="000000"/>
                        </a:solidFill>
                        <a:latin typeface="Times New Roman"/>
                        <a:ea typeface="Calibri"/>
                        <a:cs typeface="Times New Roman"/>
                      </a:endParaRPr>
                    </a:p>
                    <a:p>
                      <a:pPr marL="393700" indent="-304800" algn="ctr">
                        <a:lnSpc>
                          <a:spcPts val="1140"/>
                        </a:lnSpc>
                        <a:spcBef>
                          <a:spcPts val="600"/>
                        </a:spcBef>
                        <a:spcAft>
                          <a:spcPts val="600"/>
                        </a:spcAft>
                      </a:pPr>
                      <a:r>
                        <a:rPr lang="ru-RU" sz="1600" u="none" strike="noStrike" dirty="0" smtClean="0">
                          <a:solidFill>
                            <a:srgbClr val="000000"/>
                          </a:solidFill>
                          <a:latin typeface="Times New Roman"/>
                          <a:ea typeface="Calibri"/>
                          <a:cs typeface="Times New Roman"/>
                        </a:rPr>
                        <a:t>У </a:t>
                      </a:r>
                      <a:r>
                        <a:rPr lang="ru-RU" sz="1600" u="none" strike="noStrike" dirty="0">
                          <a:solidFill>
                            <a:srgbClr val="000000"/>
                          </a:solidFill>
                          <a:latin typeface="Times New Roman"/>
                          <a:ea typeface="Calibri"/>
                          <a:cs typeface="Times New Roman"/>
                        </a:rPr>
                        <a:t>(</a:t>
                      </a:r>
                      <a:r>
                        <a:rPr lang="ru-RU" sz="1600" u="none" strike="noStrike" dirty="0" err="1">
                          <a:solidFill>
                            <a:srgbClr val="000000"/>
                          </a:solidFill>
                          <a:latin typeface="Times New Roman"/>
                          <a:ea typeface="Calibri"/>
                          <a:cs typeface="Times New Roman"/>
                        </a:rPr>
                        <a:t>урацил</a:t>
                      </a:r>
                      <a:r>
                        <a:rPr lang="ru-RU" sz="1600" u="none" strike="noStrike" dirty="0">
                          <a:solidFill>
                            <a:srgbClr val="000000"/>
                          </a:solidFill>
                          <a:latin typeface="Times New Roman"/>
                          <a:ea typeface="Calibri"/>
                          <a:cs typeface="Times New Roman"/>
                        </a:rPr>
                        <a:t>)</a:t>
                      </a:r>
                      <a:endParaRPr lang="ru-RU" sz="1600" dirty="0">
                        <a:latin typeface="Times New Roman"/>
                        <a:ea typeface="Calibri"/>
                      </a:endParaRPr>
                    </a:p>
                  </a:txBody>
                  <a:tcPr marL="0" marR="0" marT="0" marB="0">
                    <a:lnL>
                      <a:noFill/>
                    </a:lnL>
                    <a:lnR>
                      <a:noFill/>
                    </a:lnR>
                    <a:lnT w="12700" cap="flat" cmpd="sng" algn="ctr">
                      <a:solidFill>
                        <a:srgbClr val="000000"/>
                      </a:solidFill>
                      <a:prstDash val="solid"/>
                      <a:round/>
                      <a:headEnd type="none" w="med" len="med"/>
                      <a:tailEnd type="none" w="med" len="med"/>
                    </a:lnT>
                    <a:lnB>
                      <a:noFill/>
                    </a:lnB>
                    <a:solidFill>
                      <a:srgbClr val="FFFFFF"/>
                    </a:solidFill>
                  </a:tcPr>
                </a:tc>
              </a:tr>
              <a:tr h="818173">
                <a:tc>
                  <a:txBody>
                    <a:bodyPr/>
                    <a:lstStyle/>
                    <a:p>
                      <a:pPr marL="38100" indent="-304800" algn="ctr">
                        <a:lnSpc>
                          <a:spcPts val="1140"/>
                        </a:lnSpc>
                        <a:spcBef>
                          <a:spcPts val="600"/>
                        </a:spcBef>
                        <a:spcAft>
                          <a:spcPts val="600"/>
                        </a:spcAft>
                      </a:pPr>
                      <a:endParaRPr lang="ru-RU" sz="1600" u="none" strike="noStrike" dirty="0" smtClean="0">
                        <a:solidFill>
                          <a:srgbClr val="000000"/>
                        </a:solidFill>
                        <a:latin typeface="Times New Roman"/>
                        <a:ea typeface="Calibri"/>
                        <a:cs typeface="Times New Roman"/>
                      </a:endParaRPr>
                    </a:p>
                    <a:p>
                      <a:pPr marL="38100" indent="-304800" algn="ctr">
                        <a:lnSpc>
                          <a:spcPts val="1140"/>
                        </a:lnSpc>
                        <a:spcBef>
                          <a:spcPts val="600"/>
                        </a:spcBef>
                        <a:spcAft>
                          <a:spcPts val="600"/>
                        </a:spcAft>
                      </a:pPr>
                      <a:r>
                        <a:rPr lang="ru-RU" sz="1600" u="none" strike="noStrike" dirty="0" smtClean="0">
                          <a:solidFill>
                            <a:srgbClr val="000000"/>
                          </a:solidFill>
                          <a:latin typeface="Times New Roman"/>
                          <a:ea typeface="Calibri"/>
                          <a:cs typeface="Times New Roman"/>
                        </a:rPr>
                        <a:t>Г </a:t>
                      </a:r>
                      <a:r>
                        <a:rPr lang="ru-RU" sz="1600" u="none" strike="noStrike" dirty="0">
                          <a:solidFill>
                            <a:srgbClr val="000000"/>
                          </a:solidFill>
                          <a:latin typeface="Times New Roman"/>
                          <a:ea typeface="Calibri"/>
                          <a:cs typeface="Times New Roman"/>
                        </a:rPr>
                        <a:t>(гуанин)</a:t>
                      </a:r>
                      <a:endParaRPr lang="ru-RU" sz="1600" dirty="0">
                        <a:latin typeface="Times New Roman"/>
                        <a:ea typeface="Calibri"/>
                      </a:endParaRPr>
                    </a:p>
                  </a:txBody>
                  <a:tcPr marL="0" marR="0" marT="0" marB="0">
                    <a:lnL>
                      <a:noFill/>
                    </a:lnL>
                    <a:lnR>
                      <a:noFill/>
                    </a:lnR>
                    <a:lnT>
                      <a:noFill/>
                    </a:lnT>
                    <a:lnB>
                      <a:noFill/>
                    </a:lnB>
                    <a:solidFill>
                      <a:srgbClr val="FFFFFF"/>
                    </a:solidFill>
                  </a:tcPr>
                </a:tc>
                <a:tc>
                  <a:txBody>
                    <a:bodyPr/>
                    <a:lstStyle/>
                    <a:p>
                      <a:pPr marL="393700" indent="-304800" algn="ctr">
                        <a:lnSpc>
                          <a:spcPts val="1140"/>
                        </a:lnSpc>
                        <a:spcBef>
                          <a:spcPts val="600"/>
                        </a:spcBef>
                        <a:spcAft>
                          <a:spcPts val="600"/>
                        </a:spcAft>
                      </a:pPr>
                      <a:endParaRPr lang="ru-RU" sz="1600" u="none" strike="noStrike" dirty="0" smtClean="0">
                        <a:solidFill>
                          <a:srgbClr val="000000"/>
                        </a:solidFill>
                        <a:latin typeface="Times New Roman"/>
                        <a:ea typeface="Calibri"/>
                        <a:cs typeface="Times New Roman"/>
                      </a:endParaRPr>
                    </a:p>
                    <a:p>
                      <a:pPr marL="393700" indent="-304800" algn="ctr">
                        <a:lnSpc>
                          <a:spcPts val="1140"/>
                        </a:lnSpc>
                        <a:spcBef>
                          <a:spcPts val="600"/>
                        </a:spcBef>
                        <a:spcAft>
                          <a:spcPts val="600"/>
                        </a:spcAft>
                      </a:pPr>
                      <a:r>
                        <a:rPr lang="ru-RU" sz="1600" u="none" strike="noStrike" dirty="0" smtClean="0">
                          <a:solidFill>
                            <a:srgbClr val="000000"/>
                          </a:solidFill>
                          <a:latin typeface="Times New Roman"/>
                          <a:ea typeface="Calibri"/>
                          <a:cs typeface="Times New Roman"/>
                        </a:rPr>
                        <a:t>Ц </a:t>
                      </a:r>
                      <a:r>
                        <a:rPr lang="ru-RU" sz="1600" u="none" strike="noStrike" dirty="0">
                          <a:solidFill>
                            <a:srgbClr val="000000"/>
                          </a:solidFill>
                          <a:latin typeface="Times New Roman"/>
                          <a:ea typeface="Calibri"/>
                          <a:cs typeface="Times New Roman"/>
                        </a:rPr>
                        <a:t>(</a:t>
                      </a:r>
                      <a:r>
                        <a:rPr lang="ru-RU" sz="1600" u="none" strike="noStrike" dirty="0" err="1">
                          <a:solidFill>
                            <a:srgbClr val="000000"/>
                          </a:solidFill>
                          <a:latin typeface="Times New Roman"/>
                          <a:ea typeface="Calibri"/>
                          <a:cs typeface="Times New Roman"/>
                        </a:rPr>
                        <a:t>цитозин</a:t>
                      </a:r>
                      <a:r>
                        <a:rPr lang="ru-RU" sz="1600" u="none" strike="noStrike" dirty="0">
                          <a:solidFill>
                            <a:srgbClr val="000000"/>
                          </a:solidFill>
                          <a:latin typeface="Times New Roman"/>
                          <a:ea typeface="Calibri"/>
                          <a:cs typeface="Times New Roman"/>
                        </a:rPr>
                        <a:t>)</a:t>
                      </a:r>
                      <a:endParaRPr lang="ru-RU" sz="1600" dirty="0">
                        <a:latin typeface="Times New Roman"/>
                        <a:ea typeface="Calibri"/>
                      </a:endParaRPr>
                    </a:p>
                  </a:txBody>
                  <a:tcPr marL="0" marR="0" marT="0" marB="0">
                    <a:lnL>
                      <a:noFill/>
                    </a:lnL>
                    <a:lnR>
                      <a:noFill/>
                    </a:lnR>
                    <a:lnT>
                      <a:noFill/>
                    </a:lnT>
                    <a:lnB>
                      <a:noFill/>
                    </a:lnB>
                    <a:solidFill>
                      <a:srgbClr val="FFFFFF"/>
                    </a:solidFill>
                  </a:tcPr>
                </a:tc>
              </a:tr>
              <a:tr h="818173">
                <a:tc>
                  <a:txBody>
                    <a:bodyPr/>
                    <a:lstStyle/>
                    <a:p>
                      <a:pPr marL="38100" indent="-304800" algn="ctr">
                        <a:lnSpc>
                          <a:spcPts val="1140"/>
                        </a:lnSpc>
                        <a:spcBef>
                          <a:spcPts val="600"/>
                        </a:spcBef>
                        <a:spcAft>
                          <a:spcPts val="600"/>
                        </a:spcAft>
                      </a:pPr>
                      <a:endParaRPr lang="ru-RU" sz="1600" u="none" strike="noStrike" dirty="0" smtClean="0">
                        <a:solidFill>
                          <a:srgbClr val="000000"/>
                        </a:solidFill>
                        <a:latin typeface="Times New Roman"/>
                        <a:ea typeface="Calibri"/>
                        <a:cs typeface="Times New Roman"/>
                      </a:endParaRPr>
                    </a:p>
                    <a:p>
                      <a:pPr marL="38100" indent="-304800" algn="ctr">
                        <a:lnSpc>
                          <a:spcPts val="1140"/>
                        </a:lnSpc>
                        <a:spcBef>
                          <a:spcPts val="600"/>
                        </a:spcBef>
                        <a:spcAft>
                          <a:spcPts val="600"/>
                        </a:spcAft>
                      </a:pPr>
                      <a:r>
                        <a:rPr lang="ru-RU" sz="1600" u="none" strike="noStrike" dirty="0" smtClean="0">
                          <a:solidFill>
                            <a:srgbClr val="000000"/>
                          </a:solidFill>
                          <a:latin typeface="Times New Roman"/>
                          <a:ea typeface="Calibri"/>
                          <a:cs typeface="Times New Roman"/>
                        </a:rPr>
                        <a:t>Т </a:t>
                      </a:r>
                      <a:r>
                        <a:rPr lang="ru-RU" sz="1600" u="none" strike="noStrike" dirty="0">
                          <a:solidFill>
                            <a:srgbClr val="000000"/>
                          </a:solidFill>
                          <a:latin typeface="Times New Roman"/>
                          <a:ea typeface="Calibri"/>
                          <a:cs typeface="Times New Roman"/>
                        </a:rPr>
                        <a:t>(</a:t>
                      </a:r>
                      <a:r>
                        <a:rPr lang="ru-RU" sz="1600" u="none" strike="noStrike" dirty="0" err="1">
                          <a:solidFill>
                            <a:srgbClr val="000000"/>
                          </a:solidFill>
                          <a:latin typeface="Times New Roman"/>
                          <a:ea typeface="Calibri"/>
                          <a:cs typeface="Times New Roman"/>
                        </a:rPr>
                        <a:t>тимин</a:t>
                      </a:r>
                      <a:r>
                        <a:rPr lang="ru-RU" sz="1600" u="none" strike="noStrike" dirty="0">
                          <a:solidFill>
                            <a:srgbClr val="000000"/>
                          </a:solidFill>
                          <a:latin typeface="Times New Roman"/>
                          <a:ea typeface="Calibri"/>
                          <a:cs typeface="Times New Roman"/>
                        </a:rPr>
                        <a:t>)</a:t>
                      </a:r>
                      <a:endParaRPr lang="ru-RU" sz="1600" dirty="0">
                        <a:latin typeface="Times New Roman"/>
                        <a:ea typeface="Calibri"/>
                      </a:endParaRPr>
                    </a:p>
                  </a:txBody>
                  <a:tcPr marL="0" marR="0" marT="0" marB="0">
                    <a:lnL>
                      <a:noFill/>
                    </a:lnL>
                    <a:lnR>
                      <a:noFill/>
                    </a:lnR>
                    <a:lnT>
                      <a:noFill/>
                    </a:lnT>
                    <a:lnB>
                      <a:noFill/>
                    </a:lnB>
                    <a:solidFill>
                      <a:srgbClr val="FFFFFF"/>
                    </a:solidFill>
                  </a:tcPr>
                </a:tc>
                <a:tc>
                  <a:txBody>
                    <a:bodyPr/>
                    <a:lstStyle/>
                    <a:p>
                      <a:pPr marL="393700" indent="-304800" algn="ctr">
                        <a:lnSpc>
                          <a:spcPts val="1140"/>
                        </a:lnSpc>
                        <a:spcBef>
                          <a:spcPts val="600"/>
                        </a:spcBef>
                        <a:spcAft>
                          <a:spcPts val="600"/>
                        </a:spcAft>
                      </a:pPr>
                      <a:endParaRPr lang="ru-RU" sz="1600" u="none" strike="noStrike" dirty="0" smtClean="0">
                        <a:solidFill>
                          <a:srgbClr val="000000"/>
                        </a:solidFill>
                        <a:latin typeface="Times New Roman"/>
                        <a:ea typeface="Calibri"/>
                        <a:cs typeface="Times New Roman"/>
                      </a:endParaRPr>
                    </a:p>
                    <a:p>
                      <a:pPr marL="393700" indent="-304800" algn="ctr">
                        <a:lnSpc>
                          <a:spcPts val="1140"/>
                        </a:lnSpc>
                        <a:spcBef>
                          <a:spcPts val="600"/>
                        </a:spcBef>
                        <a:spcAft>
                          <a:spcPts val="600"/>
                        </a:spcAft>
                      </a:pPr>
                      <a:r>
                        <a:rPr lang="ru-RU" sz="1600" u="none" strike="noStrike" dirty="0" smtClean="0">
                          <a:solidFill>
                            <a:srgbClr val="000000"/>
                          </a:solidFill>
                          <a:latin typeface="Times New Roman"/>
                          <a:ea typeface="Calibri"/>
                          <a:cs typeface="Times New Roman"/>
                        </a:rPr>
                        <a:t>А </a:t>
                      </a:r>
                      <a:r>
                        <a:rPr lang="ru-RU" sz="1600" u="none" strike="noStrike" dirty="0">
                          <a:solidFill>
                            <a:srgbClr val="000000"/>
                          </a:solidFill>
                          <a:latin typeface="Times New Roman"/>
                          <a:ea typeface="Calibri"/>
                          <a:cs typeface="Times New Roman"/>
                        </a:rPr>
                        <a:t>(</a:t>
                      </a:r>
                      <a:r>
                        <a:rPr lang="ru-RU" sz="1600" u="none" strike="noStrike" dirty="0" err="1">
                          <a:solidFill>
                            <a:srgbClr val="000000"/>
                          </a:solidFill>
                          <a:latin typeface="Times New Roman"/>
                          <a:ea typeface="Calibri"/>
                          <a:cs typeface="Times New Roman"/>
                        </a:rPr>
                        <a:t>аденин</a:t>
                      </a:r>
                      <a:r>
                        <a:rPr lang="ru-RU" sz="1600" u="none" strike="noStrike" dirty="0">
                          <a:solidFill>
                            <a:srgbClr val="000000"/>
                          </a:solidFill>
                          <a:latin typeface="Times New Roman"/>
                          <a:ea typeface="Calibri"/>
                          <a:cs typeface="Times New Roman"/>
                        </a:rPr>
                        <a:t>)</a:t>
                      </a:r>
                      <a:endParaRPr lang="ru-RU" sz="1600" dirty="0">
                        <a:latin typeface="Times New Roman"/>
                        <a:ea typeface="Calibri"/>
                      </a:endParaRPr>
                    </a:p>
                  </a:txBody>
                  <a:tcPr marL="0" marR="0" marT="0" marB="0">
                    <a:lnL>
                      <a:noFill/>
                    </a:lnL>
                    <a:lnR>
                      <a:noFill/>
                    </a:lnR>
                    <a:lnT>
                      <a:noFill/>
                    </a:lnT>
                    <a:lnB>
                      <a:noFill/>
                    </a:lnB>
                    <a:solidFill>
                      <a:srgbClr val="FFFFFF"/>
                    </a:solidFill>
                  </a:tcPr>
                </a:tc>
              </a:tr>
              <a:tr h="818173">
                <a:tc>
                  <a:txBody>
                    <a:bodyPr/>
                    <a:lstStyle/>
                    <a:p>
                      <a:pPr marL="38100" indent="-304800" algn="ctr">
                        <a:lnSpc>
                          <a:spcPts val="1140"/>
                        </a:lnSpc>
                        <a:spcBef>
                          <a:spcPts val="600"/>
                        </a:spcBef>
                        <a:spcAft>
                          <a:spcPts val="600"/>
                        </a:spcAft>
                      </a:pPr>
                      <a:endParaRPr lang="ru-RU" sz="1600" u="none" strike="noStrike" dirty="0" smtClean="0">
                        <a:solidFill>
                          <a:srgbClr val="000000"/>
                        </a:solidFill>
                        <a:latin typeface="Times New Roman"/>
                        <a:ea typeface="Calibri"/>
                        <a:cs typeface="Times New Roman"/>
                      </a:endParaRPr>
                    </a:p>
                    <a:p>
                      <a:pPr marL="38100" indent="-304800" algn="ctr">
                        <a:lnSpc>
                          <a:spcPts val="1140"/>
                        </a:lnSpc>
                        <a:spcBef>
                          <a:spcPts val="600"/>
                        </a:spcBef>
                        <a:spcAft>
                          <a:spcPts val="600"/>
                        </a:spcAft>
                      </a:pPr>
                      <a:r>
                        <a:rPr lang="ru-RU" sz="1600" u="none" strike="noStrike" dirty="0" smtClean="0">
                          <a:solidFill>
                            <a:srgbClr val="000000"/>
                          </a:solidFill>
                          <a:latin typeface="Times New Roman"/>
                          <a:ea typeface="Calibri"/>
                          <a:cs typeface="Times New Roman"/>
                        </a:rPr>
                        <a:t>Ц </a:t>
                      </a:r>
                      <a:r>
                        <a:rPr lang="ru-RU" sz="1600" u="none" strike="noStrike" dirty="0">
                          <a:solidFill>
                            <a:srgbClr val="000000"/>
                          </a:solidFill>
                          <a:latin typeface="Times New Roman"/>
                          <a:ea typeface="Calibri"/>
                          <a:cs typeface="Times New Roman"/>
                        </a:rPr>
                        <a:t>(</a:t>
                      </a:r>
                      <a:r>
                        <a:rPr lang="ru-RU" sz="1600" u="none" strike="noStrike" dirty="0" err="1">
                          <a:solidFill>
                            <a:srgbClr val="000000"/>
                          </a:solidFill>
                          <a:latin typeface="Times New Roman"/>
                          <a:ea typeface="Calibri"/>
                          <a:cs typeface="Times New Roman"/>
                        </a:rPr>
                        <a:t>цитозин</a:t>
                      </a:r>
                      <a:r>
                        <a:rPr lang="ru-RU" sz="1600" u="none" strike="noStrike" dirty="0">
                          <a:solidFill>
                            <a:srgbClr val="000000"/>
                          </a:solidFill>
                          <a:latin typeface="Times New Roman"/>
                          <a:ea typeface="Calibri"/>
                          <a:cs typeface="Times New Roman"/>
                        </a:rPr>
                        <a:t>)</a:t>
                      </a:r>
                      <a:endParaRPr lang="ru-RU" sz="1600" dirty="0">
                        <a:latin typeface="Times New Roman"/>
                        <a:ea typeface="Calibri"/>
                      </a:endParaRPr>
                    </a:p>
                  </a:txBody>
                  <a:tcPr marL="0" marR="0" marT="0" marB="0">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393700" indent="-304800" algn="ctr">
                        <a:lnSpc>
                          <a:spcPts val="1140"/>
                        </a:lnSpc>
                        <a:spcBef>
                          <a:spcPts val="600"/>
                        </a:spcBef>
                        <a:spcAft>
                          <a:spcPts val="600"/>
                        </a:spcAft>
                      </a:pPr>
                      <a:endParaRPr lang="ru-RU" sz="1600" u="none" strike="noStrike" dirty="0" smtClean="0">
                        <a:solidFill>
                          <a:srgbClr val="000000"/>
                        </a:solidFill>
                        <a:latin typeface="Times New Roman"/>
                        <a:ea typeface="Calibri"/>
                        <a:cs typeface="Times New Roman"/>
                      </a:endParaRPr>
                    </a:p>
                    <a:p>
                      <a:pPr marL="393700" indent="-304800" algn="ctr">
                        <a:lnSpc>
                          <a:spcPts val="1140"/>
                        </a:lnSpc>
                        <a:spcBef>
                          <a:spcPts val="600"/>
                        </a:spcBef>
                        <a:spcAft>
                          <a:spcPts val="600"/>
                        </a:spcAft>
                      </a:pPr>
                      <a:r>
                        <a:rPr lang="ru-RU" sz="1600" u="none" strike="noStrike" dirty="0" smtClean="0">
                          <a:solidFill>
                            <a:srgbClr val="000000"/>
                          </a:solidFill>
                          <a:latin typeface="Times New Roman"/>
                          <a:ea typeface="Calibri"/>
                          <a:cs typeface="Times New Roman"/>
                        </a:rPr>
                        <a:t>Г </a:t>
                      </a:r>
                      <a:r>
                        <a:rPr lang="ru-RU" sz="1600" u="none" strike="noStrike" dirty="0">
                          <a:solidFill>
                            <a:srgbClr val="000000"/>
                          </a:solidFill>
                          <a:latin typeface="Times New Roman"/>
                          <a:ea typeface="Calibri"/>
                          <a:cs typeface="Times New Roman"/>
                        </a:rPr>
                        <a:t>(гуанин)</a:t>
                      </a:r>
                      <a:endParaRPr lang="ru-RU" sz="1600" dirty="0">
                        <a:latin typeface="Times New Roman"/>
                        <a:ea typeface="Calibri"/>
                      </a:endParaRPr>
                    </a:p>
                  </a:txBody>
                  <a:tcPr marL="0" marR="0" marT="0" marB="0">
                    <a:lnL>
                      <a:noFill/>
                    </a:lnL>
                    <a:lnR>
                      <a:noFill/>
                    </a:lnR>
                    <a:lnT>
                      <a:noFill/>
                    </a:lnT>
                    <a:lnB w="12700" cap="flat" cmpd="sng" algn="ctr">
                      <a:solidFill>
                        <a:srgbClr val="000000"/>
                      </a:solidFill>
                      <a:prstDash val="solid"/>
                      <a:round/>
                      <a:headEnd type="none" w="med" len="med"/>
                      <a:tailEnd type="none" w="med" len="med"/>
                    </a:lnB>
                    <a:solidFill>
                      <a:srgbClr val="FFFFFF"/>
                    </a:solidFill>
                  </a:tcPr>
                </a:tc>
              </a:tr>
              <a:tr h="598539">
                <a:tc gridSpan="2">
                  <a:txBody>
                    <a:bodyPr/>
                    <a:lstStyle/>
                    <a:p>
                      <a:pPr>
                        <a:lnSpc>
                          <a:spcPct val="107000"/>
                        </a:lnSpc>
                        <a:spcAft>
                          <a:spcPts val="800"/>
                        </a:spcAft>
                      </a:pPr>
                      <a:endParaRPr lang="ru-RU" sz="500" dirty="0">
                        <a:latin typeface="Calibri"/>
                        <a:ea typeface="Calibri"/>
                        <a:cs typeface="Times New Roman"/>
                      </a:endParaRPr>
                    </a:p>
                  </a:txBody>
                  <a:tcPr marL="0" marR="0" marT="0" marB="0">
                    <a:lnL>
                      <a:noFill/>
                    </a:lnL>
                    <a:lnR>
                      <a:noFill/>
                    </a:lnR>
                    <a:lnT w="12700" cap="flat" cmpd="sng" algn="ctr">
                      <a:solidFill>
                        <a:srgbClr val="000000"/>
                      </a:solidFill>
                      <a:prstDash val="solid"/>
                      <a:round/>
                      <a:headEnd type="none" w="med" len="med"/>
                      <a:tailEnd type="none" w="med" len="med"/>
                    </a:lnT>
                    <a:lnB>
                      <a:noFill/>
                    </a:lnB>
                    <a:solidFill>
                      <a:srgbClr val="FFFFFF"/>
                    </a:solidFill>
                  </a:tcPr>
                </a:tc>
                <a:tc hMerge="1">
                  <a:txBody>
                    <a:bodyPr/>
                    <a:lstStyle/>
                    <a:p>
                      <a:endParaRPr lang="ru-RU"/>
                    </a:p>
                  </a:txBody>
                  <a:tcPr/>
                </a:tc>
              </a:tr>
            </a:tbl>
          </a:graphicData>
        </a:graphic>
      </p:graphicFrame>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0" y="0"/>
            <a:ext cx="9144001" cy="6858000"/>
          </a:xfrm>
          <a:prstGeom prst="rect">
            <a:avLst/>
          </a:prstGeom>
          <a:noFill/>
          <a:ln w="9525">
            <a:noFill/>
            <a:miter lim="800000"/>
            <a:headEnd/>
            <a:tailEnd/>
          </a:ln>
        </p:spPr>
      </p:pic>
      <p:sp>
        <p:nvSpPr>
          <p:cNvPr id="3" name="Содержимое 2"/>
          <p:cNvSpPr txBox="1">
            <a:spLocks/>
          </p:cNvSpPr>
          <p:nvPr/>
        </p:nvSpPr>
        <p:spPr>
          <a:xfrm>
            <a:off x="457200" y="1714488"/>
            <a:ext cx="8229600" cy="4411675"/>
          </a:xfrm>
          <a:prstGeom prst="rect">
            <a:avLst/>
          </a:prstGeom>
        </p:spPr>
        <p:txBody>
          <a:bodyPr>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kk-KZ" sz="3200" b="0" i="1" u="none" strike="noStrike" kern="1200" cap="none" spc="0" normalizeH="0" baseline="0" noProof="0" dirty="0" smtClean="0">
                <a:ln>
                  <a:noFill/>
                </a:ln>
                <a:solidFill>
                  <a:schemeClr val="accent1">
                    <a:lumMod val="60000"/>
                    <a:lumOff val="40000"/>
                  </a:schemeClr>
                </a:solidFill>
                <a:effectLst>
                  <a:outerShdw blurRad="38100" dist="38100" dir="2700000" algn="tl">
                    <a:srgbClr val="000000">
                      <a:alpha val="43137"/>
                    </a:srgbClr>
                  </a:outerShdw>
                </a:effectLst>
                <a:uLnTx/>
                <a:uFillTx/>
                <a:latin typeface="+mn-lt"/>
                <a:ea typeface="+mn-ea"/>
                <a:cs typeface="+mn-cs"/>
              </a:rPr>
              <a:t>Туынды код </a:t>
            </a:r>
            <a:endParaRPr kumimoji="0" lang="ru-RU" sz="3200" b="0" i="1" u="none" strike="noStrike" kern="1200" cap="none" spc="0" normalizeH="0" baseline="0" noProof="0" dirty="0" smtClean="0">
              <a:ln>
                <a:noFill/>
              </a:ln>
              <a:solidFill>
                <a:schemeClr val="accent1">
                  <a:lumMod val="60000"/>
                  <a:lumOff val="40000"/>
                </a:schemeClr>
              </a:solidFill>
              <a:effectLst>
                <a:outerShdw blurRad="38100" dist="38100" dir="2700000" algn="tl">
                  <a:srgbClr val="000000">
                    <a:alpha val="43137"/>
                  </a:srgbClr>
                </a:outerShdw>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kk-KZ" sz="3200" b="0" i="0" u="none" strike="noStrike" kern="1200" cap="none" spc="0" normalizeH="0" baseline="0" noProof="0" dirty="0" smtClean="0">
                <a:ln>
                  <a:noFill/>
                </a:ln>
                <a:solidFill>
                  <a:schemeClr val="tx1"/>
                </a:solidFill>
                <a:effectLst/>
                <a:uLnTx/>
                <a:uFillTx/>
                <a:latin typeface="+mn-lt"/>
                <a:ea typeface="+mn-ea"/>
                <a:cs typeface="+mn-cs"/>
              </a:rPr>
              <a:t>Кейбір аминқышқылдар бір емес, бірнеше кодондармен реттеледі. Мұндай кодтарды </a:t>
            </a:r>
            <a:r>
              <a:rPr kumimoji="0" lang="kk-KZ" sz="3200" b="1" i="0" u="none" strike="noStrike" kern="1200" cap="none" spc="0" normalizeH="0" baseline="0" noProof="0" dirty="0" smtClean="0">
                <a:ln>
                  <a:noFill/>
                </a:ln>
                <a:solidFill>
                  <a:schemeClr val="tx1"/>
                </a:solidFill>
                <a:effectLst/>
                <a:uLnTx/>
                <a:uFillTx/>
                <a:latin typeface="+mn-lt"/>
                <a:ea typeface="+mn-ea"/>
                <a:cs typeface="+mn-cs"/>
              </a:rPr>
              <a:t>туынды</a:t>
            </a:r>
            <a:r>
              <a:rPr kumimoji="0" lang="kk-KZ" sz="3200" b="0" i="0" u="none" strike="noStrike" kern="1200" cap="none" spc="0" normalizeH="0" baseline="0" noProof="0" dirty="0" smtClean="0">
                <a:ln>
                  <a:noFill/>
                </a:ln>
                <a:solidFill>
                  <a:schemeClr val="tx1"/>
                </a:solidFill>
                <a:effectLst/>
                <a:uLnTx/>
                <a:uFillTx/>
                <a:latin typeface="+mn-lt"/>
                <a:ea typeface="+mn-ea"/>
                <a:cs typeface="+mn-cs"/>
              </a:rPr>
              <a:t> код деп атайды. Бұл код анализі сондай-ақ, көптеген аминқышқылдар үшін, көргеніміз бойынша, тек қана кодонның бастапқы екі әрпінің ғана маңызы бар екендігін көрсетеді.</a:t>
            </a:r>
            <a:endParaRPr kumimoji="0" lang="ru-RU"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ru-RU"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1069</TotalTime>
  <Words>9575</Words>
  <Application>Microsoft Office PowerPoint</Application>
  <PresentationFormat>Экран (4:3)</PresentationFormat>
  <Paragraphs>513</Paragraphs>
  <Slides>136</Slides>
  <Notes>0</Notes>
  <HiddenSlides>0</HiddenSlides>
  <MMClips>0</MMClips>
  <ScaleCrop>false</ScaleCrop>
  <HeadingPairs>
    <vt:vector size="6" baseType="variant">
      <vt:variant>
        <vt:lpstr>Тема</vt:lpstr>
      </vt:variant>
      <vt:variant>
        <vt:i4>1</vt:i4>
      </vt:variant>
      <vt:variant>
        <vt:lpstr>Внедренные серверы OLE</vt:lpstr>
      </vt:variant>
      <vt:variant>
        <vt:i4>2</vt:i4>
      </vt:variant>
      <vt:variant>
        <vt:lpstr>Заголовки слайдов</vt:lpstr>
      </vt:variant>
      <vt:variant>
        <vt:i4>136</vt:i4>
      </vt:variant>
    </vt:vector>
  </HeadingPairs>
  <TitlesOfParts>
    <vt:vector size="139" baseType="lpstr">
      <vt:lpstr>Тема Office</vt:lpstr>
      <vt:lpstr>Точечный рисунок</vt:lpstr>
      <vt:lpstr>Изображение Paintbrush</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lpstr>Слайд 30</vt:lpstr>
      <vt:lpstr>Слайд 31</vt:lpstr>
      <vt:lpstr>Слайд 32</vt:lpstr>
      <vt:lpstr>Слайд 33</vt:lpstr>
      <vt:lpstr>Слайд 34</vt:lpstr>
      <vt:lpstr>Слайд 35</vt:lpstr>
      <vt:lpstr>Слайд 36</vt:lpstr>
      <vt:lpstr>Слайд 37</vt:lpstr>
      <vt:lpstr>Слайд 38</vt:lpstr>
      <vt:lpstr>Слайд 39</vt:lpstr>
      <vt:lpstr>Слайд 40</vt:lpstr>
      <vt:lpstr>Слайд 41</vt:lpstr>
      <vt:lpstr>Слайд 42</vt:lpstr>
      <vt:lpstr>Слайд 43</vt:lpstr>
      <vt:lpstr>Слайд 44</vt:lpstr>
      <vt:lpstr>Слайд 45</vt:lpstr>
      <vt:lpstr>Слайд 46</vt:lpstr>
      <vt:lpstr>Слайд 47</vt:lpstr>
      <vt:lpstr>Слайд 48</vt:lpstr>
      <vt:lpstr>Слайд 49</vt:lpstr>
      <vt:lpstr>Слайд 50</vt:lpstr>
      <vt:lpstr>Слайд 51</vt:lpstr>
      <vt:lpstr>Слайд 52</vt:lpstr>
      <vt:lpstr>Слайд 53</vt:lpstr>
      <vt:lpstr>Слайд 54</vt:lpstr>
      <vt:lpstr>Слайд 55</vt:lpstr>
      <vt:lpstr>Слайд 56</vt:lpstr>
      <vt:lpstr>Слайд 57</vt:lpstr>
      <vt:lpstr>Слайд 58</vt:lpstr>
      <vt:lpstr>Слайд 59</vt:lpstr>
      <vt:lpstr>Слайд 60</vt:lpstr>
      <vt:lpstr>Слайд 61</vt:lpstr>
      <vt:lpstr>Слайд 62</vt:lpstr>
      <vt:lpstr>Слайд 63</vt:lpstr>
      <vt:lpstr>Слайд 64</vt:lpstr>
      <vt:lpstr>Слайд 65</vt:lpstr>
      <vt:lpstr>Слайд 66</vt:lpstr>
      <vt:lpstr>Слайд 67</vt:lpstr>
      <vt:lpstr>Слайд 68</vt:lpstr>
      <vt:lpstr>Слайд 69</vt:lpstr>
      <vt:lpstr>Слайд 70</vt:lpstr>
      <vt:lpstr>Слайд 71</vt:lpstr>
      <vt:lpstr>Слайд 72</vt:lpstr>
      <vt:lpstr>Слайд 73</vt:lpstr>
      <vt:lpstr>Слайд 74</vt:lpstr>
      <vt:lpstr>Слайд 75</vt:lpstr>
      <vt:lpstr>Слайд 76</vt:lpstr>
      <vt:lpstr>Слайд 77</vt:lpstr>
      <vt:lpstr>Слайд 78</vt:lpstr>
      <vt:lpstr>Слайд 79</vt:lpstr>
      <vt:lpstr>Слайд 80</vt:lpstr>
      <vt:lpstr>Слайд 81</vt:lpstr>
      <vt:lpstr>Слайд 82</vt:lpstr>
      <vt:lpstr>Слайд 83</vt:lpstr>
      <vt:lpstr>Слайд 84</vt:lpstr>
      <vt:lpstr>Слайд 85</vt:lpstr>
      <vt:lpstr>Слайд 86</vt:lpstr>
      <vt:lpstr>Слайд 87</vt:lpstr>
      <vt:lpstr>Слайд 88</vt:lpstr>
      <vt:lpstr>Слайд 89</vt:lpstr>
      <vt:lpstr>Слайд 90</vt:lpstr>
      <vt:lpstr>Слайд 91</vt:lpstr>
      <vt:lpstr>Слайд 92</vt:lpstr>
      <vt:lpstr>Слайд 93</vt:lpstr>
      <vt:lpstr>Слайд 94</vt:lpstr>
      <vt:lpstr>Слайд 95</vt:lpstr>
      <vt:lpstr>Слайд 96</vt:lpstr>
      <vt:lpstr>Слайд 97</vt:lpstr>
      <vt:lpstr>Слайд 98</vt:lpstr>
      <vt:lpstr>Слайд 99</vt:lpstr>
      <vt:lpstr>Слайд 100</vt:lpstr>
      <vt:lpstr>Слайд 101</vt:lpstr>
      <vt:lpstr>Слайд 102</vt:lpstr>
      <vt:lpstr>Слайд 103</vt:lpstr>
      <vt:lpstr>Слайд 104</vt:lpstr>
      <vt:lpstr>Слайд 105</vt:lpstr>
      <vt:lpstr>Слайд 106</vt:lpstr>
      <vt:lpstr>Слайд 107</vt:lpstr>
      <vt:lpstr>Слайд 108</vt:lpstr>
      <vt:lpstr>Слайд 109</vt:lpstr>
      <vt:lpstr>Слайд 110</vt:lpstr>
      <vt:lpstr>Слайд 111</vt:lpstr>
      <vt:lpstr>Слайд 112</vt:lpstr>
      <vt:lpstr>Слайд 113</vt:lpstr>
      <vt:lpstr>Слайд 114</vt:lpstr>
      <vt:lpstr>Слайд 115</vt:lpstr>
      <vt:lpstr>Слайд 116</vt:lpstr>
      <vt:lpstr>Слайд 117</vt:lpstr>
      <vt:lpstr>Слайд 118</vt:lpstr>
      <vt:lpstr>Слайд 119</vt:lpstr>
      <vt:lpstr>Слайд 120</vt:lpstr>
      <vt:lpstr>Слайд 121</vt:lpstr>
      <vt:lpstr>Слайд 122</vt:lpstr>
      <vt:lpstr>Слайд 123</vt:lpstr>
      <vt:lpstr>Слайд 124</vt:lpstr>
      <vt:lpstr>Слайд 125</vt:lpstr>
      <vt:lpstr>Слайд 126</vt:lpstr>
      <vt:lpstr>Слайд 127</vt:lpstr>
      <vt:lpstr>Слайд 128</vt:lpstr>
      <vt:lpstr>Слайд 129</vt:lpstr>
      <vt:lpstr>Слайд 130</vt:lpstr>
      <vt:lpstr>Слайд 131</vt:lpstr>
      <vt:lpstr>Слайд 132</vt:lpstr>
      <vt:lpstr>Слайд 133</vt:lpstr>
      <vt:lpstr>Слайд 134</vt:lpstr>
      <vt:lpstr>Слайд 135</vt:lpstr>
      <vt:lpstr>Слайд 136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Өмірдің үздіксіздігі</dc:title>
  <dc:creator>Амирхан</dc:creator>
  <cp:lastModifiedBy>Амирхан</cp:lastModifiedBy>
  <cp:revision>100</cp:revision>
  <dcterms:created xsi:type="dcterms:W3CDTF">2016-01-05T13:51:46Z</dcterms:created>
  <dcterms:modified xsi:type="dcterms:W3CDTF">2016-02-20T14:52:15Z</dcterms:modified>
</cp:coreProperties>
</file>